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theme/themeOverride39.xml" ContentType="application/vnd.openxmlformats-officedocument.themeOverr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theme/themeOverride17.xml" ContentType="application/vnd.openxmlformats-officedocument.themeOverride+xml"/>
  <Override PartName="/ppt/theme/themeOverride28.xml" ContentType="application/vnd.openxmlformats-officedocument.themeOverride+xml"/>
  <Override PartName="/ppt/notesSlides/notesSlide30.xml" ContentType="application/vnd.openxmlformats-officedocument.presentationml.notesSlide+xml"/>
  <Override PartName="/ppt/theme/themeOverride64.xml" ContentType="application/vnd.openxmlformats-officedocument.themeOverride+xml"/>
  <Override PartName="/ppt/theme/themeOverride75.xml" ContentType="application/vnd.openxmlformats-officedocument.themeOverr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theme/themeOverride53.xml" ContentType="application/vnd.openxmlformats-officedocument.themeOverr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Override20.xml" ContentType="application/vnd.openxmlformats-officedocument.themeOverride+xml"/>
  <Override PartName="/ppt/theme/themeOverride31.xml" ContentType="application/vnd.openxmlformats-officedocument.themeOverride+xml"/>
  <Override PartName="/ppt/slides/slide55.xml" ContentType="application/vnd.openxmlformats-officedocument.presentationml.slide+xml"/>
  <Override PartName="/ppt/theme/theme2.xml" ContentType="application/vnd.openxmlformats-officedocument.theme+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theme/themeOverride69.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theme/themeOverride47.xml" ContentType="application/vnd.openxmlformats-officedocument.themeOverride+xml"/>
  <Override PartName="/ppt/theme/themeOverride58.xml" ContentType="application/vnd.openxmlformats-officedocument.themeOverr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heme/themeOverride36.xml" ContentType="application/vnd.openxmlformats-officedocument.themeOverride+xml"/>
  <Override PartName="/ppt/slides/slide108.xml" ContentType="application/vnd.openxmlformats-officedocument.presentationml.slide+xml"/>
  <Override PartName="/ppt/slides/slide155.xml" ContentType="application/vnd.openxmlformats-officedocument.presentationml.slide+xml"/>
  <Override PartName="/ppt/theme/themeOverride25.xml" ContentType="application/vnd.openxmlformats-officedocument.themeOverride+xml"/>
  <Override PartName="/ppt/theme/themeOverride72.xml" ContentType="application/vnd.openxmlformats-officedocument.themeOverr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61.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theme/themeOverride50.xml" ContentType="application/vnd.openxmlformats-officedocument.themeOverr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slides/slide41.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theme/themeOverride19.xml" ContentType="application/vnd.openxmlformats-officedocument.themeOverride+xml"/>
  <Override PartName="/ppt/theme/themeOverride66.xml" ContentType="application/vnd.openxmlformats-officedocument.themeOverride+xml"/>
  <Override PartName="/ppt/theme/themeOverride77.xml" ContentType="application/vnd.openxmlformats-officedocument.themeOverr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Override55.xml" ContentType="application/vnd.openxmlformats-officedocument.themeOverr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heme/themeOverride44.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theme/themeOverride33.xml" ContentType="application/vnd.openxmlformats-officedocument.themeOverr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theme/themeOverride38.xml" ContentType="application/vnd.openxmlformats-officedocument.themeOverride+xml"/>
  <Override PartName="/ppt/theme/themeOverride49.xml" ContentType="application/vnd.openxmlformats-officedocument.themeOverride+xml"/>
  <Override PartName="/ppt/theme/themeOverride67.xml" ContentType="application/vnd.openxmlformats-officedocument.themeOverr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heme/themeOverride27.xml" ContentType="application/vnd.openxmlformats-officedocument.themeOverride+xml"/>
  <Override PartName="/ppt/theme/themeOverride45.xml" ContentType="application/vnd.openxmlformats-officedocument.themeOverride+xml"/>
  <Override PartName="/ppt/theme/themeOverride56.xml" ContentType="application/vnd.openxmlformats-officedocument.themeOverride+xml"/>
  <Override PartName="/ppt/theme/themeOverride74.xml" ContentType="application/vnd.openxmlformats-officedocument.themeOverr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34.xml" ContentType="application/vnd.openxmlformats-officedocument.themeOverride+xml"/>
  <Override PartName="/ppt/theme/themeOverride63.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heme/themeOverride41.xml" ContentType="application/vnd.openxmlformats-officedocument.themeOverride+xml"/>
  <Override PartName="/ppt/theme/themeOverride52.xml" ContentType="application/vnd.openxmlformats-officedocument.themeOverride+xml"/>
  <Override PartName="/ppt/theme/themeOverride70.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theme/themeOverride68.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theme/themeOverride57.xml" ContentType="application/vnd.openxmlformats-officedocument.themeOverr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heme/themeOverride46.xml" ContentType="application/vnd.openxmlformats-officedocument.themeOverride+xml"/>
  <Override PartName="/ppt/slides/slide118.xml" ContentType="application/vnd.openxmlformats-officedocument.presentationml.slide+xml"/>
  <Override PartName="/ppt/slides/slide165.xml" ContentType="application/vnd.openxmlformats-officedocument.presentationml.slide+xml"/>
  <Override PartName="/ppt/theme/themeOverride24.xml" ContentType="application/vnd.openxmlformats-officedocument.themeOverride+xml"/>
  <Override PartName="/ppt/theme/themeOverride35.xml" ContentType="application/vnd.openxmlformats-officedocument.themeOverride+xml"/>
  <Override PartName="/ppt/theme/themeOverride71.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60.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theme/themeOverride29.xml" ContentType="application/vnd.openxmlformats-officedocument.themeOverride+xml"/>
  <Override PartName="/ppt/theme/themeOverride76.xml" ContentType="application/vnd.openxmlformats-officedocument.themeOverr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31.xml" ContentType="application/vnd.openxmlformats-officedocument.presentationml.notesSlide+xml"/>
  <Override PartName="/ppt/theme/themeOverride65.xml" ContentType="application/vnd.openxmlformats-officedocument.themeOverr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heme/themeOverride43.xml" ContentType="application/vnd.openxmlformats-officedocument.themeOverride+xml"/>
  <Override PartName="/ppt/theme/themeOverride54.xml" ContentType="application/vnd.openxmlformats-officedocument.themeOverr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theme/themeOverride59.xml" ContentType="application/vnd.openxmlformats-officedocument.themeOverr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48.xml" ContentType="application/vnd.openxmlformats-officedocument.themeOverride+xml"/>
  <Override PartName="/ppt/slides/slide167.xml" ContentType="application/vnd.openxmlformats-officedocument.presentationml.slide+xml"/>
  <Override PartName="/ppt/theme/themeOverride37.xml" ContentType="application/vnd.openxmlformats-officedocument.themeOverr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theme/themeOverride62.xml" ContentType="application/vnd.openxmlformats-officedocument.themeOverride+xml"/>
  <Override PartName="/ppt/theme/themeOverride73.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theme/themeOverride51.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1"/>
  </p:notesMasterIdLst>
  <p:sldIdLst>
    <p:sldId id="256" r:id="rId2"/>
    <p:sldId id="1370" r:id="rId3"/>
    <p:sldId id="945" r:id="rId4"/>
    <p:sldId id="1371" r:id="rId5"/>
    <p:sldId id="1412" r:id="rId6"/>
    <p:sldId id="1409" r:id="rId7"/>
    <p:sldId id="1238" r:id="rId8"/>
    <p:sldId id="1059" r:id="rId9"/>
    <p:sldId id="1218" r:id="rId10"/>
    <p:sldId id="1060" r:id="rId11"/>
    <p:sldId id="1103" r:id="rId12"/>
    <p:sldId id="1102" r:id="rId13"/>
    <p:sldId id="1104" r:id="rId14"/>
    <p:sldId id="1257" r:id="rId15"/>
    <p:sldId id="1228" r:id="rId16"/>
    <p:sldId id="1414" r:id="rId17"/>
    <p:sldId id="1271" r:id="rId18"/>
    <p:sldId id="1222" r:id="rId19"/>
    <p:sldId id="1066" r:id="rId20"/>
    <p:sldId id="1067" r:id="rId21"/>
    <p:sldId id="1068" r:id="rId22"/>
    <p:sldId id="1081" r:id="rId23"/>
    <p:sldId id="1061" r:id="rId24"/>
    <p:sldId id="1351" r:id="rId25"/>
    <p:sldId id="1219" r:id="rId26"/>
    <p:sldId id="1220" r:id="rId27"/>
    <p:sldId id="1221" r:id="rId28"/>
    <p:sldId id="1223" r:id="rId29"/>
    <p:sldId id="1224" r:id="rId30"/>
    <p:sldId id="1225" r:id="rId31"/>
    <p:sldId id="1352" r:id="rId32"/>
    <p:sldId id="1227" r:id="rId33"/>
    <p:sldId id="941" r:id="rId34"/>
    <p:sldId id="1415" r:id="rId35"/>
    <p:sldId id="1416" r:id="rId36"/>
    <p:sldId id="1418" r:id="rId37"/>
    <p:sldId id="1421" r:id="rId38"/>
    <p:sldId id="1422" r:id="rId39"/>
    <p:sldId id="1423" r:id="rId40"/>
    <p:sldId id="1424" r:id="rId41"/>
    <p:sldId id="1425" r:id="rId42"/>
    <p:sldId id="800" r:id="rId43"/>
    <p:sldId id="1426" r:id="rId44"/>
    <p:sldId id="1427" r:id="rId45"/>
    <p:sldId id="1428" r:id="rId46"/>
    <p:sldId id="1429" r:id="rId47"/>
    <p:sldId id="1430" r:id="rId48"/>
    <p:sldId id="1431" r:id="rId49"/>
    <p:sldId id="1419" r:id="rId50"/>
    <p:sldId id="1417" r:id="rId51"/>
    <p:sldId id="1432" r:id="rId52"/>
    <p:sldId id="1434" r:id="rId53"/>
    <p:sldId id="1435" r:id="rId54"/>
    <p:sldId id="1433" r:id="rId55"/>
    <p:sldId id="1436" r:id="rId56"/>
    <p:sldId id="1437" r:id="rId57"/>
    <p:sldId id="1452" r:id="rId58"/>
    <p:sldId id="1438" r:id="rId59"/>
    <p:sldId id="1439" r:id="rId60"/>
    <p:sldId id="1441" r:id="rId61"/>
    <p:sldId id="1442" r:id="rId62"/>
    <p:sldId id="1443" r:id="rId63"/>
    <p:sldId id="1444" r:id="rId64"/>
    <p:sldId id="1445" r:id="rId65"/>
    <p:sldId id="1446" r:id="rId66"/>
    <p:sldId id="1447" r:id="rId67"/>
    <p:sldId id="1448" r:id="rId68"/>
    <p:sldId id="1449" r:id="rId69"/>
    <p:sldId id="1450" r:id="rId70"/>
    <p:sldId id="1451" r:id="rId71"/>
    <p:sldId id="1476" r:id="rId72"/>
    <p:sldId id="1453" r:id="rId73"/>
    <p:sldId id="1454" r:id="rId74"/>
    <p:sldId id="1455" r:id="rId75"/>
    <p:sldId id="1456" r:id="rId76"/>
    <p:sldId id="1457" r:id="rId77"/>
    <p:sldId id="1459" r:id="rId78"/>
    <p:sldId id="1458" r:id="rId79"/>
    <p:sldId id="1420" r:id="rId80"/>
    <p:sldId id="1460" r:id="rId81"/>
    <p:sldId id="1461" r:id="rId82"/>
    <p:sldId id="1462" r:id="rId83"/>
    <p:sldId id="1463" r:id="rId84"/>
    <p:sldId id="1464" r:id="rId85"/>
    <p:sldId id="1477" r:id="rId86"/>
    <p:sldId id="1465" r:id="rId87"/>
    <p:sldId id="1466" r:id="rId88"/>
    <p:sldId id="1467" r:id="rId89"/>
    <p:sldId id="1474" r:id="rId90"/>
    <p:sldId id="1468" r:id="rId91"/>
    <p:sldId id="1469" r:id="rId92"/>
    <p:sldId id="1470" r:id="rId93"/>
    <p:sldId id="1471" r:id="rId94"/>
    <p:sldId id="1472" r:id="rId95"/>
    <p:sldId id="1473" r:id="rId96"/>
    <p:sldId id="1499" r:id="rId97"/>
    <p:sldId id="1495" r:id="rId98"/>
    <p:sldId id="1496" r:id="rId99"/>
    <p:sldId id="1497" r:id="rId100"/>
    <p:sldId id="1498" r:id="rId101"/>
    <p:sldId id="1500" r:id="rId102"/>
    <p:sldId id="1501" r:id="rId103"/>
    <p:sldId id="1502" r:id="rId104"/>
    <p:sldId id="1503" r:id="rId105"/>
    <p:sldId id="1504" r:id="rId106"/>
    <p:sldId id="1506" r:id="rId107"/>
    <p:sldId id="1475" r:id="rId108"/>
    <p:sldId id="1406" r:id="rId109"/>
    <p:sldId id="1410" r:id="rId110"/>
    <p:sldId id="1372" r:id="rId111"/>
    <p:sldId id="1253" r:id="rId112"/>
    <p:sldId id="1373" r:id="rId113"/>
    <p:sldId id="1374" r:id="rId114"/>
    <p:sldId id="1512" r:id="rId115"/>
    <p:sldId id="1408" r:id="rId116"/>
    <p:sldId id="1390" r:id="rId117"/>
    <p:sldId id="1391" r:id="rId118"/>
    <p:sldId id="1514" r:id="rId119"/>
    <p:sldId id="1375" r:id="rId120"/>
    <p:sldId id="1376" r:id="rId121"/>
    <p:sldId id="1377" r:id="rId122"/>
    <p:sldId id="1384" r:id="rId123"/>
    <p:sldId id="1386" r:id="rId124"/>
    <p:sldId id="1385" r:id="rId125"/>
    <p:sldId id="1387" r:id="rId126"/>
    <p:sldId id="1378" r:id="rId127"/>
    <p:sldId id="1379" r:id="rId128"/>
    <p:sldId id="1388" r:id="rId129"/>
    <p:sldId id="1400" r:id="rId130"/>
    <p:sldId id="1401" r:id="rId131"/>
    <p:sldId id="1515" r:id="rId132"/>
    <p:sldId id="1128" r:id="rId133"/>
    <p:sldId id="1535" r:id="rId134"/>
    <p:sldId id="1520" r:id="rId135"/>
    <p:sldId id="1536" r:id="rId136"/>
    <p:sldId id="1537" r:id="rId137"/>
    <p:sldId id="1538" r:id="rId138"/>
    <p:sldId id="1521" r:id="rId139"/>
    <p:sldId id="1522" r:id="rId140"/>
    <p:sldId id="1523" r:id="rId141"/>
    <p:sldId id="1524" r:id="rId142"/>
    <p:sldId id="1525" r:id="rId143"/>
    <p:sldId id="1526" r:id="rId144"/>
    <p:sldId id="1527" r:id="rId145"/>
    <p:sldId id="1528" r:id="rId146"/>
    <p:sldId id="1529" r:id="rId147"/>
    <p:sldId id="1530" r:id="rId148"/>
    <p:sldId id="1531" r:id="rId149"/>
    <p:sldId id="1532" r:id="rId150"/>
    <p:sldId id="1533" r:id="rId151"/>
    <p:sldId id="1534" r:id="rId152"/>
    <p:sldId id="1180" r:id="rId153"/>
    <p:sldId id="1144" r:id="rId154"/>
    <p:sldId id="1145" r:id="rId155"/>
    <p:sldId id="1146" r:id="rId156"/>
    <p:sldId id="1147" r:id="rId157"/>
    <p:sldId id="1148" r:id="rId158"/>
    <p:sldId id="1149" r:id="rId159"/>
    <p:sldId id="1150" r:id="rId160"/>
    <p:sldId id="1151" r:id="rId161"/>
    <p:sldId id="1152" r:id="rId162"/>
    <p:sldId id="1216" r:id="rId163"/>
    <p:sldId id="1353" r:id="rId164"/>
    <p:sldId id="1354" r:id="rId165"/>
    <p:sldId id="1355" r:id="rId166"/>
    <p:sldId id="1356" r:id="rId167"/>
    <p:sldId id="1357" r:id="rId168"/>
    <p:sldId id="1153" r:id="rId169"/>
    <p:sldId id="1154" r:id="rId170"/>
    <p:sldId id="1155" r:id="rId171"/>
    <p:sldId id="1156" r:id="rId172"/>
    <p:sldId id="1158" r:id="rId173"/>
    <p:sldId id="1159" r:id="rId174"/>
    <p:sldId id="1160" r:id="rId175"/>
    <p:sldId id="1161" r:id="rId176"/>
    <p:sldId id="1162" r:id="rId177"/>
    <p:sldId id="1163" r:id="rId178"/>
    <p:sldId id="1164" r:id="rId179"/>
    <p:sldId id="1165" r:id="rId180"/>
    <p:sldId id="1215" r:id="rId181"/>
    <p:sldId id="1166" r:id="rId182"/>
    <p:sldId id="1167" r:id="rId183"/>
    <p:sldId id="1168" r:id="rId184"/>
    <p:sldId id="1186" r:id="rId185"/>
    <p:sldId id="1187" r:id="rId186"/>
    <p:sldId id="1188" r:id="rId187"/>
    <p:sldId id="1189" r:id="rId188"/>
    <p:sldId id="1171" r:id="rId189"/>
    <p:sldId id="1172" r:id="rId190"/>
    <p:sldId id="1173" r:id="rId191"/>
    <p:sldId id="1174" r:id="rId192"/>
    <p:sldId id="1175" r:id="rId193"/>
    <p:sldId id="1217" r:id="rId194"/>
    <p:sldId id="1176" r:id="rId195"/>
    <p:sldId id="1177" r:id="rId196"/>
    <p:sldId id="1487" r:id="rId197"/>
    <p:sldId id="1488" r:id="rId198"/>
    <p:sldId id="1489" r:id="rId199"/>
    <p:sldId id="1490" r:id="rId200"/>
    <p:sldId id="1491" r:id="rId201"/>
    <p:sldId id="1492" r:id="rId202"/>
    <p:sldId id="1493" r:id="rId203"/>
    <p:sldId id="1479" r:id="rId204"/>
    <p:sldId id="1480" r:id="rId205"/>
    <p:sldId id="1481" r:id="rId206"/>
    <p:sldId id="1482" r:id="rId207"/>
    <p:sldId id="1483" r:id="rId208"/>
    <p:sldId id="1484" r:id="rId209"/>
    <p:sldId id="1485" r:id="rId21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4993" autoAdjust="0"/>
    <p:restoredTop sz="89789" autoAdjust="0"/>
  </p:normalViewPr>
  <p:slideViewPr>
    <p:cSldViewPr>
      <p:cViewPr varScale="1">
        <p:scale>
          <a:sx n="65" d="100"/>
          <a:sy n="65" d="100"/>
        </p:scale>
        <p:origin x="-1560" y="-108"/>
      </p:cViewPr>
      <p:guideLst>
        <p:guide orient="horz" pos="2160"/>
        <p:guide pos="2880"/>
      </p:guideLst>
    </p:cSldViewPr>
  </p:slideViewPr>
  <p:outlineViewPr>
    <p:cViewPr>
      <p:scale>
        <a:sx n="33" d="100"/>
        <a:sy n="33" d="100"/>
      </p:scale>
      <p:origin x="0" y="23994"/>
    </p:cViewPr>
  </p:outlin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05473-C16F-499C-B527-ACBB5A5332AF}" type="datetimeFigureOut">
              <a:rPr lang="tr-TR" smtClean="0"/>
              <a:pPr/>
              <a:t>01.02.2019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DFE13-8A8D-4C5C-8CE0-CAD69FC14885}" type="slidenum">
              <a:rPr lang="tr-TR" smtClean="0"/>
              <a:pPr/>
              <a:t>‹#›</a:t>
            </a:fld>
            <a:endParaRPr lang="tr-TR"/>
          </a:p>
        </p:txBody>
      </p:sp>
    </p:spTree>
    <p:extLst>
      <p:ext uri="{BB962C8B-B14F-4D97-AF65-F5344CB8AC3E}">
        <p14:creationId xmlns:p14="http://schemas.microsoft.com/office/powerpoint/2010/main" xmlns="" val="130406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7</a:t>
            </a:fld>
            <a:endParaRPr lang="en-US" dirty="0"/>
          </a:p>
        </p:txBody>
      </p:sp>
    </p:spTree>
    <p:extLst>
      <p:ext uri="{BB962C8B-B14F-4D97-AF65-F5344CB8AC3E}">
        <p14:creationId xmlns:p14="http://schemas.microsoft.com/office/powerpoint/2010/main" xmlns="" val="3977140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15D9876-F124-0844-AFA9-D42D0BB3CBA1}" type="slidenum">
              <a:rPr lang="en-US"/>
              <a:pPr/>
              <a:t>59</a:t>
            </a:fld>
            <a:endParaRPr lang="en-US"/>
          </a:p>
        </p:txBody>
      </p:sp>
      <p:sp>
        <p:nvSpPr>
          <p:cNvPr id="3277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3277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r>
              <a:rPr lang="tr-TR" dirty="0" smtClean="0"/>
              <a:t>11:52+1</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15D9876-F124-0844-AFA9-D42D0BB3CBA1}" type="slidenum">
              <a:rPr lang="en-US"/>
              <a:pPr/>
              <a:t>60</a:t>
            </a:fld>
            <a:endParaRPr lang="en-US"/>
          </a:p>
        </p:txBody>
      </p:sp>
      <p:sp>
        <p:nvSpPr>
          <p:cNvPr id="3277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3277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E954940-0009-1749-8CBD-9B2EE1D9A884}" type="slidenum">
              <a:rPr lang="en-US"/>
              <a:pPr/>
              <a:t>61</a:t>
            </a:fld>
            <a:endParaRPr lang="en-US"/>
          </a:p>
        </p:txBody>
      </p:sp>
      <p:sp>
        <p:nvSpPr>
          <p:cNvPr id="65539"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5540"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endParaRPr lang="en-US" dirty="0"/>
          </a:p>
        </p:txBody>
      </p:sp>
    </p:spTree>
    <p:extLst>
      <p:ext uri="{BB962C8B-B14F-4D97-AF65-F5344CB8AC3E}">
        <p14:creationId xmlns:p14="http://schemas.microsoft.com/office/powerpoint/2010/main" xmlns="" val="307249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8EC0CA-80B3-4B4C-A1F6-A7BAFB56D606}" type="slidenum">
              <a:rPr lang="en-US"/>
              <a:pPr/>
              <a:t>62</a:t>
            </a:fld>
            <a:endParaRPr lang="en-US"/>
          </a:p>
        </p:txBody>
      </p:sp>
      <p:sp>
        <p:nvSpPr>
          <p:cNvPr id="67587"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7588"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endParaRPr lang="en-US"/>
          </a:p>
        </p:txBody>
      </p:sp>
    </p:spTree>
    <p:extLst>
      <p:ext uri="{BB962C8B-B14F-4D97-AF65-F5344CB8AC3E}">
        <p14:creationId xmlns:p14="http://schemas.microsoft.com/office/powerpoint/2010/main" xmlns="" val="106147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75F3A88-8C83-4B43-929C-3E369FC7EA55}" type="slidenum">
              <a:rPr lang="en-US"/>
              <a:pPr/>
              <a:t>63</a:t>
            </a:fld>
            <a:endParaRPr lang="en-US"/>
          </a:p>
        </p:txBody>
      </p:sp>
      <p:sp>
        <p:nvSpPr>
          <p:cNvPr id="69635"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9636"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endParaRPr lang="en-US"/>
          </a:p>
        </p:txBody>
      </p:sp>
    </p:spTree>
    <p:extLst>
      <p:ext uri="{BB962C8B-B14F-4D97-AF65-F5344CB8AC3E}">
        <p14:creationId xmlns:p14="http://schemas.microsoft.com/office/powerpoint/2010/main" xmlns="" val="190236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&gt;&gt;12:58+2</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78</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&gt;&gt;16:56+1</a:t>
            </a:r>
            <a:endParaRPr lang="tr-TR" dirty="0"/>
          </a:p>
        </p:txBody>
      </p:sp>
      <p:sp>
        <p:nvSpPr>
          <p:cNvPr id="4" name="3 Slayt Numarası Yer Tutucusu"/>
          <p:cNvSpPr>
            <a:spLocks noGrp="1"/>
          </p:cNvSpPr>
          <p:nvPr>
            <p:ph type="sldNum" sz="quarter" idx="10"/>
          </p:nvPr>
        </p:nvSpPr>
        <p:spPr/>
        <p:txBody>
          <a:bodyPr/>
          <a:lstStyle/>
          <a:p>
            <a:fld id="{F61F60EB-7929-42CC-BEFB-D862652D01C9}" type="slidenum">
              <a:rPr lang="tr-TR" smtClean="0"/>
              <a:pPr/>
              <a:t>87</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61F60EB-7929-42CC-BEFB-D862652D01C9}" type="slidenum">
              <a:rPr lang="tr-TR" smtClean="0"/>
              <a:pPr/>
              <a:t>101</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&gt;&gt;9:54+1</a:t>
            </a:r>
            <a:endParaRPr lang="tr-TR" dirty="0"/>
          </a:p>
        </p:txBody>
      </p:sp>
      <p:sp>
        <p:nvSpPr>
          <p:cNvPr id="4" name="3 Slayt Numarası Yer Tutucusu"/>
          <p:cNvSpPr>
            <a:spLocks noGrp="1"/>
          </p:cNvSpPr>
          <p:nvPr>
            <p:ph type="sldNum" sz="quarter" idx="10"/>
          </p:nvPr>
        </p:nvSpPr>
        <p:spPr/>
        <p:txBody>
          <a:bodyPr/>
          <a:lstStyle/>
          <a:p>
            <a:fld id="{F61F60EB-7929-42CC-BEFB-D862652D01C9}" type="slidenum">
              <a:rPr lang="tr-TR" smtClean="0"/>
              <a:pPr/>
              <a:t>104</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111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AA95937-A6AD-9943-80E2-1EF668F7FA3C}" type="slidenum">
              <a:rPr lang="en-US"/>
              <a:pPr/>
              <a:t>19</a:t>
            </a:fld>
            <a:endParaRPr lang="en-US"/>
          </a:p>
        </p:txBody>
      </p:sp>
      <p:sp>
        <p:nvSpPr>
          <p:cNvPr id="22531"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2532"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r>
              <a:rPr lang="en-US" dirty="0" smtClean="0"/>
              <a:t>Imagine that instead of having a few variables with names like </a:t>
            </a:r>
            <a:r>
              <a:rPr lang="en-US" dirty="0" err="1" smtClean="0"/>
              <a:t>x</a:t>
            </a:r>
            <a:r>
              <a:rPr lang="en-US" dirty="0" smtClean="0"/>
              <a:t>, </a:t>
            </a:r>
            <a:r>
              <a:rPr lang="en-US" dirty="0" err="1" smtClean="0"/>
              <a:t>y</a:t>
            </a:r>
            <a:r>
              <a:rPr lang="en-US" dirty="0" smtClean="0"/>
              <a:t>, count, you have thousands. How to represent?</a:t>
            </a:r>
          </a:p>
          <a:p>
            <a:pPr eaLnBrk="1" hangingPunct="1"/>
            <a:endParaRPr lang="en-US" dirty="0" smtClean="0"/>
          </a:p>
        </p:txBody>
      </p:sp>
    </p:spTree>
    <p:extLst>
      <p:ext uri="{BB962C8B-B14F-4D97-AF65-F5344CB8AC3E}">
        <p14:creationId xmlns="" xmlns:p14="http://schemas.microsoft.com/office/powerpoint/2010/main" val="1368422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0F5BA1-28D7-1D4C-8386-6FC713243162}" type="slidenum">
              <a:rPr lang="en-US"/>
              <a:pPr/>
              <a:t>112</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0F5BA1-28D7-1D4C-8386-6FC713243162}" type="slidenum">
              <a:rPr lang="en-US"/>
              <a:pPr/>
              <a:t>113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&gt;&gt;13:04+2</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114</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121</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F61F60EB-7929-42CC-BEFB-D862652D01C9}" type="slidenum">
              <a:rPr lang="tr-TR" smtClean="0"/>
              <a:pPr/>
              <a:t>135</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&gt;&gt;&gt;10.06+1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142</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143</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&gt;&gt;11:49+1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144</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&gt;&gt;11:55+1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151</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&gt;&gt;12:40+1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162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1526141-C485-C64B-8A94-BE70A1B34F42}" type="slidenum">
              <a:rPr lang="en-US"/>
              <a:pPr/>
              <a:t>20</a:t>
            </a:fld>
            <a:endParaRPr lang="en-US"/>
          </a:p>
        </p:txBody>
      </p:sp>
      <p:sp>
        <p:nvSpPr>
          <p:cNvPr id="24579"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4580"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extLst>
      <p:ext uri="{BB962C8B-B14F-4D97-AF65-F5344CB8AC3E}">
        <p14:creationId xmlns="" xmlns:p14="http://schemas.microsoft.com/office/powerpoint/2010/main" val="41784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13:06+1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180</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 8:59 +1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184</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BFAC748-FE51-AF4F-878A-C018A7260E3F}" type="slidenum">
              <a:rPr lang="en-US"/>
              <a:pPr/>
              <a:t>21</a:t>
            </a:fld>
            <a:endParaRPr lang="en-US"/>
          </a:p>
        </p:txBody>
      </p:sp>
      <p:sp>
        <p:nvSpPr>
          <p:cNvPr id="26627" name="Rectangle 2"/>
          <p:cNvSpPr>
            <a:spLocks noGrp="1" noRot="1" noChangeAspect="1" noChangeArrowheads="1" noTextEdit="1"/>
          </p:cNvSpPr>
          <p:nvPr>
            <p:ph type="sldImg"/>
          </p:nvPr>
        </p:nvSpPr>
        <p:spPr>
          <a:xfrm>
            <a:off x="1146175" y="684213"/>
            <a:ext cx="4570413" cy="3427412"/>
          </a:xfrm>
          <a:solidFill>
            <a:srgbClr val="FFFFFF"/>
          </a:solidFill>
          <a:ln/>
        </p:spPr>
      </p:sp>
      <p:sp>
        <p:nvSpPr>
          <p:cNvPr id="26628" name="Rectangle 3"/>
          <p:cNvSpPr>
            <a:spLocks noGrp="1" noChangeArrowheads="1"/>
          </p:cNvSpPr>
          <p:nvPr>
            <p:ph type="body" idx="1"/>
          </p:nvPr>
        </p:nvSpPr>
        <p:spPr>
          <a:xfrm>
            <a:off x="914400" y="4340225"/>
            <a:ext cx="5029200" cy="4119563"/>
          </a:xfrm>
          <a:solidFill>
            <a:srgbClr val="FFFFFF"/>
          </a:solidFill>
          <a:ln>
            <a:solidFill>
              <a:srgbClr val="000000"/>
            </a:solidFill>
          </a:ln>
        </p:spPr>
        <p:txBody>
          <a:bodyPr lIns="89891" tIns="44946" rIns="89891" bIns="44946"/>
          <a:lstStyle/>
          <a:p>
            <a:pPr eaLnBrk="1" hangingPunct="1"/>
            <a:endParaRPr lang="en-US"/>
          </a:p>
        </p:txBody>
      </p:sp>
    </p:spTree>
    <p:extLst>
      <p:ext uri="{BB962C8B-B14F-4D97-AF65-F5344CB8AC3E}">
        <p14:creationId xmlns="" xmlns:p14="http://schemas.microsoft.com/office/powerpoint/2010/main" val="1012182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&gt;&gt;8:56+1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31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33</a:t>
            </a:fld>
            <a:endParaRPr lang="en-US"/>
          </a:p>
        </p:txBody>
      </p:sp>
    </p:spTree>
    <p:extLst>
      <p:ext uri="{BB962C8B-B14F-4D97-AF65-F5344CB8AC3E}">
        <p14:creationId xmlns:p14="http://schemas.microsoft.com/office/powerpoint/2010/main" xmlns="" val="49715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&gt;&gt;9:59+1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49</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31DB844-2C15-F24E-BED5-D36F9A345B07}" type="slidenum">
              <a:rPr lang="en-US"/>
              <a:pPr/>
              <a:t>51</a:t>
            </a:fld>
            <a:endParaRPr lang="en-US"/>
          </a:p>
        </p:txBody>
      </p:sp>
      <p:sp>
        <p:nvSpPr>
          <p:cNvPr id="63491"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63492" name="Rectangle 3"/>
          <p:cNvSpPr>
            <a:spLocks noGrp="1" noChangeArrowheads="1"/>
          </p:cNvSpPr>
          <p:nvPr>
            <p:ph type="body" idx="1"/>
          </p:nvPr>
        </p:nvSpPr>
        <p:spPr>
          <a:xfrm>
            <a:off x="917575" y="4343400"/>
            <a:ext cx="5024438" cy="4113213"/>
          </a:xfrm>
          <a:solidFill>
            <a:srgbClr val="FFFFFF"/>
          </a:solidFill>
          <a:ln>
            <a:solidFill>
              <a:srgbClr val="000000"/>
            </a:solidFill>
          </a:ln>
        </p:spPr>
        <p:txBody>
          <a:bodyPr lIns="86493" tIns="43247" rIns="86493" bIns="43247"/>
          <a:lstStyle/>
          <a:p>
            <a:pPr eaLnBrk="1" hangingPunct="1"/>
            <a:r>
              <a:rPr lang="en-US"/>
              <a:t>"Microarrays allow us to see if a particular gene is on or off in a particular tissue.  The colors on this picture correspond to whether or not the gene is expressed.  So each row is a gene, and each column is a particular experiment, for example a particular type of tissue.  If you see a red spot for some gene for breast tumors, that means this gene is expressed in breast cancer.  But that same gene is not expressed in the brain, for example."</a:t>
            </a:r>
          </a:p>
        </p:txBody>
      </p:sp>
    </p:spTree>
    <p:extLst>
      <p:ext uri="{BB962C8B-B14F-4D97-AF65-F5344CB8AC3E}">
        <p14:creationId xmlns:p14="http://schemas.microsoft.com/office/powerpoint/2010/main" xmlns="" val="2498688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&gt;&gt;9:53+1</a:t>
            </a:r>
            <a:endParaRPr lang="tr-TR" dirty="0"/>
          </a:p>
        </p:txBody>
      </p:sp>
      <p:sp>
        <p:nvSpPr>
          <p:cNvPr id="4" name="3 Slayt Numarası Yer Tutucusu"/>
          <p:cNvSpPr>
            <a:spLocks noGrp="1"/>
          </p:cNvSpPr>
          <p:nvPr>
            <p:ph type="sldNum" sz="quarter" idx="10"/>
          </p:nvPr>
        </p:nvSpPr>
        <p:spPr/>
        <p:txBody>
          <a:bodyPr/>
          <a:lstStyle/>
          <a:p>
            <a:fld id="{3AEDFE13-8A8D-4C5C-8CE0-CAD69FC14885}" type="slidenum">
              <a:rPr lang="tr-TR" smtClean="0"/>
              <a:pPr/>
              <a:t>55</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fld id="{52E17392-9618-514E-B7EF-EE7C4014954D}" type="datetimeFigureOut">
              <a:rPr lang="en-US" smtClean="0"/>
              <a:pPr/>
              <a:t>2/1/2019</a:t>
            </a:fld>
            <a:endParaRPr lang="en-US"/>
          </a:p>
        </p:txBody>
      </p:sp>
      <p:sp>
        <p:nvSpPr>
          <p:cNvPr id="17" name="16 Altbilgi Yer Tutucusu"/>
          <p:cNvSpPr>
            <a:spLocks noGrp="1"/>
          </p:cNvSpPr>
          <p:nvPr>
            <p:ph type="ftr" sz="quarter" idx="11"/>
          </p:nvPr>
        </p:nvSpPr>
        <p:spPr>
          <a:xfrm>
            <a:off x="2898648" y="6355080"/>
            <a:ext cx="3474720" cy="365760"/>
          </a:xfrm>
        </p:spPr>
        <p:txBody>
          <a:bodyPr/>
          <a:lstStyle/>
          <a:p>
            <a:endParaRPr lang="en-US"/>
          </a:p>
        </p:txBody>
      </p:sp>
      <p:sp>
        <p:nvSpPr>
          <p:cNvPr id="29" name="28 Slayt Numarası Yer Tutucusu"/>
          <p:cNvSpPr>
            <a:spLocks noGrp="1"/>
          </p:cNvSpPr>
          <p:nvPr>
            <p:ph type="sldNum" sz="quarter" idx="12"/>
          </p:nvPr>
        </p:nvSpPr>
        <p:spPr>
          <a:xfrm>
            <a:off x="1216152" y="6355080"/>
            <a:ext cx="1219200" cy="365760"/>
          </a:xfrm>
        </p:spPr>
        <p:txBody>
          <a:bodyPr/>
          <a:lstStyle/>
          <a:p>
            <a:fld id="{9780DC49-8D76-104F-8598-E5B37BCC55C4}" type="slidenum">
              <a:rPr lang="en-US" smtClean="0"/>
              <a:pPr/>
              <a:t>‹#›</a:t>
            </a:fld>
            <a:endParaRPr lang="en-US"/>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fld id="{52E17392-9618-514E-B7EF-EE7C4014954D}" type="datetimeFigureOut">
              <a:rPr lang="en-US" smtClean="0"/>
              <a:pPr/>
              <a:t>2/1/2019</a:t>
            </a:fld>
            <a:endParaRPr lang="en-US"/>
          </a:p>
        </p:txBody>
      </p:sp>
      <p:sp>
        <p:nvSpPr>
          <p:cNvPr id="5" name="4 Altbilgi Yer Tutucusu"/>
          <p:cNvSpPr>
            <a:spLocks noGrp="1"/>
          </p:cNvSpPr>
          <p:nvPr>
            <p:ph type="ftr" sz="quarter" idx="11"/>
          </p:nvPr>
        </p:nvSpPr>
        <p:spPr>
          <a:xfrm>
            <a:off x="2898648" y="6355080"/>
            <a:ext cx="3474720" cy="365760"/>
          </a:xfrm>
        </p:spPr>
        <p:txBody>
          <a:bodyPr/>
          <a:lstStyle/>
          <a:p>
            <a:endParaRPr lang="en-US"/>
          </a:p>
        </p:txBody>
      </p:sp>
      <p:sp>
        <p:nvSpPr>
          <p:cNvPr id="6" name="5 Slayt Numarası Yer Tutucusu"/>
          <p:cNvSpPr>
            <a:spLocks noGrp="1"/>
          </p:cNvSpPr>
          <p:nvPr>
            <p:ph type="sldNum" sz="quarter" idx="12"/>
          </p:nvPr>
        </p:nvSpPr>
        <p:spPr>
          <a:xfrm>
            <a:off x="1069848" y="6355080"/>
            <a:ext cx="1520952" cy="365760"/>
          </a:xfrm>
        </p:spPr>
        <p:txBody>
          <a:bodyPr/>
          <a:lstStyle/>
          <a:p>
            <a:fld id="{9780DC49-8D76-104F-8598-E5B37BCC55C4}" type="slidenum">
              <a:rPr lang="en-US" smtClean="0"/>
              <a:pPr/>
              <a:t>‹#›</a:t>
            </a:fld>
            <a:endParaRPr lang="en-US"/>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2/1/2019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E17392-9618-514E-B7EF-EE7C4014954D}" type="datetimeFigureOut">
              <a:rPr lang="en-US" smtClean="0"/>
              <a:pPr/>
              <a:t>2/1/2019</a:t>
            </a:fld>
            <a:endParaRPr lang="en-US"/>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80DC49-8D76-104F-8598-E5B37BCC55C4}" type="slidenum">
              <a:rPr lang="en-US" smtClean="0"/>
              <a:pPr/>
              <a:t>‹#›</a:t>
            </a:fld>
            <a:endParaRPr lang="en-US"/>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7.gif"/><Relationship Id="rId5" Type="http://schemas.openxmlformats.org/officeDocument/2006/relationships/image" Target="../media/image96.gif"/><Relationship Id="rId4" Type="http://schemas.openxmlformats.org/officeDocument/2006/relationships/image" Target="../media/image51.wmf"/></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52.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numericalmethodstutorials.readthedocs.io/en/latest/" TargetMode="Externa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https://tinyurl.com/yb55tkp2"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watch?v=C7BN-lbybZQ"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1.wmf"/></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25.gif"/><Relationship Id="rId5" Type="http://schemas.openxmlformats.org/officeDocument/2006/relationships/image" Target="../media/image51.wmf"/><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51.wmf"/><Relationship Id="rId4" Type="http://schemas.openxmlformats.org/officeDocument/2006/relationships/image" Target="../media/image124.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127.png"/><Relationship Id="rId4" Type="http://schemas.openxmlformats.org/officeDocument/2006/relationships/image" Target="../media/image126.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35.wmf"/></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132.png"/><Relationship Id="rId4" Type="http://schemas.openxmlformats.org/officeDocument/2006/relationships/image" Target="../media/image131.gif"/></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1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9.xml"/><Relationship Id="rId5" Type="http://schemas.openxmlformats.org/officeDocument/2006/relationships/image" Target="../media/image136.gif"/><Relationship Id="rId4" Type="http://schemas.openxmlformats.org/officeDocument/2006/relationships/image" Target="../media/image135.png"/></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1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1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142.png"/></Relationships>
</file>

<file path=ppt/slides/_rels/slide1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1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1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52.xml"/><Relationship Id="rId4" Type="http://schemas.openxmlformats.org/officeDocument/2006/relationships/image" Target="../media/image146.png"/></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themeOverride" Target="../theme/themeOverride54.xml"/><Relationship Id="rId4" Type="http://schemas.openxmlformats.org/officeDocument/2006/relationships/image" Target="../media/image35.wmf"/></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hemeOverride" Target="../theme/themeOverride55.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hemeOverride" Target="../theme/themeOverride56.xml"/><Relationship Id="rId4" Type="http://schemas.openxmlformats.org/officeDocument/2006/relationships/image" Target="../media/image93.gif"/></Relationships>
</file>

<file path=ppt/slides/_rels/slide18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themeOverride" Target="../theme/themeOverride61.xml"/></Relationships>
</file>

<file path=ppt/slides/_rels/slide1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hemeOverride" Target="../theme/themeOverride63.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4.xml"/></Relationships>
</file>

<file path=ppt/slides/_rels/slide19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1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themeOverride" Target="../theme/themeOverride66.xml"/></Relationships>
</file>

<file path=ppt/slides/_rels/slide19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themeOverride" Target="../theme/themeOverride6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xml"/><Relationship Id="rId1" Type="http://schemas.openxmlformats.org/officeDocument/2006/relationships/themeOverride" Target="../theme/themeOverride68.xml"/><Relationship Id="rId4" Type="http://schemas.openxmlformats.org/officeDocument/2006/relationships/image" Target="../media/image155.gif"/></Relationships>
</file>

<file path=ppt/slides/_rels/slide20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xml"/><Relationship Id="rId1" Type="http://schemas.openxmlformats.org/officeDocument/2006/relationships/themeOverride" Target="../theme/themeOverride69.xml"/></Relationships>
</file>

<file path=ppt/slides/_rels/slide20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xml"/><Relationship Id="rId1" Type="http://schemas.openxmlformats.org/officeDocument/2006/relationships/themeOverride" Target="../theme/themeOverride70.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1.xml"/></Relationships>
</file>

<file path=ppt/slides/_rels/slide204.xml.rels><?xml version="1.0" encoding="UTF-8" standalone="yes"?>
<Relationships xmlns="http://schemas.openxmlformats.org/package/2006/relationships"><Relationship Id="rId3" Type="http://schemas.openxmlformats.org/officeDocument/2006/relationships/hyperlink" Target="https://youtu.be/Ahg6qcgoay4" TargetMode="External"/><Relationship Id="rId2" Type="http://schemas.openxmlformats.org/officeDocument/2006/relationships/slideLayout" Target="../slideLayouts/slideLayout2.xml"/><Relationship Id="rId1" Type="http://schemas.openxmlformats.org/officeDocument/2006/relationships/themeOverride" Target="../theme/themeOverride72.xml"/><Relationship Id="rId4" Type="http://schemas.openxmlformats.org/officeDocument/2006/relationships/image" Target="../media/image157.jpeg"/></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3.xml"/></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4.xml"/></Relationships>
</file>

<file path=ppt/slides/_rels/slide2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xml"/><Relationship Id="rId1" Type="http://schemas.openxmlformats.org/officeDocument/2006/relationships/themeOverride" Target="../theme/themeOverride75.xml"/></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6.xml"/></Relationships>
</file>

<file path=ppt/slides/_rels/slide20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hemeOverride" Target="../theme/themeOverride77.xml"/><Relationship Id="rId5" Type="http://schemas.openxmlformats.org/officeDocument/2006/relationships/image" Target="../media/image161.png"/><Relationship Id="rId4" Type="http://schemas.openxmlformats.org/officeDocument/2006/relationships/image" Target="../media/image160.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youtube.com/watch?v=o8NPllzkFhE"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gif"/></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gif"/><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gif"/><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https://www.youtube.com/user/cs50t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1.w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blogs.transparent.com/french/french-adverbs-and-their-mind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BİLGİSAYAR PROGRAMLAMA</a:t>
            </a:r>
            <a:endParaRPr lang="en-US" dirty="0"/>
          </a:p>
        </p:txBody>
      </p:sp>
      <p:sp>
        <p:nvSpPr>
          <p:cNvPr id="3" name="Subtitle 2"/>
          <p:cNvSpPr>
            <a:spLocks noGrp="1"/>
          </p:cNvSpPr>
          <p:nvPr>
            <p:ph type="subTitle" idx="1"/>
          </p:nvPr>
        </p:nvSpPr>
        <p:spPr/>
        <p:txBody>
          <a:bodyPr>
            <a:noAutofit/>
          </a:bodyPr>
          <a:lstStyle/>
          <a:p>
            <a:r>
              <a:rPr lang="tr-TR" sz="2400" smtClean="0"/>
              <a:t>OĞUZ HANOĞLU</a:t>
            </a:r>
            <a:endParaRPr lang="en-US" sz="2400" dirty="0"/>
          </a:p>
        </p:txBody>
      </p:sp>
      <p:pic>
        <p:nvPicPr>
          <p:cNvPr id="4"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1693031"/>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Aynı türde ve birbirleriyle ilişkili olan çok sayıda verinin </a:t>
            </a:r>
            <a:r>
              <a:rPr lang="tr-TR" sz="2400" b="1" dirty="0" smtClean="0">
                <a:solidFill>
                  <a:schemeClr val="tx1"/>
                </a:solidFill>
              </a:rPr>
              <a:t>ayrı değişkenlerde </a:t>
            </a:r>
            <a:r>
              <a:rPr lang="tr-TR" sz="2400" dirty="0" smtClean="0">
                <a:solidFill>
                  <a:schemeClr val="tx1"/>
                </a:solidFill>
              </a:rPr>
              <a:t>tutulması bilgisayar programlarının okunurluğunun azalmasına ve hataların artmasına neden olur.</a:t>
            </a:r>
          </a:p>
          <a:p>
            <a:pPr algn="just">
              <a:buFontTx/>
              <a:buChar char="-"/>
            </a:pPr>
            <a:r>
              <a:rPr lang="tr-TR" sz="2400" dirty="0" smtClean="0">
                <a:solidFill>
                  <a:schemeClr val="tx1"/>
                </a:solidFill>
              </a:rPr>
              <a:t> Bilgisayar programlarının aynı türde ve birbiriyle ilişkili çok sayıda veriyi </a:t>
            </a:r>
            <a:r>
              <a:rPr lang="tr-TR" sz="2400" b="1" dirty="0" smtClean="0">
                <a:solidFill>
                  <a:schemeClr val="tx1"/>
                </a:solidFill>
              </a:rPr>
              <a:t>daha akıllı bir şekilde </a:t>
            </a:r>
            <a:r>
              <a:rPr lang="tr-TR" sz="2400" dirty="0" smtClean="0">
                <a:solidFill>
                  <a:schemeClr val="tx1"/>
                </a:solidFill>
              </a:rPr>
              <a:t>saklaması gerekir. Bunun için de dizi yapısı ortaya konulmuştur.</a:t>
            </a:r>
          </a:p>
          <a:p>
            <a:pPr algn="just">
              <a:buFontTx/>
              <a:buChar char="-"/>
            </a:pPr>
            <a:r>
              <a:rPr lang="tr-TR" sz="2400" dirty="0" smtClean="0"/>
              <a:t>Dizilerde çok sayıda veri bellek alanında yan yana olan adreslerde saklanır. Bu sayede </a:t>
            </a:r>
            <a:r>
              <a:rPr lang="tr-TR" sz="2400" b="1" dirty="0" smtClean="0"/>
              <a:t>verilere ulaşım </a:t>
            </a:r>
            <a:r>
              <a:rPr lang="tr-TR" sz="2400" dirty="0" smtClean="0"/>
              <a:t>çok daha kolaydır ve </a:t>
            </a:r>
            <a:r>
              <a:rPr lang="tr-TR" sz="2400" b="1" dirty="0" smtClean="0"/>
              <a:t>veriler üzerindeki işlemler</a:t>
            </a:r>
            <a:r>
              <a:rPr lang="tr-TR" sz="2400" dirty="0" smtClean="0"/>
              <a:t> de oldukça kolaylaşmış olur.</a:t>
            </a:r>
          </a:p>
          <a:p>
            <a:pPr algn="just">
              <a:buFontTx/>
              <a:buChar char="-"/>
            </a:pPr>
            <a:endParaRPr lang="tr-TR" sz="24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4 Yuvarlatılmış Dikdörtgen"/>
          <p:cNvSpPr/>
          <p:nvPr/>
        </p:nvSpPr>
        <p:spPr>
          <a:xfrm>
            <a:off x="285720" y="2071678"/>
            <a:ext cx="5715040" cy="278608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b="1" dirty="0" smtClean="0">
                <a:solidFill>
                  <a:schemeClr val="tx1"/>
                </a:solidFill>
              </a:rPr>
              <a:t>Kabarcık Sıralama Algoritması(basit):</a:t>
            </a:r>
          </a:p>
          <a:p>
            <a:pPr algn="just"/>
            <a:r>
              <a:rPr lang="tr-TR" sz="2000" dirty="0" smtClean="0">
                <a:solidFill>
                  <a:schemeClr val="tx1"/>
                </a:solidFill>
              </a:rPr>
              <a:t>//n elemanlı bir dizi</a:t>
            </a:r>
          </a:p>
          <a:p>
            <a:pPr algn="just"/>
            <a:endParaRPr lang="tr-TR" sz="2000" dirty="0" smtClean="0">
              <a:solidFill>
                <a:schemeClr val="tx1"/>
              </a:solidFill>
            </a:endParaRPr>
          </a:p>
          <a:p>
            <a:pPr algn="just">
              <a:buNone/>
            </a:pPr>
            <a:r>
              <a:rPr lang="tr-TR" sz="2800" dirty="0" err="1" smtClean="0">
                <a:solidFill>
                  <a:schemeClr val="tx1"/>
                </a:solidFill>
              </a:rPr>
              <a:t>kabarcik</a:t>
            </a:r>
            <a:r>
              <a:rPr lang="tr-TR" sz="2800" dirty="0" smtClean="0">
                <a:solidFill>
                  <a:schemeClr val="tx1"/>
                </a:solidFill>
              </a:rPr>
              <a:t>(A)</a:t>
            </a:r>
          </a:p>
          <a:p>
            <a:pPr algn="just">
              <a:buNone/>
            </a:pPr>
            <a:r>
              <a:rPr lang="tr-TR" sz="2800" i="1" dirty="0" smtClean="0">
                <a:solidFill>
                  <a:srgbClr val="0070C0"/>
                </a:solidFill>
              </a:rPr>
              <a:t>tekrarla(n-1 kez):</a:t>
            </a:r>
          </a:p>
          <a:p>
            <a:pPr lvl="1" algn="just">
              <a:buNone/>
            </a:pPr>
            <a:r>
              <a:rPr lang="tr-TR" sz="2800" dirty="0" err="1" smtClean="0">
                <a:solidFill>
                  <a:schemeClr val="tx1"/>
                </a:solidFill>
              </a:rPr>
              <a:t>for</a:t>
            </a:r>
            <a:r>
              <a:rPr lang="tr-TR" sz="2800" dirty="0" smtClean="0">
                <a:solidFill>
                  <a:schemeClr val="tx1"/>
                </a:solidFill>
              </a:rPr>
              <a:t> i=0’den n – 2’e kadar</a:t>
            </a:r>
          </a:p>
          <a:p>
            <a:pPr lvl="1" algn="just">
              <a:buNone/>
            </a:pPr>
            <a:r>
              <a:rPr lang="tr-TR" sz="2800" dirty="0" smtClean="0">
                <a:solidFill>
                  <a:schemeClr val="tx1"/>
                </a:solidFill>
              </a:rPr>
              <a:t>            </a:t>
            </a:r>
            <a:r>
              <a:rPr lang="tr-TR" sz="2800" dirty="0" err="1" smtClean="0">
                <a:solidFill>
                  <a:schemeClr val="tx1"/>
                </a:solidFill>
              </a:rPr>
              <a:t>if</a:t>
            </a:r>
            <a:r>
              <a:rPr lang="tr-TR" sz="2800" dirty="0" smtClean="0">
                <a:solidFill>
                  <a:schemeClr val="tx1"/>
                </a:solidFill>
              </a:rPr>
              <a:t> A[i] &gt; A[i+1]</a:t>
            </a:r>
          </a:p>
          <a:p>
            <a:pPr lvl="1" algn="just">
              <a:buNone/>
            </a:pPr>
            <a:r>
              <a:rPr lang="tr-TR" sz="2800" dirty="0" smtClean="0">
                <a:solidFill>
                  <a:schemeClr val="tx1"/>
                </a:solidFill>
              </a:rPr>
              <a:t>                yer değiştir A[i] ve A[i+1]</a:t>
            </a:r>
          </a:p>
          <a:p>
            <a:pPr algn="just"/>
            <a:endParaRPr lang="tr-TR" sz="2000" dirty="0" smtClean="0"/>
          </a:p>
          <a:p>
            <a:pPr algn="just"/>
            <a:r>
              <a:rPr lang="tr-TR" sz="2000" dirty="0" smtClean="0">
                <a:solidFill>
                  <a:schemeClr val="tx1"/>
                </a:solidFill>
              </a:rPr>
              <a:t>Bu algoritmanın eksikleri nelerdir? </a:t>
            </a:r>
          </a:p>
          <a:p>
            <a:pPr algn="just"/>
            <a:r>
              <a:rPr lang="tr-TR" sz="2000" dirty="0" smtClean="0"/>
              <a:t>Gereksiz işlemler yapıyor mu?</a:t>
            </a:r>
            <a:endParaRPr lang="tr-TR" sz="2000" dirty="0" smtClean="0">
              <a:solidFill>
                <a:schemeClr val="tx1"/>
              </a:solidFill>
            </a:endParaRPr>
          </a:p>
          <a:p>
            <a:pPr algn="just"/>
            <a:r>
              <a:rPr lang="tr-TR" sz="2000" dirty="0" smtClean="0"/>
              <a:t>Zaten sıralı bir dizi geldiğinde nasıl cevap veriyor?</a:t>
            </a:r>
          </a:p>
          <a:p>
            <a:pPr algn="just"/>
            <a:endParaRPr lang="tr-TR" sz="2000" dirty="0" smtClean="0"/>
          </a:p>
          <a:p>
            <a:pPr algn="just">
              <a:buNone/>
            </a:pPr>
            <a:endParaRPr lang="tr-TR" sz="2400" dirty="0" smtClean="0">
              <a:solidFill>
                <a:schemeClr val="tx1"/>
              </a:solidFill>
            </a:endParaRPr>
          </a:p>
        </p:txBody>
      </p:sp>
      <p:sp>
        <p:nvSpPr>
          <p:cNvPr id="6" name="5 Yuvarlatılmış Dikdörtgen"/>
          <p:cNvSpPr/>
          <p:nvPr/>
        </p:nvSpPr>
        <p:spPr>
          <a:xfrm>
            <a:off x="6286512" y="2285992"/>
            <a:ext cx="2428892" cy="25003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b="1" i="1" dirty="0" smtClean="0"/>
              <a:t>Neden n-2?</a:t>
            </a:r>
          </a:p>
          <a:p>
            <a:pPr algn="ctr"/>
            <a:r>
              <a:rPr lang="tr-TR" dirty="0" smtClean="0"/>
              <a:t>Dizi indisleri 0’dan başladığı için en son elemanın indisi n-1.</a:t>
            </a:r>
          </a:p>
          <a:p>
            <a:pPr algn="ctr"/>
            <a:r>
              <a:rPr lang="tr-TR" dirty="0" smtClean="0"/>
              <a:t>Analiz ettiğimiz en son çift </a:t>
            </a:r>
          </a:p>
          <a:p>
            <a:pPr algn="ctr"/>
            <a:r>
              <a:rPr lang="tr-TR" dirty="0" smtClean="0"/>
              <a:t>A[n-2] ile A[n-1]</a:t>
            </a:r>
          </a:p>
          <a:p>
            <a:pPr algn="ctr"/>
            <a:r>
              <a:rPr lang="tr-TR" dirty="0" smtClean="0"/>
              <a:t>olacağı için i en son n-2 değerini alacak.</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checkerboard(across)">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12" dur="500"/>
                                        <p:tgtEl>
                                          <p:spTgt spid="3">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1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4 Yuvarlatılmış Dikdörtgen"/>
          <p:cNvSpPr/>
          <p:nvPr/>
        </p:nvSpPr>
        <p:spPr>
          <a:xfrm>
            <a:off x="428596" y="2285992"/>
            <a:ext cx="4857784" cy="3714776"/>
          </a:xfrm>
          <a:prstGeom prst="roundRect">
            <a:avLst>
              <a:gd name="adj" fmla="val 85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Alt Başlık 2"/>
          <p:cNvSpPr>
            <a:spLocks noGrp="1"/>
          </p:cNvSpPr>
          <p:nvPr>
            <p:ph sz="quarter" idx="1"/>
          </p:nvPr>
        </p:nvSpPr>
        <p:spPr>
          <a:xfrm>
            <a:off x="528638" y="1219200"/>
            <a:ext cx="8229600" cy="4937760"/>
          </a:xfrm>
        </p:spPr>
        <p:txBody>
          <a:bodyPr>
            <a:normAutofit/>
          </a:bodyPr>
          <a:lstStyle/>
          <a:p>
            <a:pPr algn="just">
              <a:buFontTx/>
              <a:buChar char="-"/>
            </a:pPr>
            <a:r>
              <a:rPr lang="tr-TR" sz="2400" b="1" dirty="0" smtClean="0">
                <a:solidFill>
                  <a:schemeClr val="tx1"/>
                </a:solidFill>
              </a:rPr>
              <a:t>Kabarcık Sıralama Algoritması(gelişmiş):</a:t>
            </a:r>
          </a:p>
          <a:p>
            <a:pPr algn="just"/>
            <a:r>
              <a:rPr lang="tr-TR" sz="2000" dirty="0" smtClean="0"/>
              <a:t>//n elemanlı bir dizi</a:t>
            </a:r>
            <a:endParaRPr lang="tr-TR" sz="2000" dirty="0" smtClean="0">
              <a:solidFill>
                <a:schemeClr val="tx1"/>
              </a:solidFill>
            </a:endParaRPr>
          </a:p>
          <a:p>
            <a:pPr algn="just">
              <a:buNone/>
            </a:pPr>
            <a:endParaRPr lang="tr-TR" sz="2000" dirty="0" smtClean="0">
              <a:solidFill>
                <a:schemeClr val="tx1"/>
              </a:solidFill>
            </a:endParaRPr>
          </a:p>
          <a:p>
            <a:pPr algn="just">
              <a:buNone/>
            </a:pPr>
            <a:r>
              <a:rPr lang="tr-TR" sz="2000" dirty="0" err="1" smtClean="0">
                <a:solidFill>
                  <a:schemeClr val="tx1"/>
                </a:solidFill>
              </a:rPr>
              <a:t>kabarcik</a:t>
            </a:r>
            <a:r>
              <a:rPr lang="tr-TR" sz="2000" dirty="0" smtClean="0">
                <a:solidFill>
                  <a:schemeClr val="tx1"/>
                </a:solidFill>
              </a:rPr>
              <a:t>(A)</a:t>
            </a:r>
          </a:p>
          <a:p>
            <a:pPr algn="just">
              <a:buNone/>
            </a:pPr>
            <a:r>
              <a:rPr lang="tr-TR" sz="2000" dirty="0" smtClean="0">
                <a:solidFill>
                  <a:srgbClr val="0070C0"/>
                </a:solidFill>
              </a:rPr>
              <a:t>tekrarla</a:t>
            </a:r>
          </a:p>
          <a:p>
            <a:pPr algn="just">
              <a:buNone/>
            </a:pPr>
            <a:r>
              <a:rPr lang="tr-TR" sz="2000" dirty="0" smtClean="0">
                <a:solidFill>
                  <a:schemeClr val="tx1"/>
                </a:solidFill>
              </a:rPr>
              <a:t>        </a:t>
            </a:r>
            <a:r>
              <a:rPr lang="tr-TR" sz="2000" b="1" dirty="0" err="1" smtClean="0">
                <a:solidFill>
                  <a:schemeClr val="tx2"/>
                </a:solidFill>
              </a:rPr>
              <a:t>tekrarDonsunMu</a:t>
            </a:r>
            <a:r>
              <a:rPr lang="tr-TR" sz="2000" b="1" dirty="0" smtClean="0">
                <a:solidFill>
                  <a:schemeClr val="tx2"/>
                </a:solidFill>
              </a:rPr>
              <a:t>= yanlış</a:t>
            </a:r>
          </a:p>
          <a:p>
            <a:pPr algn="just">
              <a:buNone/>
            </a:pPr>
            <a:r>
              <a:rPr lang="tr-TR" sz="2000" dirty="0" smtClean="0">
                <a:solidFill>
                  <a:schemeClr val="tx1"/>
                </a:solidFill>
              </a:rPr>
              <a:t>        </a:t>
            </a:r>
            <a:r>
              <a:rPr lang="tr-TR" sz="2000" dirty="0" err="1" smtClean="0">
                <a:solidFill>
                  <a:schemeClr val="tx1"/>
                </a:solidFill>
              </a:rPr>
              <a:t>for</a:t>
            </a:r>
            <a:r>
              <a:rPr lang="tr-TR" sz="2000" dirty="0" smtClean="0">
                <a:solidFill>
                  <a:schemeClr val="tx1"/>
                </a:solidFill>
              </a:rPr>
              <a:t> i=0’dan n – 2’e kadar</a:t>
            </a:r>
          </a:p>
          <a:p>
            <a:pPr algn="just">
              <a:buNone/>
            </a:pPr>
            <a:r>
              <a:rPr lang="tr-TR" sz="2000" dirty="0" smtClean="0">
                <a:solidFill>
                  <a:schemeClr val="tx1"/>
                </a:solidFill>
              </a:rPr>
              <a:t>            </a:t>
            </a:r>
            <a:r>
              <a:rPr lang="tr-TR" sz="2000" dirty="0" err="1" smtClean="0">
                <a:solidFill>
                  <a:schemeClr val="tx1"/>
                </a:solidFill>
              </a:rPr>
              <a:t>if</a:t>
            </a:r>
            <a:r>
              <a:rPr lang="tr-TR" sz="2000" dirty="0" smtClean="0">
                <a:solidFill>
                  <a:schemeClr val="tx1"/>
                </a:solidFill>
              </a:rPr>
              <a:t> A[i] &gt; A[i+1]</a:t>
            </a:r>
          </a:p>
          <a:p>
            <a:pPr algn="just">
              <a:buNone/>
            </a:pPr>
            <a:r>
              <a:rPr lang="tr-TR" sz="2000" dirty="0" smtClean="0">
                <a:solidFill>
                  <a:schemeClr val="tx1"/>
                </a:solidFill>
              </a:rPr>
              <a:t>                {yer değiştir A[i] ve A[i+1]</a:t>
            </a:r>
          </a:p>
          <a:p>
            <a:pPr algn="just">
              <a:buNone/>
            </a:pPr>
            <a:r>
              <a:rPr lang="tr-TR" sz="2000" dirty="0" smtClean="0">
                <a:solidFill>
                  <a:schemeClr val="tx1"/>
                </a:solidFill>
              </a:rPr>
              <a:t>		 </a:t>
            </a:r>
            <a:r>
              <a:rPr lang="tr-TR" sz="2000" dirty="0" err="1" smtClean="0"/>
              <a:t>tekrarDonsunMu</a:t>
            </a:r>
            <a:r>
              <a:rPr lang="tr-TR" sz="2000" dirty="0" smtClean="0"/>
              <a:t> </a:t>
            </a:r>
            <a:r>
              <a:rPr lang="tr-TR" sz="2000" dirty="0" smtClean="0">
                <a:solidFill>
                  <a:schemeClr val="tx1"/>
                </a:solidFill>
              </a:rPr>
              <a:t>= doğru}</a:t>
            </a:r>
          </a:p>
          <a:p>
            <a:pPr algn="just">
              <a:buNone/>
            </a:pPr>
            <a:r>
              <a:rPr lang="tr-TR" sz="2000" dirty="0" smtClean="0">
                <a:solidFill>
                  <a:schemeClr val="tx1"/>
                </a:solidFill>
              </a:rPr>
              <a:t>        </a:t>
            </a:r>
            <a:r>
              <a:rPr lang="tr-TR" sz="2000" b="1" dirty="0" smtClean="0">
                <a:solidFill>
                  <a:srgbClr val="C00000"/>
                </a:solidFill>
              </a:rPr>
              <a:t>n = n - 1</a:t>
            </a:r>
          </a:p>
          <a:p>
            <a:pPr algn="just">
              <a:buNone/>
            </a:pPr>
            <a:r>
              <a:rPr lang="tr-TR" sz="2000" dirty="0" smtClean="0">
                <a:solidFill>
                  <a:srgbClr val="0070C0"/>
                </a:solidFill>
              </a:rPr>
              <a:t>(</a:t>
            </a:r>
            <a:r>
              <a:rPr lang="tr-TR" sz="2000" b="1" dirty="0" err="1" smtClean="0">
                <a:solidFill>
                  <a:schemeClr val="tx2"/>
                </a:solidFill>
              </a:rPr>
              <a:t>tekrarDonsunMu</a:t>
            </a:r>
            <a:r>
              <a:rPr lang="tr-TR" sz="2000" b="1" dirty="0" smtClean="0">
                <a:solidFill>
                  <a:schemeClr val="tx2"/>
                </a:solidFill>
              </a:rPr>
              <a:t> = doğru</a:t>
            </a:r>
            <a:r>
              <a:rPr lang="tr-TR" sz="2000" dirty="0" smtClean="0">
                <a:solidFill>
                  <a:srgbClr val="0070C0"/>
                </a:solidFill>
              </a:rPr>
              <a:t>) olduğu sürece </a:t>
            </a:r>
          </a:p>
          <a:p>
            <a:pPr algn="just"/>
            <a:endParaRPr lang="tr-TR" sz="2400" dirty="0" smtClean="0">
              <a:solidFill>
                <a:schemeClr val="tx1"/>
              </a:solidFill>
            </a:endParaRPr>
          </a:p>
          <a:p>
            <a:pPr algn="just"/>
            <a:endParaRPr lang="tr-TR" sz="2400" dirty="0" smtClean="0">
              <a:solidFill>
                <a:schemeClr val="tx1"/>
              </a:solidFill>
            </a:endParaRPr>
          </a:p>
        </p:txBody>
      </p:sp>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Dizilerde Sıralama</a:t>
            </a:r>
            <a:endParaRPr lang="tr-TR" sz="4000" b="1" dirty="0">
              <a:solidFill>
                <a:schemeClr val="tx2">
                  <a:lumMod val="60000"/>
                  <a:lumOff val="40000"/>
                </a:schemeClr>
              </a:solidFill>
            </a:endParaRPr>
          </a:p>
        </p:txBody>
      </p:sp>
      <p:pic>
        <p:nvPicPr>
          <p:cNvPr id="12" name="Picture 2" descr="http://84d1f3.medialib.glogster.com/media/09/099ae7610a7a8dd844f9b2daf24e999009c6261a83e71af962c3923ff5acf500/bubbles.gif"/>
          <p:cNvPicPr>
            <a:picLocks noChangeAspect="1" noChangeArrowheads="1" noCrop="1"/>
          </p:cNvPicPr>
          <p:nvPr/>
        </p:nvPicPr>
        <p:blipFill>
          <a:blip r:embed="rId3"/>
          <a:srcRect/>
          <a:stretch>
            <a:fillRect/>
          </a:stretch>
        </p:blipFill>
        <p:spPr bwMode="auto">
          <a:xfrm>
            <a:off x="5429256" y="2857496"/>
            <a:ext cx="2762250" cy="1905000"/>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p:cTn id="7" dur="1000" fill="hold"/>
                                        <p:tgtEl>
                                          <p:spTgt spid="3">
                                            <p:txEl>
                                              <p:pRg st="10" end="10"/>
                                            </p:txEl>
                                          </p:spTgt>
                                        </p:tgtEl>
                                        <p:attrNameLst>
                                          <p:attrName>ppt_w</p:attrName>
                                        </p:attrNameLst>
                                      </p:cBhvr>
                                      <p:tavLst>
                                        <p:tav tm="0">
                                          <p:val>
                                            <p:strVal val="#ppt_w*0.05"/>
                                          </p:val>
                                        </p:tav>
                                        <p:tav tm="100000">
                                          <p:val>
                                            <p:strVal val="#ppt_w"/>
                                          </p:val>
                                        </p:tav>
                                      </p:tavLst>
                                    </p:anim>
                                    <p:anim calcmode="lin" valueType="num">
                                      <p:cBhvr>
                                        <p:cTn id="8" dur="1000" fill="hold"/>
                                        <p:tgtEl>
                                          <p:spTgt spid="3">
                                            <p:txEl>
                                              <p:pRg st="10" end="10"/>
                                            </p:txEl>
                                          </p:spTgt>
                                        </p:tgtEl>
                                        <p:attrNameLst>
                                          <p:attrName>ppt_h</p:attrName>
                                        </p:attrNameLst>
                                      </p:cBhvr>
                                      <p:tavLst>
                                        <p:tav tm="0">
                                          <p:val>
                                            <p:strVal val="#ppt_h"/>
                                          </p:val>
                                        </p:tav>
                                        <p:tav tm="100000">
                                          <p:val>
                                            <p:strVal val="#ppt_h"/>
                                          </p:val>
                                        </p:tav>
                                      </p:tavLst>
                                    </p:anim>
                                    <p:anim calcmode="lin" valueType="num">
                                      <p:cBhvr>
                                        <p:cTn id="9" dur="1000" fill="hold"/>
                                        <p:tgtEl>
                                          <p:spTgt spid="3">
                                            <p:txEl>
                                              <p:pRg st="10" end="10"/>
                                            </p:txEl>
                                          </p:spTgt>
                                        </p:tgtEl>
                                        <p:attrNameLst>
                                          <p:attrName>ppt_x</p:attrName>
                                        </p:attrNameLst>
                                      </p:cBhvr>
                                      <p:tavLst>
                                        <p:tav tm="0">
                                          <p:val>
                                            <p:strVal val="#ppt_x-.2"/>
                                          </p:val>
                                        </p:tav>
                                        <p:tav tm="100000">
                                          <p:val>
                                            <p:strVal val="#ppt_x"/>
                                          </p:val>
                                        </p:tav>
                                      </p:tavLst>
                                    </p:anim>
                                    <p:anim calcmode="lin" valueType="num">
                                      <p:cBhvr>
                                        <p:cTn id="10" dur="1000" fill="hold"/>
                                        <p:tgtEl>
                                          <p:spTgt spid="3">
                                            <p:txEl>
                                              <p:pRg st="10" end="10"/>
                                            </p:txEl>
                                          </p:spTgt>
                                        </p:tgtEl>
                                        <p:attrNameLst>
                                          <p:attrName>ppt_y</p:attrName>
                                        </p:attrNameLst>
                                      </p:cBhvr>
                                      <p:tavLst>
                                        <p:tav tm="0">
                                          <p:val>
                                            <p:strVal val="#ppt_y"/>
                                          </p:val>
                                        </p:tav>
                                        <p:tav tm="100000">
                                          <p:val>
                                            <p:strVal val="#ppt_y"/>
                                          </p:val>
                                        </p:tav>
                                      </p:tavLst>
                                    </p:anim>
                                    <p:animEffect transition="in" filter="fade">
                                      <p:cBhvr>
                                        <p:cTn id="11"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1"/>
                </a:solidFill>
              </a:rPr>
              <a:t>Kabarcık Sıralama Kodu:</a:t>
            </a:r>
          </a:p>
        </p:txBody>
      </p:sp>
      <p:sp>
        <p:nvSpPr>
          <p:cNvPr id="3" name="Alt Başlık 2"/>
          <p:cNvSpPr>
            <a:spLocks noGrp="1"/>
          </p:cNvSpPr>
          <p:nvPr>
            <p:ph sz="quarter" idx="1"/>
          </p:nvPr>
        </p:nvSpPr>
        <p:spPr>
          <a:xfrm>
            <a:off x="357158" y="1000108"/>
            <a:ext cx="5286412" cy="3929090"/>
          </a:xfrm>
        </p:spPr>
        <p:txBody>
          <a:bodyPr>
            <a:noAutofit/>
          </a:bodyPr>
          <a:lstStyle/>
          <a:p>
            <a:pPr algn="just">
              <a:buFontTx/>
              <a:buChar char="-"/>
            </a:pPr>
            <a:endParaRPr lang="tr-TR" sz="1000" b="1" dirty="0" smtClean="0">
              <a:solidFill>
                <a:schemeClr val="tx1"/>
              </a:solidFill>
            </a:endParaRPr>
          </a:p>
          <a:p>
            <a:pPr algn="l">
              <a:buNone/>
            </a:pPr>
            <a:r>
              <a:rPr lang="tr-TR" sz="1600" b="1" dirty="0" err="1" smtClean="0">
                <a:solidFill>
                  <a:srgbClr val="7F0055"/>
                </a:solidFill>
                <a:latin typeface="Consolas"/>
              </a:rPr>
              <a:t>void</a:t>
            </a:r>
            <a:r>
              <a:rPr lang="tr-TR" sz="1600" b="1" dirty="0" smtClean="0">
                <a:solidFill>
                  <a:srgbClr val="000000"/>
                </a:solidFill>
                <a:latin typeface="Consolas"/>
              </a:rPr>
              <a:t> </a:t>
            </a:r>
            <a:r>
              <a:rPr lang="tr-TR" sz="1600" b="1" dirty="0" err="1" smtClean="0">
                <a:solidFill>
                  <a:srgbClr val="000000"/>
                </a:solidFill>
                <a:latin typeface="Consolas"/>
              </a:rPr>
              <a:t>kabarcikSiralama</a:t>
            </a:r>
            <a:r>
              <a:rPr lang="tr-TR" sz="1600" b="1" dirty="0" smtClean="0">
                <a:solidFill>
                  <a:srgbClr val="000000"/>
                </a:solidFill>
                <a:latin typeface="Consolas"/>
              </a:rPr>
              <a:t>(</a:t>
            </a:r>
            <a:r>
              <a:rPr lang="tr-TR" sz="1600" b="1" dirty="0" err="1" smtClean="0">
                <a:solidFill>
                  <a:srgbClr val="7F0055"/>
                </a:solidFill>
                <a:latin typeface="Consolas"/>
              </a:rPr>
              <a:t>int</a:t>
            </a:r>
            <a:r>
              <a:rPr lang="tr-TR" sz="1600" b="1" dirty="0" smtClean="0">
                <a:solidFill>
                  <a:srgbClr val="000000"/>
                </a:solidFill>
                <a:latin typeface="Consolas"/>
              </a:rPr>
              <a:t> </a:t>
            </a:r>
            <a:r>
              <a:rPr lang="tr-TR" sz="1600" b="1" dirty="0" smtClean="0">
                <a:solidFill>
                  <a:srgbClr val="6A3E3E"/>
                </a:solidFill>
                <a:latin typeface="Consolas"/>
              </a:rPr>
              <a:t>dizi[], </a:t>
            </a:r>
            <a:r>
              <a:rPr lang="tr-TR" sz="1600" b="1" dirty="0" err="1" smtClean="0">
                <a:solidFill>
                  <a:srgbClr val="6A3E3E"/>
                </a:solidFill>
                <a:latin typeface="Consolas"/>
              </a:rPr>
              <a:t>int</a:t>
            </a:r>
            <a:r>
              <a:rPr lang="tr-TR" sz="1600" b="1" dirty="0" smtClean="0">
                <a:solidFill>
                  <a:srgbClr val="6A3E3E"/>
                </a:solidFill>
                <a:latin typeface="Consolas"/>
              </a:rPr>
              <a:t> n</a:t>
            </a:r>
            <a:r>
              <a:rPr lang="tr-TR" sz="1600" b="1" dirty="0" smtClean="0">
                <a:solidFill>
                  <a:srgbClr val="000000"/>
                </a:solidFill>
                <a:latin typeface="Consolas"/>
              </a:rPr>
              <a:t>){</a:t>
            </a:r>
            <a:endParaRPr lang="tr-TR" sz="1600" dirty="0" smtClean="0">
              <a:latin typeface="Consolas"/>
            </a:endParaRPr>
          </a:p>
          <a:p>
            <a:pPr algn="l">
              <a:buNone/>
            </a:pPr>
            <a:r>
              <a:rPr lang="tr-TR" sz="1600" b="1" dirty="0" err="1" smtClean="0">
                <a:solidFill>
                  <a:srgbClr val="7F0055"/>
                </a:solidFill>
                <a:latin typeface="Consolas"/>
              </a:rPr>
              <a:t>int</a:t>
            </a:r>
            <a:r>
              <a:rPr lang="tr-TR" sz="1600" b="1" dirty="0" smtClean="0">
                <a:solidFill>
                  <a:srgbClr val="000000"/>
                </a:solidFill>
                <a:latin typeface="Consolas"/>
              </a:rPr>
              <a:t> i, </a:t>
            </a:r>
            <a:r>
              <a:rPr lang="tr-TR" sz="1600" b="1" dirty="0" err="1" smtClean="0">
                <a:solidFill>
                  <a:srgbClr val="6A3E3E"/>
                </a:solidFill>
                <a:latin typeface="Consolas"/>
              </a:rPr>
              <a:t>temp</a:t>
            </a:r>
            <a:r>
              <a:rPr lang="tr-TR" sz="1600" b="1" dirty="0" smtClean="0">
                <a:solidFill>
                  <a:srgbClr val="000000"/>
                </a:solidFill>
                <a:latin typeface="Consolas"/>
              </a:rPr>
              <a:t>;</a:t>
            </a:r>
          </a:p>
          <a:p>
            <a:pPr algn="l">
              <a:buNone/>
            </a:pPr>
            <a:r>
              <a:rPr lang="tr-TR" sz="1600" b="1" dirty="0" err="1" smtClean="0">
                <a:solidFill>
                  <a:srgbClr val="7F0055"/>
                </a:solidFill>
                <a:latin typeface="Consolas"/>
              </a:rPr>
              <a:t>int</a:t>
            </a:r>
            <a:r>
              <a:rPr lang="tr-TR" sz="1600" b="1" dirty="0" smtClean="0">
                <a:solidFill>
                  <a:srgbClr val="000000"/>
                </a:solidFill>
                <a:latin typeface="Consolas"/>
              </a:rPr>
              <a:t> </a:t>
            </a:r>
            <a:r>
              <a:rPr lang="tr-TR" sz="1600" b="1" dirty="0" err="1" smtClean="0">
                <a:solidFill>
                  <a:srgbClr val="6A3E3E"/>
                </a:solidFill>
                <a:latin typeface="Consolas"/>
              </a:rPr>
              <a:t>birGecisDaha</a:t>
            </a:r>
            <a:r>
              <a:rPr lang="tr-TR" sz="1600" b="1" dirty="0" smtClean="0">
                <a:solidFill>
                  <a:srgbClr val="000000"/>
                </a:solidFill>
                <a:latin typeface="Consolas"/>
              </a:rPr>
              <a:t>;</a:t>
            </a:r>
          </a:p>
          <a:p>
            <a:pPr algn="just"/>
            <a:endParaRPr lang="tr-TR" sz="2400" dirty="0" smtClean="0">
              <a:solidFill>
                <a:schemeClr val="tx1"/>
              </a:solidFill>
            </a:endParaRPr>
          </a:p>
        </p:txBody>
      </p:sp>
      <p:sp>
        <p:nvSpPr>
          <p:cNvPr id="6" name="5 Dikdörtgen"/>
          <p:cNvSpPr/>
          <p:nvPr/>
        </p:nvSpPr>
        <p:spPr>
          <a:xfrm>
            <a:off x="428596" y="2214554"/>
            <a:ext cx="4572000" cy="3539430"/>
          </a:xfrm>
          <a:prstGeom prst="rect">
            <a:avLst/>
          </a:prstGeom>
        </p:spPr>
        <p:txBody>
          <a:bodyPr>
            <a:spAutoFit/>
          </a:bodyPr>
          <a:lstStyle/>
          <a:p>
            <a:r>
              <a:rPr lang="tr-TR" sz="1600" dirty="0" smtClean="0">
                <a:solidFill>
                  <a:srgbClr val="6A3E3E"/>
                </a:solidFill>
                <a:latin typeface="Consolas"/>
              </a:rPr>
              <a:t> </a:t>
            </a:r>
            <a:r>
              <a:rPr lang="tr-TR" sz="1600" b="1" dirty="0" smtClean="0">
                <a:solidFill>
                  <a:srgbClr val="7F0055"/>
                </a:solidFill>
                <a:latin typeface="Consolas"/>
              </a:rPr>
              <a:t>do</a:t>
            </a:r>
            <a:r>
              <a:rPr lang="tr-TR" sz="1600" b="1" dirty="0" smtClean="0">
                <a:solidFill>
                  <a:srgbClr val="000000"/>
                </a:solidFill>
                <a:latin typeface="Consolas"/>
              </a:rPr>
              <a:t>{</a:t>
            </a:r>
          </a:p>
          <a:p>
            <a:r>
              <a:rPr lang="tr-TR" sz="1600" dirty="0" smtClean="0">
                <a:solidFill>
                  <a:srgbClr val="6A3E3E"/>
                </a:solidFill>
                <a:latin typeface="Consolas"/>
              </a:rPr>
              <a:t> </a:t>
            </a:r>
            <a:r>
              <a:rPr lang="tr-TR" sz="1600" b="1" dirty="0" err="1" smtClean="0">
                <a:solidFill>
                  <a:srgbClr val="6A3E3E"/>
                </a:solidFill>
                <a:latin typeface="Consolas"/>
              </a:rPr>
              <a:t>birGecisDaha</a:t>
            </a:r>
            <a:r>
              <a:rPr lang="tr-TR" sz="1600" b="1" dirty="0" smtClean="0">
                <a:solidFill>
                  <a:srgbClr val="6A3E3E"/>
                </a:solidFill>
                <a:latin typeface="Consolas"/>
              </a:rPr>
              <a:t> </a:t>
            </a:r>
            <a:r>
              <a:rPr lang="tr-TR" sz="1600" b="1" dirty="0" smtClean="0">
                <a:solidFill>
                  <a:srgbClr val="000000"/>
                </a:solidFill>
                <a:latin typeface="Consolas"/>
              </a:rPr>
              <a:t>=</a:t>
            </a:r>
            <a:r>
              <a:rPr lang="tr-TR" sz="1600" dirty="0" smtClean="0">
                <a:solidFill>
                  <a:srgbClr val="000000"/>
                </a:solidFill>
                <a:latin typeface="Consolas"/>
              </a:rPr>
              <a:t> </a:t>
            </a:r>
            <a:r>
              <a:rPr lang="tr-TR" sz="1600" b="1" dirty="0" smtClean="0">
                <a:solidFill>
                  <a:srgbClr val="7F0055"/>
                </a:solidFill>
                <a:latin typeface="Consolas"/>
              </a:rPr>
              <a:t>0</a:t>
            </a:r>
            <a:r>
              <a:rPr lang="tr-TR" sz="1600" b="1" dirty="0" smtClean="0">
                <a:solidFill>
                  <a:srgbClr val="000000"/>
                </a:solidFill>
                <a:latin typeface="Consolas"/>
              </a:rPr>
              <a:t>;</a:t>
            </a:r>
          </a:p>
          <a:p>
            <a:r>
              <a:rPr lang="tr-TR" sz="1600" b="1" dirty="0" smtClean="0">
                <a:solidFill>
                  <a:srgbClr val="7F0055"/>
                </a:solidFill>
                <a:latin typeface="Consolas"/>
              </a:rPr>
              <a:t>  </a:t>
            </a:r>
            <a:r>
              <a:rPr lang="nn-NO" sz="1600" b="1" dirty="0" smtClean="0">
                <a:solidFill>
                  <a:srgbClr val="7F0055"/>
                </a:solidFill>
                <a:latin typeface="Consolas"/>
              </a:rPr>
              <a:t>for</a:t>
            </a:r>
            <a:r>
              <a:rPr lang="nn-NO" sz="1600" b="1" dirty="0" smtClean="0">
                <a:solidFill>
                  <a:srgbClr val="000000"/>
                </a:solidFill>
                <a:latin typeface="Consolas"/>
              </a:rPr>
              <a:t>(</a:t>
            </a:r>
            <a:r>
              <a:rPr lang="nn-NO" sz="1600" b="1" dirty="0" smtClean="0">
                <a:solidFill>
                  <a:srgbClr val="6A3E3E"/>
                </a:solidFill>
                <a:latin typeface="Consolas"/>
              </a:rPr>
              <a:t>i</a:t>
            </a:r>
            <a:r>
              <a:rPr lang="nn-NO" sz="1600" b="1" dirty="0" smtClean="0">
                <a:solidFill>
                  <a:srgbClr val="000000"/>
                </a:solidFill>
                <a:latin typeface="Consolas"/>
              </a:rPr>
              <a:t>=0; </a:t>
            </a:r>
            <a:r>
              <a:rPr lang="nn-NO" sz="1600" b="1" dirty="0" smtClean="0">
                <a:solidFill>
                  <a:srgbClr val="6A3E3E"/>
                </a:solidFill>
                <a:latin typeface="Consolas"/>
              </a:rPr>
              <a:t>i</a:t>
            </a:r>
            <a:r>
              <a:rPr lang="nn-NO" sz="1600" b="1" dirty="0" smtClean="0">
                <a:solidFill>
                  <a:srgbClr val="000000"/>
                </a:solidFill>
                <a:latin typeface="Consolas"/>
              </a:rPr>
              <a:t>&lt;</a:t>
            </a:r>
            <a:r>
              <a:rPr lang="tr-TR" sz="1600" b="1" dirty="0" smtClean="0">
                <a:solidFill>
                  <a:srgbClr val="000000"/>
                </a:solidFill>
                <a:latin typeface="Consolas"/>
              </a:rPr>
              <a:t>= </a:t>
            </a:r>
            <a:r>
              <a:rPr lang="nn-NO" sz="1600" b="1" dirty="0" smtClean="0">
                <a:solidFill>
                  <a:srgbClr val="6A3E3E"/>
                </a:solidFill>
                <a:latin typeface="Consolas"/>
              </a:rPr>
              <a:t>n</a:t>
            </a:r>
            <a:r>
              <a:rPr lang="nn-NO" sz="1600" b="1" dirty="0" smtClean="0">
                <a:solidFill>
                  <a:srgbClr val="000000"/>
                </a:solidFill>
                <a:latin typeface="Consolas"/>
              </a:rPr>
              <a:t>-</a:t>
            </a:r>
            <a:r>
              <a:rPr lang="tr-TR" sz="1600" b="1" dirty="0" smtClean="0">
                <a:solidFill>
                  <a:srgbClr val="000000"/>
                </a:solidFill>
                <a:latin typeface="Consolas"/>
              </a:rPr>
              <a:t>2</a:t>
            </a:r>
            <a:r>
              <a:rPr lang="nn-NO" sz="1600" b="1" dirty="0" smtClean="0">
                <a:solidFill>
                  <a:srgbClr val="000000"/>
                </a:solidFill>
                <a:latin typeface="Consolas"/>
              </a:rPr>
              <a:t>; </a:t>
            </a:r>
            <a:r>
              <a:rPr lang="nn-NO" sz="1600" b="1" dirty="0" smtClean="0">
                <a:solidFill>
                  <a:srgbClr val="6A3E3E"/>
                </a:solidFill>
                <a:latin typeface="Consolas"/>
              </a:rPr>
              <a:t>i</a:t>
            </a:r>
            <a:r>
              <a:rPr lang="nn-NO" sz="1600" b="1" dirty="0" smtClean="0">
                <a:solidFill>
                  <a:srgbClr val="000000"/>
                </a:solidFill>
                <a:latin typeface="Consolas"/>
              </a:rPr>
              <a:t>++){</a:t>
            </a:r>
          </a:p>
          <a:p>
            <a:r>
              <a:rPr lang="tr-TR" sz="1600" b="1" dirty="0" smtClean="0">
                <a:solidFill>
                  <a:srgbClr val="7F0055"/>
                </a:solidFill>
                <a:latin typeface="Consolas"/>
              </a:rPr>
              <a:t>     </a:t>
            </a:r>
            <a:r>
              <a:rPr lang="tr-TR" sz="1600" b="1" dirty="0" err="1" smtClean="0">
                <a:solidFill>
                  <a:srgbClr val="7F0055"/>
                </a:solidFill>
                <a:latin typeface="Consolas"/>
              </a:rPr>
              <a:t>if</a:t>
            </a:r>
            <a:r>
              <a:rPr lang="tr-TR" sz="1600" b="1" dirty="0" smtClean="0">
                <a:solidFill>
                  <a:srgbClr val="000000"/>
                </a:solidFill>
                <a:latin typeface="Consolas"/>
              </a:rPr>
              <a:t>(</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 &gt;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+1]){</a:t>
            </a:r>
          </a:p>
          <a:p>
            <a:r>
              <a:rPr lang="tr-TR" sz="1600" b="1" dirty="0" smtClean="0">
                <a:solidFill>
                  <a:srgbClr val="6A3E3E"/>
                </a:solidFill>
                <a:latin typeface="Consolas"/>
              </a:rPr>
              <a:t>	</a:t>
            </a:r>
            <a:r>
              <a:rPr lang="tr-TR" sz="1600" b="1" dirty="0" err="1" smtClean="0">
                <a:solidFill>
                  <a:srgbClr val="6A3E3E"/>
                </a:solidFill>
                <a:latin typeface="Consolas"/>
              </a:rPr>
              <a:t>temp</a:t>
            </a:r>
            <a:r>
              <a:rPr lang="tr-TR" sz="1600" b="1" dirty="0" smtClean="0">
                <a:solidFill>
                  <a:srgbClr val="000000"/>
                </a:solidFill>
                <a:latin typeface="Consolas"/>
              </a:rPr>
              <a:t> =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a:t>
            </a:r>
          </a:p>
          <a:p>
            <a:r>
              <a:rPr lang="tr-TR" sz="1600" b="1" dirty="0" smtClean="0">
                <a:solidFill>
                  <a:srgbClr val="6A3E3E"/>
                </a:solidFill>
                <a:latin typeface="Consolas"/>
              </a:rPr>
              <a:t>        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 =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+1];</a:t>
            </a:r>
          </a:p>
          <a:p>
            <a:r>
              <a:rPr lang="tr-TR" sz="1600" b="1" dirty="0" smtClean="0">
                <a:solidFill>
                  <a:srgbClr val="6A3E3E"/>
                </a:solidFill>
                <a:latin typeface="Consolas"/>
              </a:rPr>
              <a:t>        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+1] = </a:t>
            </a:r>
            <a:r>
              <a:rPr lang="tr-TR" sz="1600" b="1" dirty="0" err="1" smtClean="0">
                <a:solidFill>
                  <a:srgbClr val="6A3E3E"/>
                </a:solidFill>
                <a:latin typeface="Consolas"/>
              </a:rPr>
              <a:t>temp</a:t>
            </a:r>
            <a:r>
              <a:rPr lang="tr-TR" sz="1600" b="1" dirty="0" smtClean="0">
                <a:solidFill>
                  <a:srgbClr val="000000"/>
                </a:solidFill>
                <a:latin typeface="Consolas"/>
              </a:rPr>
              <a:t>;</a:t>
            </a:r>
            <a:endParaRPr lang="tr-TR" sz="1600" b="1" dirty="0" smtClean="0">
              <a:solidFill>
                <a:srgbClr val="6A3E3E"/>
              </a:solidFill>
              <a:latin typeface="Consolas"/>
            </a:endParaRPr>
          </a:p>
          <a:p>
            <a:r>
              <a:rPr lang="tr-TR" sz="1600" b="1" dirty="0" smtClean="0">
                <a:solidFill>
                  <a:srgbClr val="6A3E3E"/>
                </a:solidFill>
                <a:latin typeface="Consolas"/>
              </a:rPr>
              <a:t>	</a:t>
            </a:r>
          </a:p>
          <a:p>
            <a:r>
              <a:rPr lang="tr-TR" sz="1600" b="1" dirty="0" smtClean="0">
                <a:solidFill>
                  <a:srgbClr val="6A3E3E"/>
                </a:solidFill>
                <a:latin typeface="Consolas"/>
              </a:rPr>
              <a:t>	 </a:t>
            </a:r>
            <a:r>
              <a:rPr lang="tr-TR" sz="1600" b="1" dirty="0" err="1" smtClean="0">
                <a:solidFill>
                  <a:srgbClr val="6A3E3E"/>
                </a:solidFill>
                <a:latin typeface="Consolas"/>
              </a:rPr>
              <a:t>birGecisDaha</a:t>
            </a:r>
            <a:r>
              <a:rPr lang="tr-TR" sz="1600" b="1" dirty="0" smtClean="0">
                <a:solidFill>
                  <a:srgbClr val="6A3E3E"/>
                </a:solidFill>
                <a:latin typeface="Consolas"/>
              </a:rPr>
              <a:t> </a:t>
            </a:r>
            <a:r>
              <a:rPr lang="tr-TR" sz="1600" b="1" dirty="0" smtClean="0">
                <a:solidFill>
                  <a:srgbClr val="000000"/>
                </a:solidFill>
                <a:latin typeface="Consolas"/>
              </a:rPr>
              <a:t>= </a:t>
            </a:r>
            <a:r>
              <a:rPr lang="tr-TR" sz="1600" b="1" dirty="0" smtClean="0">
                <a:solidFill>
                  <a:srgbClr val="7F0055"/>
                </a:solidFill>
                <a:latin typeface="Consolas"/>
              </a:rPr>
              <a:t>1</a:t>
            </a:r>
            <a:r>
              <a:rPr lang="tr-TR" sz="1600" b="1" dirty="0" smtClean="0">
                <a:solidFill>
                  <a:srgbClr val="000000"/>
                </a:solidFill>
                <a:latin typeface="Consolas"/>
              </a:rPr>
              <a:t>;</a:t>
            </a:r>
          </a:p>
          <a:p>
            <a:r>
              <a:rPr lang="tr-TR" sz="1600" dirty="0" smtClean="0">
                <a:solidFill>
                  <a:srgbClr val="000000"/>
                </a:solidFill>
                <a:latin typeface="Consolas"/>
              </a:rPr>
              <a:t>             }</a:t>
            </a:r>
          </a:p>
          <a:p>
            <a:r>
              <a:rPr lang="tr-TR" sz="1600" dirty="0" smtClean="0">
                <a:solidFill>
                  <a:srgbClr val="000000"/>
                </a:solidFill>
                <a:latin typeface="Consolas"/>
              </a:rPr>
              <a:t>        }</a:t>
            </a:r>
          </a:p>
          <a:p>
            <a:r>
              <a:rPr lang="tr-TR" sz="1600" b="1" dirty="0" smtClean="0">
                <a:solidFill>
                  <a:srgbClr val="6A3E3E"/>
                </a:solidFill>
                <a:latin typeface="Consolas"/>
              </a:rPr>
              <a:t>        n</a:t>
            </a:r>
            <a:r>
              <a:rPr lang="tr-TR" sz="1600" b="1" dirty="0" smtClean="0">
                <a:solidFill>
                  <a:srgbClr val="000000"/>
                </a:solidFill>
                <a:latin typeface="Consolas"/>
              </a:rPr>
              <a:t>--;</a:t>
            </a:r>
          </a:p>
          <a:p>
            <a:r>
              <a:rPr lang="tr-TR" sz="1600" dirty="0" smtClean="0">
                <a:solidFill>
                  <a:srgbClr val="000000"/>
                </a:solidFill>
                <a:latin typeface="Consolas"/>
              </a:rPr>
              <a:t>    }</a:t>
            </a:r>
            <a:r>
              <a:rPr lang="tr-TR" sz="1600" b="1" dirty="0" err="1" smtClean="0">
                <a:solidFill>
                  <a:srgbClr val="7F0055"/>
                </a:solidFill>
                <a:latin typeface="Consolas"/>
              </a:rPr>
              <a:t>while</a:t>
            </a:r>
            <a:r>
              <a:rPr lang="tr-TR" sz="1600" b="1" dirty="0" smtClean="0">
                <a:solidFill>
                  <a:srgbClr val="000000"/>
                </a:solidFill>
                <a:latin typeface="Consolas"/>
              </a:rPr>
              <a:t>(</a:t>
            </a:r>
            <a:r>
              <a:rPr lang="tr-TR" sz="1600" b="1" dirty="0" err="1" smtClean="0">
                <a:solidFill>
                  <a:srgbClr val="6A3E3E"/>
                </a:solidFill>
                <a:latin typeface="Consolas"/>
              </a:rPr>
              <a:t>birGecisDaha</a:t>
            </a:r>
            <a:r>
              <a:rPr lang="tr-TR" sz="1600" b="1" dirty="0" smtClean="0">
                <a:solidFill>
                  <a:srgbClr val="000000"/>
                </a:solidFill>
                <a:latin typeface="Consolas"/>
              </a:rPr>
              <a:t>);</a:t>
            </a:r>
          </a:p>
          <a:p>
            <a:r>
              <a:rPr lang="tr-TR" sz="1600" dirty="0" smtClean="0">
                <a:solidFill>
                  <a:srgbClr val="000000"/>
                </a:solidFill>
                <a:latin typeface="Consolas"/>
              </a:rPr>
              <a:t>}</a:t>
            </a:r>
            <a:endParaRPr lang="tr-TR" sz="1600" dirty="0"/>
          </a:p>
        </p:txBody>
      </p:sp>
      <p:sp>
        <p:nvSpPr>
          <p:cNvPr id="7" name="6 Yuvarlatılmış Dikdörtgen"/>
          <p:cNvSpPr/>
          <p:nvPr/>
        </p:nvSpPr>
        <p:spPr>
          <a:xfrm>
            <a:off x="5286380" y="2214554"/>
            <a:ext cx="2643206" cy="27860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i="1" dirty="0" smtClean="0"/>
              <a:t>Mantığını anladıktan sonra başka şekillerde de kurgulayabilirsiniz. Örneğin do </a:t>
            </a:r>
            <a:r>
              <a:rPr lang="tr-TR" i="1" dirty="0" err="1" smtClean="0"/>
              <a:t>while</a:t>
            </a:r>
            <a:r>
              <a:rPr lang="tr-TR" i="1" dirty="0" smtClean="0"/>
              <a:t> kullanmak yerine </a:t>
            </a:r>
            <a:r>
              <a:rPr lang="tr-TR" i="1" dirty="0" err="1" smtClean="0"/>
              <a:t>for</a:t>
            </a:r>
            <a:r>
              <a:rPr lang="tr-TR" i="1" dirty="0" smtClean="0"/>
              <a:t> kullanarak iç içe iki </a:t>
            </a:r>
            <a:r>
              <a:rPr lang="tr-TR" i="1" dirty="0" err="1" smtClean="0"/>
              <a:t>for’la</a:t>
            </a:r>
            <a:r>
              <a:rPr lang="tr-TR" i="1" dirty="0" smtClean="0"/>
              <a:t> da bu kod yazılabilir.</a:t>
            </a:r>
            <a:endParaRPr lang="tr-TR" i="1" dirty="0"/>
          </a:p>
        </p:txBody>
      </p:sp>
    </p:spTree>
  </p:cSld>
  <p:clrMapOvr>
    <a:masterClrMapping/>
  </p:clrMapOvr>
  <p:transition>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84d1f3.medialib.glogster.com/media/09/099ae7610a7a8dd844f9b2daf24e999009c6261a83e71af962c3923ff5acf500/bubbles.gif"/>
          <p:cNvPicPr>
            <a:picLocks noChangeAspect="1" noChangeArrowheads="1" noCrop="1"/>
          </p:cNvPicPr>
          <p:nvPr/>
        </p:nvPicPr>
        <p:blipFill>
          <a:blip r:embed="rId2"/>
          <a:srcRect/>
          <a:stretch>
            <a:fillRect/>
          </a:stretch>
        </p:blipFill>
        <p:spPr bwMode="auto">
          <a:xfrm>
            <a:off x="4286248" y="3643314"/>
            <a:ext cx="3500462" cy="2414112"/>
          </a:xfrm>
          <a:prstGeom prst="rect">
            <a:avLst/>
          </a:prstGeom>
          <a:noFill/>
        </p:spPr>
      </p:pic>
      <p:sp>
        <p:nvSpPr>
          <p:cNvPr id="2" name="1 Başlık"/>
          <p:cNvSpPr>
            <a:spLocks noGrp="1"/>
          </p:cNvSpPr>
          <p:nvPr>
            <p:ph type="title"/>
          </p:nvPr>
        </p:nvSpPr>
        <p:spPr>
          <a:xfrm>
            <a:off x="500034" y="6286520"/>
            <a:ext cx="8229600" cy="419096"/>
          </a:xfrm>
        </p:spPr>
        <p:txBody>
          <a:bodyPr>
            <a:normAutofit fontScale="90000"/>
          </a:bodyPr>
          <a:lstStyle/>
          <a:p>
            <a:r>
              <a:rPr lang="tr-TR" sz="2400" dirty="0" smtClean="0"/>
              <a:t>Örnek</a:t>
            </a:r>
            <a:endParaRPr lang="tr-TR" sz="2400" dirty="0"/>
          </a:p>
        </p:txBody>
      </p:sp>
      <p:sp>
        <p:nvSpPr>
          <p:cNvPr id="3" name="2 İçerik Yer Tutucusu"/>
          <p:cNvSpPr>
            <a:spLocks noGrp="1"/>
          </p:cNvSpPr>
          <p:nvPr>
            <p:ph sz="quarter" idx="1"/>
          </p:nvPr>
        </p:nvSpPr>
        <p:spPr>
          <a:xfrm>
            <a:off x="357158" y="705818"/>
            <a:ext cx="3643338" cy="493776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tr-TR" sz="1800" dirty="0" err="1" smtClean="0"/>
              <a:t>int</a:t>
            </a:r>
            <a:r>
              <a:rPr lang="tr-TR" sz="1800" dirty="0" smtClean="0"/>
              <a:t> dizi[]={5,2,7,4};</a:t>
            </a:r>
          </a:p>
          <a:p>
            <a:pPr>
              <a:buNone/>
            </a:pPr>
            <a:r>
              <a:rPr lang="tr-TR" sz="1800" dirty="0" err="1" smtClean="0"/>
              <a:t>int</a:t>
            </a:r>
            <a:r>
              <a:rPr lang="tr-TR" sz="1800" dirty="0" smtClean="0"/>
              <a:t> N=4, i,j;</a:t>
            </a:r>
          </a:p>
          <a:p>
            <a:pPr>
              <a:buNone/>
            </a:pPr>
            <a:r>
              <a:rPr lang="tr-TR" sz="1800" dirty="0" err="1" smtClean="0"/>
              <a:t>for</a:t>
            </a:r>
            <a:r>
              <a:rPr lang="tr-TR" sz="1800" dirty="0" smtClean="0"/>
              <a:t>(i=1; i&lt;=N-1; i++)</a:t>
            </a:r>
          </a:p>
          <a:p>
            <a:pPr>
              <a:buNone/>
            </a:pPr>
            <a:r>
              <a:rPr lang="tr-TR" sz="1800" dirty="0" smtClean="0"/>
              <a:t>{</a:t>
            </a:r>
          </a:p>
          <a:p>
            <a:pPr>
              <a:buNone/>
            </a:pPr>
            <a:r>
              <a:rPr lang="tr-TR" sz="1800" dirty="0" err="1" smtClean="0"/>
              <a:t>int</a:t>
            </a:r>
            <a:r>
              <a:rPr lang="tr-TR" sz="1800" dirty="0" smtClean="0"/>
              <a:t> </a:t>
            </a:r>
            <a:r>
              <a:rPr lang="tr-TR" sz="1800" dirty="0" err="1" smtClean="0"/>
              <a:t>flag</a:t>
            </a:r>
            <a:r>
              <a:rPr lang="tr-TR" sz="1800" dirty="0" smtClean="0"/>
              <a:t>=1;</a:t>
            </a:r>
          </a:p>
          <a:p>
            <a:pPr>
              <a:buNone/>
            </a:pPr>
            <a:r>
              <a:rPr lang="tr-TR" sz="1800" dirty="0" err="1" smtClean="0"/>
              <a:t>for</a:t>
            </a:r>
            <a:r>
              <a:rPr lang="tr-TR" sz="1800" dirty="0" smtClean="0"/>
              <a:t>(j=0; j&lt;N-i; j++) </a:t>
            </a:r>
          </a:p>
          <a:p>
            <a:pPr>
              <a:buNone/>
            </a:pPr>
            <a:r>
              <a:rPr lang="tr-TR" sz="1800" dirty="0" smtClean="0"/>
              <a:t>	{</a:t>
            </a:r>
          </a:p>
          <a:p>
            <a:pPr>
              <a:buNone/>
            </a:pPr>
            <a:r>
              <a:rPr lang="tr-TR" sz="1800" dirty="0" smtClean="0"/>
              <a:t>	</a:t>
            </a:r>
            <a:r>
              <a:rPr lang="tr-TR" sz="1800" dirty="0" err="1" smtClean="0"/>
              <a:t>if</a:t>
            </a:r>
            <a:r>
              <a:rPr lang="tr-TR" sz="1800" dirty="0" smtClean="0"/>
              <a:t>(dizi[j]&lt;dizi[j+1]){</a:t>
            </a:r>
          </a:p>
          <a:p>
            <a:pPr>
              <a:buNone/>
            </a:pPr>
            <a:r>
              <a:rPr lang="tr-TR" sz="1800" dirty="0" smtClean="0"/>
              <a:t>		</a:t>
            </a:r>
            <a:r>
              <a:rPr lang="tr-TR" sz="1800" dirty="0" err="1" smtClean="0"/>
              <a:t>int</a:t>
            </a:r>
            <a:r>
              <a:rPr lang="tr-TR" sz="1800" dirty="0" smtClean="0"/>
              <a:t> </a:t>
            </a:r>
            <a:r>
              <a:rPr lang="tr-TR" sz="1800" dirty="0" err="1" smtClean="0"/>
              <a:t>temp</a:t>
            </a:r>
            <a:r>
              <a:rPr lang="tr-TR" sz="1800" dirty="0" smtClean="0"/>
              <a:t>= dizi[j];</a:t>
            </a:r>
          </a:p>
          <a:p>
            <a:pPr>
              <a:buNone/>
            </a:pPr>
            <a:r>
              <a:rPr lang="tr-TR" sz="1800" dirty="0" smtClean="0"/>
              <a:t>		dizi[j]=dizi[j+1];</a:t>
            </a:r>
          </a:p>
          <a:p>
            <a:pPr>
              <a:buNone/>
            </a:pPr>
            <a:r>
              <a:rPr lang="tr-TR" sz="1800" dirty="0" smtClean="0"/>
              <a:t>		dizi[j+1]=</a:t>
            </a:r>
            <a:r>
              <a:rPr lang="tr-TR" sz="1800" dirty="0" err="1" smtClean="0"/>
              <a:t>temp</a:t>
            </a:r>
            <a:r>
              <a:rPr lang="tr-TR" sz="1800" dirty="0" smtClean="0"/>
              <a:t>;</a:t>
            </a:r>
          </a:p>
          <a:p>
            <a:pPr>
              <a:buNone/>
            </a:pPr>
            <a:r>
              <a:rPr lang="tr-TR" sz="1800" dirty="0" smtClean="0"/>
              <a:t>		</a:t>
            </a:r>
            <a:r>
              <a:rPr lang="tr-TR" sz="1800" dirty="0" err="1" smtClean="0"/>
              <a:t>flag</a:t>
            </a:r>
            <a:r>
              <a:rPr lang="tr-TR" sz="1800" dirty="0" smtClean="0"/>
              <a:t>=0; }}</a:t>
            </a:r>
          </a:p>
          <a:p>
            <a:pPr>
              <a:buNone/>
            </a:pPr>
            <a:r>
              <a:rPr lang="tr-TR" sz="1800" dirty="0" smtClean="0"/>
              <a:t>	</a:t>
            </a:r>
            <a:r>
              <a:rPr lang="tr-TR" sz="1800" dirty="0" err="1" smtClean="0"/>
              <a:t>if</a:t>
            </a:r>
            <a:r>
              <a:rPr lang="tr-TR" sz="1800" dirty="0" smtClean="0"/>
              <a:t>(</a:t>
            </a:r>
            <a:r>
              <a:rPr lang="tr-TR" sz="1800" dirty="0" err="1" smtClean="0"/>
              <a:t>flag</a:t>
            </a:r>
            <a:r>
              <a:rPr lang="tr-TR" sz="1800" dirty="0" smtClean="0"/>
              <a:t>==1) break;</a:t>
            </a:r>
          </a:p>
          <a:p>
            <a:pPr>
              <a:buNone/>
            </a:pPr>
            <a:r>
              <a:rPr lang="tr-TR" sz="1800" dirty="0" smtClean="0"/>
              <a:t>	}	</a:t>
            </a:r>
            <a:endParaRPr lang="tr-TR" sz="1800" dirty="0"/>
          </a:p>
        </p:txBody>
      </p:sp>
      <p:sp>
        <p:nvSpPr>
          <p:cNvPr id="6" name="2 İçerik Yer Tutucusu"/>
          <p:cNvSpPr txBox="1">
            <a:spLocks/>
          </p:cNvSpPr>
          <p:nvPr/>
        </p:nvSpPr>
        <p:spPr>
          <a:xfrm>
            <a:off x="4357686" y="785794"/>
            <a:ext cx="4286280" cy="1000132"/>
          </a:xfrm>
          <a:prstGeom prst="rect">
            <a:avLst/>
          </a:prstGeom>
        </p:spPr>
        <p:style>
          <a:lnRef idx="2">
            <a:schemeClr val="accent1"/>
          </a:lnRef>
          <a:fillRef idx="1">
            <a:schemeClr val="lt1"/>
          </a:fillRef>
          <a:effectRef idx="0">
            <a:schemeClr val="accent1"/>
          </a:effectRef>
          <a:fontRef idx="minor">
            <a:schemeClr val="dk1"/>
          </a:fontRef>
        </p:style>
        <p:txBody>
          <a:bodyPr vert="horz">
            <a:noAutofit/>
          </a:bodyPr>
          <a:lstStyle/>
          <a:p>
            <a:pPr lvl="1"/>
            <a:r>
              <a:rPr lang="tr-TR" dirty="0" err="1" smtClean="0"/>
              <a:t>printf</a:t>
            </a:r>
            <a:r>
              <a:rPr lang="tr-TR" dirty="0" smtClean="0"/>
              <a:t>("DIZI:");</a:t>
            </a:r>
          </a:p>
          <a:p>
            <a:pPr lvl="1"/>
            <a:r>
              <a:rPr lang="tr-TR" dirty="0" err="1" smtClean="0"/>
              <a:t>for</a:t>
            </a:r>
            <a:r>
              <a:rPr lang="tr-TR" dirty="0" smtClean="0"/>
              <a:t>(i=0; i&lt;N; i++)</a:t>
            </a:r>
          </a:p>
          <a:p>
            <a:pPr lvl="2"/>
            <a:r>
              <a:rPr lang="tr-TR" dirty="0" err="1" smtClean="0"/>
              <a:t>printf</a:t>
            </a:r>
            <a:r>
              <a:rPr lang="tr-TR" dirty="0" smtClean="0"/>
              <a:t>(“%d”, dizi[i]);</a:t>
            </a:r>
            <a:endParaRPr lang="tr-TR" dirty="0"/>
          </a:p>
        </p:txBody>
      </p:sp>
      <p:graphicFrame>
        <p:nvGraphicFramePr>
          <p:cNvPr id="7" name="3 İçerik Yer Tutucusu"/>
          <p:cNvGraphicFramePr>
            <a:graphicFrameLocks/>
          </p:cNvGraphicFramePr>
          <p:nvPr/>
        </p:nvGraphicFramePr>
        <p:xfrm>
          <a:off x="4143372" y="2928934"/>
          <a:ext cx="4786340" cy="1232289"/>
        </p:xfrm>
        <a:graphic>
          <a:graphicData uri="http://schemas.openxmlformats.org/drawingml/2006/table">
            <a:tbl>
              <a:tblPr firstRow="1" bandRow="1">
                <a:tableStyleId>{5940675A-B579-460E-94D1-54222C63F5DA}</a:tableStyleId>
              </a:tblPr>
              <a:tblGrid>
                <a:gridCol w="478634"/>
                <a:gridCol w="478634"/>
                <a:gridCol w="478634"/>
                <a:gridCol w="478634"/>
                <a:gridCol w="478634"/>
                <a:gridCol w="478634"/>
                <a:gridCol w="478634"/>
                <a:gridCol w="478634"/>
                <a:gridCol w="478634"/>
                <a:gridCol w="478634"/>
              </a:tblGrid>
              <a:tr h="410763">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r>
              <a:tr h="410763">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r h="410763">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bl>
          </a:graphicData>
        </a:graphic>
      </p:graphicFrame>
      <p:sp>
        <p:nvSpPr>
          <p:cNvPr id="8" name="7 Dikdörtgen"/>
          <p:cNvSpPr/>
          <p:nvPr/>
        </p:nvSpPr>
        <p:spPr>
          <a:xfrm>
            <a:off x="4249423" y="2214554"/>
            <a:ext cx="4894577" cy="461665"/>
          </a:xfrm>
          <a:prstGeom prst="rect">
            <a:avLst/>
          </a:prstGeom>
        </p:spPr>
        <p:txBody>
          <a:bodyPr wrap="square">
            <a:spAutoFit/>
          </a:bodyPr>
          <a:lstStyle/>
          <a:p>
            <a:r>
              <a:rPr lang="tr-TR" sz="2400" b="1" dirty="0" smtClean="0"/>
              <a:t>Ekran Çıktısı:</a:t>
            </a:r>
            <a:endParaRPr lang="tr-TR" sz="1100" b="1" dirty="0"/>
          </a:p>
        </p:txBody>
      </p:sp>
      <p:cxnSp>
        <p:nvCxnSpPr>
          <p:cNvPr id="10" name="9 Düz Ok Bağlayıcısı"/>
          <p:cNvCxnSpPr/>
          <p:nvPr/>
        </p:nvCxnSpPr>
        <p:spPr>
          <a:xfrm rot="5400000" flipH="1" flipV="1">
            <a:off x="1785918" y="2000240"/>
            <a:ext cx="3786214" cy="1928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srcRect t="4833" r="65694" b="73018"/>
          <a:stretch>
            <a:fillRect/>
          </a:stretch>
        </p:blipFill>
        <p:spPr bwMode="auto">
          <a:xfrm>
            <a:off x="4357686" y="5214950"/>
            <a:ext cx="3223979" cy="896338"/>
          </a:xfrm>
          <a:prstGeom prst="rect">
            <a:avLst/>
          </a:prstGeom>
          <a:noFill/>
          <a:ln w="9525">
            <a:solidFill>
              <a:srgbClr val="C00000"/>
            </a:solid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checkerboard(across)">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6">
                                            <p:txEl>
                                              <p:pRg st="0" end="0"/>
                                            </p:txEl>
                                          </p:spTgt>
                                        </p:tgtEl>
                                        <p:attrNameLst>
                                          <p:attrName>style.visibility</p:attrName>
                                        </p:attrNameLst>
                                      </p:cBhvr>
                                      <p:to>
                                        <p:strVal val="visible"/>
                                      </p:to>
                                    </p:set>
                                    <p:animEffect transition="in" filter="checkerboard(across)">
                                      <p:cBhvr>
                                        <p:cTn id="82" dur="500"/>
                                        <p:tgtEl>
                                          <p:spTgt spid="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6">
                                            <p:txEl>
                                              <p:pRg st="1" end="1"/>
                                            </p:txEl>
                                          </p:spTgt>
                                        </p:tgtEl>
                                        <p:attrNameLst>
                                          <p:attrName>style.visibility</p:attrName>
                                        </p:attrNameLst>
                                      </p:cBhvr>
                                      <p:to>
                                        <p:strVal val="visible"/>
                                      </p:to>
                                    </p:set>
                                    <p:animEffect transition="in" filter="checkerboard(across)">
                                      <p:cBhvr>
                                        <p:cTn id="87" dur="500"/>
                                        <p:tgtEl>
                                          <p:spTgt spid="6">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nodeType="clickEffect">
                                  <p:stCondLst>
                                    <p:cond delay="0"/>
                                  </p:stCondLst>
                                  <p:childTnLst>
                                    <p:set>
                                      <p:cBhvr>
                                        <p:cTn id="91" dur="1" fill="hold">
                                          <p:stCondLst>
                                            <p:cond delay="0"/>
                                          </p:stCondLst>
                                        </p:cTn>
                                        <p:tgtEl>
                                          <p:spTgt spid="6">
                                            <p:txEl>
                                              <p:pRg st="2" end="2"/>
                                            </p:txEl>
                                          </p:spTgt>
                                        </p:tgtEl>
                                        <p:attrNameLst>
                                          <p:attrName>style.visibility</p:attrName>
                                        </p:attrNameLst>
                                      </p:cBhvr>
                                      <p:to>
                                        <p:strVal val="visible"/>
                                      </p:to>
                                    </p:set>
                                    <p:animEffect transition="in" filter="checkerboard(across)">
                                      <p:cBhvr>
                                        <p:cTn id="92" dur="500"/>
                                        <p:tgtEl>
                                          <p:spTgt spid="6">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checkerboard(across)">
                                      <p:cBhvr>
                                        <p:cTn id="9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a:xfrm>
            <a:off x="457200" y="1219200"/>
            <a:ext cx="3400420" cy="4937760"/>
          </a:xfrm>
        </p:spPr>
        <p:txBody>
          <a:bodyPr>
            <a:normAutofit/>
          </a:bodyPr>
          <a:lstStyle/>
          <a:p>
            <a:pPr>
              <a:buNone/>
            </a:pPr>
            <a:r>
              <a:rPr lang="en-US" sz="1800" dirty="0" smtClean="0"/>
              <a:t>#include &lt;</a:t>
            </a:r>
            <a:r>
              <a:rPr lang="en-US" sz="1800" dirty="0" err="1" smtClean="0"/>
              <a:t>stdio.h</a:t>
            </a:r>
            <a:r>
              <a:rPr lang="en-US" sz="1800" dirty="0" smtClean="0"/>
              <a:t>&gt;</a:t>
            </a:r>
            <a:endParaRPr lang="tr-TR" sz="1800" dirty="0" smtClean="0"/>
          </a:p>
          <a:p>
            <a:pPr>
              <a:buNone/>
            </a:pPr>
            <a:r>
              <a:rPr lang="en-US" sz="1800" dirty="0" smtClean="0"/>
              <a:t>void x(</a:t>
            </a:r>
            <a:r>
              <a:rPr lang="en-US" sz="1800" dirty="0" err="1" smtClean="0"/>
              <a:t>int</a:t>
            </a:r>
            <a:r>
              <a:rPr lang="en-US" sz="1800" dirty="0" smtClean="0"/>
              <a:t> </a:t>
            </a:r>
            <a:r>
              <a:rPr lang="en-US" sz="1800" dirty="0" err="1" smtClean="0"/>
              <a:t>dizi</a:t>
            </a:r>
            <a:r>
              <a:rPr lang="en-US" sz="1800" dirty="0" smtClean="0"/>
              <a:t>[], </a:t>
            </a:r>
            <a:r>
              <a:rPr lang="en-US" sz="1800" dirty="0" err="1" smtClean="0"/>
              <a:t>int</a:t>
            </a:r>
            <a:r>
              <a:rPr lang="en-US" sz="1800" dirty="0" smtClean="0"/>
              <a:t> n);</a:t>
            </a:r>
            <a:endParaRPr lang="tr-TR" sz="1800" dirty="0" smtClean="0"/>
          </a:p>
          <a:p>
            <a:pPr>
              <a:buNone/>
            </a:pPr>
            <a:r>
              <a:rPr lang="en-US" sz="1800" dirty="0" err="1" smtClean="0"/>
              <a:t>int</a:t>
            </a:r>
            <a:r>
              <a:rPr lang="en-US" sz="1800" dirty="0" smtClean="0"/>
              <a:t> main()</a:t>
            </a:r>
            <a:endParaRPr lang="tr-TR" sz="1800" dirty="0" smtClean="0"/>
          </a:p>
          <a:p>
            <a:pPr>
              <a:buNone/>
            </a:pPr>
            <a:r>
              <a:rPr lang="en-US" sz="1800" dirty="0" smtClean="0"/>
              <a:t>{</a:t>
            </a:r>
            <a:endParaRPr lang="tr-TR" sz="1800" dirty="0" smtClean="0"/>
          </a:p>
          <a:p>
            <a:pPr>
              <a:buNone/>
            </a:pPr>
            <a:r>
              <a:rPr lang="en-US" sz="1800" dirty="0" smtClean="0"/>
              <a:t>	</a:t>
            </a:r>
            <a:r>
              <a:rPr lang="en-US" sz="1800" dirty="0" err="1" smtClean="0"/>
              <a:t>int</a:t>
            </a:r>
            <a:r>
              <a:rPr lang="en-US" sz="1800" dirty="0" smtClean="0"/>
              <a:t> a[5]={2,5,-2,9,3};</a:t>
            </a:r>
            <a:endParaRPr lang="tr-TR" sz="1800" dirty="0" smtClean="0"/>
          </a:p>
          <a:p>
            <a:pPr>
              <a:buNone/>
            </a:pPr>
            <a:r>
              <a:rPr lang="en-US" sz="1800" dirty="0" smtClean="0"/>
              <a:t>	x(a,5);</a:t>
            </a:r>
            <a:endParaRPr lang="tr-TR" sz="1800" dirty="0" smtClean="0"/>
          </a:p>
          <a:p>
            <a:pPr>
              <a:buNone/>
            </a:pPr>
            <a:r>
              <a:rPr lang="en-US" sz="1800" dirty="0" smtClean="0"/>
              <a:t>	</a:t>
            </a:r>
            <a:r>
              <a:rPr lang="en-US" sz="1800" dirty="0" err="1" smtClean="0"/>
              <a:t>int</a:t>
            </a:r>
            <a:r>
              <a:rPr lang="en-US" sz="1800" dirty="0" smtClean="0"/>
              <a:t> </a:t>
            </a:r>
            <a:r>
              <a:rPr lang="en-US" sz="1800" dirty="0" err="1" smtClean="0"/>
              <a:t>i</a:t>
            </a:r>
            <a:r>
              <a:rPr lang="en-US" sz="1800" dirty="0" smtClean="0"/>
              <a:t>;</a:t>
            </a:r>
            <a:endParaRPr lang="tr-TR" sz="1800" dirty="0" smtClean="0"/>
          </a:p>
          <a:p>
            <a:pPr>
              <a:buNone/>
            </a:pPr>
            <a:r>
              <a:rPr lang="en-US" sz="1800" dirty="0" smtClean="0"/>
              <a:t>	for(</a:t>
            </a:r>
            <a:r>
              <a:rPr lang="en-US" sz="1800" dirty="0" err="1" smtClean="0"/>
              <a:t>i</a:t>
            </a:r>
            <a:r>
              <a:rPr lang="en-US" sz="1800" dirty="0" smtClean="0"/>
              <a:t>=0; </a:t>
            </a:r>
            <a:r>
              <a:rPr lang="en-US" sz="1800" dirty="0" err="1" smtClean="0"/>
              <a:t>i</a:t>
            </a:r>
            <a:r>
              <a:rPr lang="en-US" sz="1800" dirty="0" smtClean="0"/>
              <a:t>&lt;5; </a:t>
            </a:r>
            <a:r>
              <a:rPr lang="en-US" sz="1800" dirty="0" err="1" smtClean="0"/>
              <a:t>i</a:t>
            </a:r>
            <a:r>
              <a:rPr lang="en-US" sz="1800" dirty="0" smtClean="0"/>
              <a:t>++)</a:t>
            </a:r>
            <a:endParaRPr lang="tr-TR" sz="1800" dirty="0" smtClean="0"/>
          </a:p>
          <a:p>
            <a:pPr>
              <a:buNone/>
            </a:pPr>
            <a:r>
              <a:rPr lang="en-US" sz="1800" dirty="0" smtClean="0"/>
              <a:t>	</a:t>
            </a:r>
            <a:r>
              <a:rPr lang="en-US" sz="1800" dirty="0" err="1" smtClean="0"/>
              <a:t>printf</a:t>
            </a:r>
            <a:r>
              <a:rPr lang="en-US" sz="1800" dirty="0" smtClean="0"/>
              <a:t>("%d", a[</a:t>
            </a:r>
            <a:r>
              <a:rPr lang="en-US" sz="1800" dirty="0" err="1" smtClean="0"/>
              <a:t>i</a:t>
            </a:r>
            <a:r>
              <a:rPr lang="en-US" sz="1800" dirty="0" smtClean="0"/>
              <a:t>]);</a:t>
            </a:r>
            <a:endParaRPr lang="tr-TR" sz="1800" dirty="0" smtClean="0"/>
          </a:p>
          <a:p>
            <a:pPr>
              <a:buNone/>
            </a:pPr>
            <a:r>
              <a:rPr lang="en-US" sz="1800" dirty="0" smtClean="0"/>
              <a:t>return</a:t>
            </a:r>
            <a:r>
              <a:rPr lang="tr-TR" sz="1800" dirty="0" smtClean="0"/>
              <a:t> 0</a:t>
            </a:r>
            <a:r>
              <a:rPr lang="en-US" sz="1800" dirty="0" smtClean="0"/>
              <a:t>;</a:t>
            </a:r>
            <a:endParaRPr lang="tr-TR" sz="1800" dirty="0" smtClean="0"/>
          </a:p>
          <a:p>
            <a:pPr>
              <a:buNone/>
            </a:pPr>
            <a:r>
              <a:rPr lang="en-US" sz="1800" dirty="0" smtClean="0"/>
              <a:t>}</a:t>
            </a:r>
            <a:endParaRPr lang="tr-TR" sz="1800" dirty="0" smtClean="0"/>
          </a:p>
          <a:p>
            <a:pPr>
              <a:buNone/>
            </a:pPr>
            <a:r>
              <a:rPr lang="en-US" dirty="0" smtClean="0"/>
              <a:t> </a:t>
            </a:r>
            <a:endParaRPr lang="tr-TR" dirty="0" smtClean="0"/>
          </a:p>
        </p:txBody>
      </p:sp>
      <p:sp>
        <p:nvSpPr>
          <p:cNvPr id="4" name="3 Dikdörtgen"/>
          <p:cNvSpPr/>
          <p:nvPr/>
        </p:nvSpPr>
        <p:spPr>
          <a:xfrm>
            <a:off x="3929058" y="1142984"/>
            <a:ext cx="4572000" cy="4801314"/>
          </a:xfrm>
          <a:prstGeom prst="rect">
            <a:avLst/>
          </a:prstGeom>
        </p:spPr>
        <p:txBody>
          <a:bodyPr>
            <a:spAutoFit/>
          </a:bodyPr>
          <a:lstStyle/>
          <a:p>
            <a:r>
              <a:rPr lang="en-US" dirty="0" smtClean="0"/>
              <a:t>void x(</a:t>
            </a:r>
            <a:r>
              <a:rPr lang="en-US" dirty="0" err="1" smtClean="0"/>
              <a:t>int</a:t>
            </a:r>
            <a:r>
              <a:rPr lang="en-US" dirty="0" smtClean="0"/>
              <a:t> </a:t>
            </a:r>
            <a:r>
              <a:rPr lang="en-US" dirty="0" err="1" smtClean="0"/>
              <a:t>dizi</a:t>
            </a:r>
            <a:r>
              <a:rPr lang="en-US" dirty="0" smtClean="0"/>
              <a:t>[], </a:t>
            </a:r>
            <a:r>
              <a:rPr lang="en-US" dirty="0" err="1" smtClean="0"/>
              <a:t>int</a:t>
            </a:r>
            <a:r>
              <a:rPr lang="en-US" dirty="0" smtClean="0"/>
              <a:t> n){</a:t>
            </a:r>
            <a:endParaRPr lang="tr-TR" dirty="0" smtClean="0"/>
          </a:p>
          <a:p>
            <a:r>
              <a:rPr lang="en-US" dirty="0" smtClean="0"/>
              <a:t> </a:t>
            </a:r>
            <a:endParaRPr lang="tr-TR" dirty="0" smtClean="0"/>
          </a:p>
          <a:p>
            <a:r>
              <a:rPr lang="en-US" dirty="0" smtClean="0"/>
              <a:t>    </a:t>
            </a:r>
            <a:r>
              <a:rPr lang="en-US" dirty="0" err="1" smtClean="0"/>
              <a:t>int</a:t>
            </a:r>
            <a:r>
              <a:rPr lang="en-US" dirty="0" smtClean="0"/>
              <a:t> </a:t>
            </a:r>
            <a:r>
              <a:rPr lang="en-US" dirty="0" err="1" smtClean="0"/>
              <a:t>i</a:t>
            </a:r>
            <a:r>
              <a:rPr lang="en-US" dirty="0" smtClean="0"/>
              <a:t>, temp;</a:t>
            </a:r>
            <a:endParaRPr lang="tr-TR" dirty="0" smtClean="0"/>
          </a:p>
          <a:p>
            <a:r>
              <a:rPr lang="en-US" dirty="0" smtClean="0"/>
              <a:t>    </a:t>
            </a:r>
            <a:r>
              <a:rPr lang="en-US" dirty="0" err="1" smtClean="0"/>
              <a:t>int</a:t>
            </a:r>
            <a:r>
              <a:rPr lang="en-US" dirty="0" smtClean="0"/>
              <a:t> </a:t>
            </a:r>
            <a:r>
              <a:rPr lang="en-US" dirty="0" err="1" smtClean="0"/>
              <a:t>degistiMi</a:t>
            </a:r>
            <a:r>
              <a:rPr lang="en-US" dirty="0" smtClean="0"/>
              <a:t>;</a:t>
            </a:r>
            <a:endParaRPr lang="tr-TR" dirty="0" smtClean="0"/>
          </a:p>
          <a:p>
            <a:r>
              <a:rPr lang="en-US" dirty="0" smtClean="0"/>
              <a:t>    do{</a:t>
            </a:r>
            <a:endParaRPr lang="tr-TR" dirty="0" smtClean="0"/>
          </a:p>
          <a:p>
            <a:r>
              <a:rPr lang="en-US" dirty="0" smtClean="0"/>
              <a:t>        </a:t>
            </a:r>
            <a:r>
              <a:rPr lang="en-US" dirty="0" err="1" smtClean="0"/>
              <a:t>degistiMi</a:t>
            </a:r>
            <a:r>
              <a:rPr lang="en-US" dirty="0" smtClean="0"/>
              <a:t> = 1;</a:t>
            </a:r>
            <a:endParaRPr lang="tr-TR" dirty="0" smtClean="0"/>
          </a:p>
          <a:p>
            <a:r>
              <a:rPr lang="en-US" dirty="0" smtClean="0"/>
              <a:t>        for(</a:t>
            </a:r>
            <a:r>
              <a:rPr lang="en-US" dirty="0" err="1" smtClean="0"/>
              <a:t>i</a:t>
            </a:r>
            <a:r>
              <a:rPr lang="en-US" dirty="0" smtClean="0"/>
              <a:t>=1; </a:t>
            </a:r>
            <a:r>
              <a:rPr lang="en-US" dirty="0" err="1" smtClean="0"/>
              <a:t>i</a:t>
            </a:r>
            <a:r>
              <a:rPr lang="en-US" dirty="0" smtClean="0"/>
              <a:t>&lt;n - 2; </a:t>
            </a:r>
            <a:r>
              <a:rPr lang="en-US" dirty="0" err="1" smtClean="0"/>
              <a:t>i</a:t>
            </a:r>
            <a:r>
              <a:rPr lang="en-US" dirty="0" smtClean="0"/>
              <a:t>++){</a:t>
            </a:r>
            <a:endParaRPr lang="tr-TR" dirty="0" smtClean="0"/>
          </a:p>
          <a:p>
            <a:r>
              <a:rPr lang="en-US" dirty="0" smtClean="0"/>
              <a:t>            if(</a:t>
            </a:r>
            <a:r>
              <a:rPr lang="en-US" dirty="0" err="1" smtClean="0"/>
              <a:t>dizi</a:t>
            </a:r>
            <a:r>
              <a:rPr lang="en-US" dirty="0" smtClean="0"/>
              <a:t>[</a:t>
            </a:r>
            <a:r>
              <a:rPr lang="en-US" dirty="0" err="1" smtClean="0"/>
              <a:t>i</a:t>
            </a:r>
            <a:r>
              <a:rPr lang="en-US" dirty="0" smtClean="0"/>
              <a:t>] &gt; </a:t>
            </a:r>
            <a:r>
              <a:rPr lang="en-US" dirty="0" err="1" smtClean="0"/>
              <a:t>dizi</a:t>
            </a:r>
            <a:r>
              <a:rPr lang="en-US" dirty="0" smtClean="0"/>
              <a:t>[i+1]){</a:t>
            </a:r>
            <a:endParaRPr lang="tr-TR" dirty="0" smtClean="0"/>
          </a:p>
          <a:p>
            <a:r>
              <a:rPr lang="en-US" dirty="0" smtClean="0"/>
              <a:t>                temp = </a:t>
            </a:r>
            <a:r>
              <a:rPr lang="en-US" dirty="0" err="1" smtClean="0"/>
              <a:t>dizi</a:t>
            </a:r>
            <a:r>
              <a:rPr lang="en-US" dirty="0" smtClean="0"/>
              <a:t>[</a:t>
            </a:r>
            <a:r>
              <a:rPr lang="en-US" dirty="0" err="1" smtClean="0"/>
              <a:t>i</a:t>
            </a:r>
            <a:r>
              <a:rPr lang="en-US" dirty="0" smtClean="0"/>
              <a:t>];</a:t>
            </a:r>
            <a:endParaRPr lang="tr-TR" dirty="0" smtClean="0"/>
          </a:p>
          <a:p>
            <a:r>
              <a:rPr lang="en-US" dirty="0" smtClean="0"/>
              <a:t>                </a:t>
            </a:r>
            <a:r>
              <a:rPr lang="en-US" dirty="0" err="1" smtClean="0"/>
              <a:t>dizi</a:t>
            </a:r>
            <a:r>
              <a:rPr lang="en-US" dirty="0" smtClean="0"/>
              <a:t>[</a:t>
            </a:r>
            <a:r>
              <a:rPr lang="en-US" dirty="0" err="1" smtClean="0"/>
              <a:t>i</a:t>
            </a:r>
            <a:r>
              <a:rPr lang="en-US" dirty="0" smtClean="0"/>
              <a:t>] = </a:t>
            </a:r>
            <a:r>
              <a:rPr lang="en-US" dirty="0" err="1" smtClean="0"/>
              <a:t>dizi</a:t>
            </a:r>
            <a:r>
              <a:rPr lang="en-US" dirty="0" smtClean="0"/>
              <a:t>[i+1];</a:t>
            </a:r>
            <a:endParaRPr lang="tr-TR" dirty="0" smtClean="0"/>
          </a:p>
          <a:p>
            <a:r>
              <a:rPr lang="en-US" dirty="0" smtClean="0"/>
              <a:t>                </a:t>
            </a:r>
            <a:r>
              <a:rPr lang="en-US" dirty="0" err="1" smtClean="0"/>
              <a:t>dizi</a:t>
            </a:r>
            <a:r>
              <a:rPr lang="en-US" dirty="0" smtClean="0"/>
              <a:t>[i+1] = temp;</a:t>
            </a:r>
            <a:endParaRPr lang="tr-TR" dirty="0" smtClean="0"/>
          </a:p>
          <a:p>
            <a:r>
              <a:rPr lang="en-US" dirty="0" smtClean="0"/>
              <a:t>                </a:t>
            </a:r>
            <a:r>
              <a:rPr lang="en-US" dirty="0" err="1" smtClean="0"/>
              <a:t>degistiMi</a:t>
            </a:r>
            <a:r>
              <a:rPr lang="en-US" dirty="0" smtClean="0"/>
              <a:t> = 0;</a:t>
            </a:r>
            <a:endParaRPr lang="tr-TR" dirty="0" smtClean="0"/>
          </a:p>
          <a:p>
            <a:r>
              <a:rPr lang="en-US" dirty="0" smtClean="0"/>
              <a:t>            }</a:t>
            </a:r>
            <a:endParaRPr lang="tr-TR" dirty="0" smtClean="0"/>
          </a:p>
          <a:p>
            <a:r>
              <a:rPr lang="en-US" dirty="0" smtClean="0"/>
              <a:t>        }</a:t>
            </a:r>
            <a:endParaRPr lang="tr-TR" dirty="0" smtClean="0"/>
          </a:p>
          <a:p>
            <a:r>
              <a:rPr lang="en-US" dirty="0" smtClean="0"/>
              <a:t>        n--;</a:t>
            </a:r>
            <a:endParaRPr lang="tr-TR" dirty="0" smtClean="0"/>
          </a:p>
          <a:p>
            <a:r>
              <a:rPr lang="en-US" dirty="0" smtClean="0"/>
              <a:t>    }while(!</a:t>
            </a:r>
            <a:r>
              <a:rPr lang="en-US" dirty="0" err="1" smtClean="0"/>
              <a:t>degistiMi</a:t>
            </a:r>
            <a:r>
              <a:rPr lang="en-US" dirty="0" smtClean="0"/>
              <a:t>);</a:t>
            </a:r>
            <a:endParaRPr lang="tr-TR" dirty="0" smtClean="0"/>
          </a:p>
          <a:p>
            <a:r>
              <a:rPr lang="en-US" dirty="0" smtClean="0"/>
              <a:t>}</a:t>
            </a:r>
            <a:endParaRPr lang="tr-TR" dirty="0"/>
          </a:p>
        </p:txBody>
      </p:sp>
      <p:pic>
        <p:nvPicPr>
          <p:cNvPr id="5" name="4 Resim" descr="soru.jpg"/>
          <p:cNvPicPr>
            <a:picLocks noChangeAspect="1"/>
          </p:cNvPicPr>
          <p:nvPr/>
        </p:nvPicPr>
        <p:blipFill>
          <a:blip r:embed="rId3"/>
          <a:stretch>
            <a:fillRect/>
          </a:stretch>
        </p:blipFill>
        <p:spPr>
          <a:xfrm>
            <a:off x="1142976" y="5072074"/>
            <a:ext cx="1714512" cy="1286986"/>
          </a:xfrm>
          <a:prstGeom prst="rect">
            <a:avLst/>
          </a:prstGeom>
        </p:spPr>
      </p:pic>
      <p:sp>
        <p:nvSpPr>
          <p:cNvPr id="6" name="5 Yuvarlatılmış Dikdörtgen"/>
          <p:cNvSpPr/>
          <p:nvPr/>
        </p:nvSpPr>
        <p:spPr>
          <a:xfrm>
            <a:off x="6572264" y="1428736"/>
            <a:ext cx="1571636"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 de bir karakterdir ve ayrı bir kutucuğa yazılmayı hak eder.</a:t>
            </a:r>
            <a:endParaRPr lang="tr-TR" sz="1400" dirty="0"/>
          </a:p>
        </p:txBody>
      </p:sp>
    </p:spTree>
  </p:cSld>
  <p:clrMapOvr>
    <a:masterClrMapping/>
  </p:clrMapOvr>
  <p:transition>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Soruyu doğru </a:t>
            </a:r>
            <a:r>
              <a:rPr lang="tr-TR" b="1" dirty="0" smtClean="0"/>
              <a:t>okuyun</a:t>
            </a:r>
            <a:r>
              <a:rPr lang="tr-TR" dirty="0" smtClean="0"/>
              <a:t>…</a:t>
            </a:r>
            <a:endParaRPr lang="tr-TR" dirty="0"/>
          </a:p>
        </p:txBody>
      </p:sp>
      <p:sp>
        <p:nvSpPr>
          <p:cNvPr id="3" name="2 İçerik Yer Tutucusu"/>
          <p:cNvSpPr>
            <a:spLocks noGrp="1"/>
          </p:cNvSpPr>
          <p:nvPr>
            <p:ph sz="quarter" idx="1"/>
          </p:nvPr>
        </p:nvSpPr>
        <p:spPr>
          <a:xfrm>
            <a:off x="457200" y="1219200"/>
            <a:ext cx="5186370" cy="4937760"/>
          </a:xfrm>
        </p:spPr>
        <p:txBody>
          <a:bodyPr/>
          <a:lstStyle/>
          <a:p>
            <a:r>
              <a:rPr lang="tr-TR" dirty="0" smtClean="0"/>
              <a:t>a dizisi oluşturuluyor.</a:t>
            </a:r>
            <a:endParaRPr lang="tr-TR" sz="2800" dirty="0" smtClean="0"/>
          </a:p>
          <a:p>
            <a:r>
              <a:rPr lang="tr-TR" dirty="0" smtClean="0"/>
              <a:t>x fonksiyonuna gönderiliyor.</a:t>
            </a:r>
          </a:p>
          <a:p>
            <a:r>
              <a:rPr lang="tr-TR" dirty="0" smtClean="0"/>
              <a:t>x fonksiyonu </a:t>
            </a:r>
            <a:r>
              <a:rPr lang="tr-TR" b="1" dirty="0" smtClean="0"/>
              <a:t>ilk ve son değerleri hariç</a:t>
            </a:r>
            <a:r>
              <a:rPr lang="tr-TR" dirty="0" smtClean="0"/>
              <a:t> diziyi </a:t>
            </a:r>
            <a:r>
              <a:rPr lang="tr-TR" u="sng" dirty="0" smtClean="0"/>
              <a:t>küçükten büyüğe </a:t>
            </a:r>
            <a:r>
              <a:rPr lang="tr-TR" dirty="0" smtClean="0"/>
              <a:t>dizer.</a:t>
            </a:r>
          </a:p>
          <a:p>
            <a:r>
              <a:rPr lang="tr-TR" dirty="0" smtClean="0"/>
              <a:t>Dizi ekrana yazdırılır.</a:t>
            </a:r>
          </a:p>
        </p:txBody>
      </p:sp>
      <p:pic>
        <p:nvPicPr>
          <p:cNvPr id="6" name="5 Resim" descr="artworks-000061282732-he77w9-crop.jpg"/>
          <p:cNvPicPr>
            <a:picLocks noChangeAspect="1"/>
          </p:cNvPicPr>
          <p:nvPr/>
        </p:nvPicPr>
        <p:blipFill>
          <a:blip r:embed="rId2">
            <a:lum bright="30000" contrast="20000"/>
          </a:blip>
          <a:stretch>
            <a:fillRect/>
          </a:stretch>
        </p:blipFill>
        <p:spPr>
          <a:xfrm>
            <a:off x="5572132" y="1357298"/>
            <a:ext cx="3182942" cy="3182942"/>
          </a:xfrm>
          <a:prstGeom prst="rect">
            <a:avLst/>
          </a:prstGeom>
        </p:spPr>
      </p:pic>
      <p:sp>
        <p:nvSpPr>
          <p:cNvPr id="7" name="6 Metin kutusu"/>
          <p:cNvSpPr txBox="1"/>
          <p:nvPr/>
        </p:nvSpPr>
        <p:spPr>
          <a:xfrm>
            <a:off x="5500694" y="4572008"/>
            <a:ext cx="3214710" cy="1569660"/>
          </a:xfrm>
          <a:prstGeom prst="rect">
            <a:avLst/>
          </a:prstGeom>
          <a:noFill/>
        </p:spPr>
        <p:txBody>
          <a:bodyPr wrap="square" rtlCol="0">
            <a:spAutoFit/>
          </a:bodyPr>
          <a:lstStyle/>
          <a:p>
            <a:pPr algn="ctr"/>
            <a:r>
              <a:rPr lang="tr-TR" sz="1600" b="1" i="1" dirty="0" smtClean="0">
                <a:solidFill>
                  <a:srgbClr val="C00000"/>
                </a:solidFill>
              </a:rPr>
              <a:t>Kabarcık sıralamaya çalışmadan sınava giren öğrencinin sınav esnasında her döngünün her turunu adım adım takip etmeye çalışırkenki hali: “i kaç olduydu en son? Neyse baştan başlayım…” (temsili)</a:t>
            </a:r>
            <a:endParaRPr lang="tr-TR" sz="1600" b="1" i="1" dirty="0">
              <a:solidFill>
                <a:srgbClr val="C00000"/>
              </a:solidFill>
            </a:endParaRPr>
          </a:p>
        </p:txBody>
      </p:sp>
      <p:sp>
        <p:nvSpPr>
          <p:cNvPr id="11" name="10 Metin kutusu"/>
          <p:cNvSpPr txBox="1"/>
          <p:nvPr/>
        </p:nvSpPr>
        <p:spPr>
          <a:xfrm>
            <a:off x="785786" y="4000504"/>
            <a:ext cx="3714776"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8800" dirty="0" smtClean="0"/>
              <a:t>2-2593</a:t>
            </a:r>
            <a:endParaRPr lang="tr-TR" sz="88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000" dirty="0" smtClean="0"/>
              <a:t>Bunu biliyor musunuz? </a:t>
            </a:r>
            <a:r>
              <a:rPr lang="tr-TR" sz="2000" dirty="0" err="1" smtClean="0"/>
              <a:t>Welcome</a:t>
            </a:r>
            <a:r>
              <a:rPr lang="tr-TR" sz="2000" dirty="0" smtClean="0"/>
              <a:t> </a:t>
            </a:r>
            <a:r>
              <a:rPr lang="tr-TR" sz="2000" dirty="0" err="1" smtClean="0"/>
              <a:t>to</a:t>
            </a:r>
            <a:r>
              <a:rPr lang="tr-TR" sz="2000" dirty="0" smtClean="0"/>
              <a:t> </a:t>
            </a:r>
            <a:r>
              <a:rPr lang="tr-TR" sz="2000" dirty="0" err="1" smtClean="0"/>
              <a:t>programmer’s</a:t>
            </a:r>
            <a:r>
              <a:rPr lang="tr-TR" sz="2000" dirty="0" smtClean="0"/>
              <a:t> </a:t>
            </a:r>
            <a:r>
              <a:rPr lang="tr-TR" sz="2000" dirty="0" err="1" smtClean="0"/>
              <a:t>world</a:t>
            </a:r>
            <a:r>
              <a:rPr lang="tr-TR" sz="2000" dirty="0" smtClean="0"/>
              <a:t>!</a:t>
            </a:r>
            <a:endParaRPr lang="tr-TR" sz="2000" dirty="0"/>
          </a:p>
        </p:txBody>
      </p:sp>
      <p:sp>
        <p:nvSpPr>
          <p:cNvPr id="3" name="2 İçerik Yer Tutucusu"/>
          <p:cNvSpPr>
            <a:spLocks noGrp="1"/>
          </p:cNvSpPr>
          <p:nvPr>
            <p:ph sz="quarter" idx="1"/>
          </p:nvPr>
        </p:nvSpPr>
        <p:spPr>
          <a:xfrm>
            <a:off x="428596" y="5357826"/>
            <a:ext cx="8229600" cy="513382"/>
          </a:xfrm>
        </p:spPr>
        <p:txBody>
          <a:bodyPr>
            <a:normAutofit fontScale="62500" lnSpcReduction="20000"/>
          </a:bodyPr>
          <a:lstStyle/>
          <a:p>
            <a:r>
              <a:rPr lang="tr-TR" i="1" dirty="0" smtClean="0"/>
              <a:t>Ara Sınav </a:t>
            </a:r>
            <a:r>
              <a:rPr lang="tr-TR" i="1" dirty="0" err="1" smtClean="0"/>
              <a:t>II’deki</a:t>
            </a:r>
            <a:r>
              <a:rPr lang="tr-TR" i="1" dirty="0" smtClean="0"/>
              <a:t> ipucu kağıdınızda yer kalırsa dilerseniz moral olması açısından bunu yazabilirsiniz. </a:t>
            </a:r>
            <a:r>
              <a:rPr lang="tr-TR" i="1" dirty="0" smtClean="0">
                <a:sym typeface="Wingdings" pitchFamily="2" charset="2"/>
              </a:rPr>
              <a:t></a:t>
            </a:r>
            <a:endParaRPr lang="tr-TR" i="1" dirty="0"/>
          </a:p>
        </p:txBody>
      </p:sp>
      <p:pic>
        <p:nvPicPr>
          <p:cNvPr id="4" name="3 Resim" descr="19554371_497498057253035_362886752029945824_n.jpg"/>
          <p:cNvPicPr>
            <a:picLocks noChangeAspect="1"/>
          </p:cNvPicPr>
          <p:nvPr/>
        </p:nvPicPr>
        <p:blipFill>
          <a:blip r:embed="rId2"/>
          <a:stretch>
            <a:fillRect/>
          </a:stretch>
        </p:blipFill>
        <p:spPr>
          <a:xfrm>
            <a:off x="500034" y="1214422"/>
            <a:ext cx="5783896" cy="4000528"/>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3"/>
          <a:srcRect/>
          <a:stretch>
            <a:fillRect/>
          </a:stretch>
        </p:blipFill>
        <p:spPr bwMode="auto">
          <a:xfrm>
            <a:off x="6500826" y="2857496"/>
            <a:ext cx="2132424"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4.ders sonu</a:t>
            </a:r>
            <a:endParaRPr lang="tr-TR" sz="8000" dirty="0"/>
          </a:p>
        </p:txBody>
      </p:sp>
    </p:spTree>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normAutofit/>
          </a:bodyPr>
          <a:lstStyle/>
          <a:p>
            <a:r>
              <a:rPr lang="tr-TR" sz="9000" dirty="0" smtClean="0"/>
              <a:t>KONU TEKRARI</a:t>
            </a:r>
            <a:endParaRPr lang="tr-TR" sz="9000" dirty="0"/>
          </a:p>
        </p:txBody>
      </p:sp>
    </p:spTree>
  </p:cSld>
  <p:clrMapOvr>
    <a:masterClrMapping/>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KONU TEKRARI – ÖRNEK KODLAMALARI</a:t>
            </a:r>
            <a:endParaRPr lang="tr-TR" dirty="0"/>
          </a:p>
        </p:txBody>
      </p:sp>
      <p:sp>
        <p:nvSpPr>
          <p:cNvPr id="3" name="2 İçerik Yer Tutucusu"/>
          <p:cNvSpPr>
            <a:spLocks noGrp="1"/>
          </p:cNvSpPr>
          <p:nvPr>
            <p:ph sz="quarter" idx="1"/>
          </p:nvPr>
        </p:nvSpPr>
        <p:spPr/>
        <p:txBody>
          <a:bodyPr/>
          <a:lstStyle/>
          <a:p>
            <a:r>
              <a:rPr lang="tr-TR" sz="3200" dirty="0" smtClean="0"/>
              <a:t>…</a:t>
            </a:r>
          </a:p>
          <a:p>
            <a:r>
              <a:rPr lang="tr-TR" sz="3200" dirty="0" smtClean="0"/>
              <a:t>Döngüler</a:t>
            </a:r>
          </a:p>
          <a:p>
            <a:pPr lvl="1"/>
            <a:r>
              <a:rPr lang="tr-TR" sz="2800" dirty="0" err="1" smtClean="0"/>
              <a:t>while</a:t>
            </a:r>
            <a:r>
              <a:rPr lang="tr-TR" sz="2800" dirty="0" smtClean="0"/>
              <a:t>, do </a:t>
            </a:r>
            <a:r>
              <a:rPr lang="tr-TR" sz="2800" dirty="0" err="1" smtClean="0"/>
              <a:t>while</a:t>
            </a:r>
            <a:r>
              <a:rPr lang="tr-TR" sz="2800" dirty="0" smtClean="0"/>
              <a:t>, </a:t>
            </a:r>
            <a:r>
              <a:rPr lang="tr-TR" sz="2800" dirty="0" err="1" smtClean="0"/>
              <a:t>for</a:t>
            </a:r>
            <a:endParaRPr lang="tr-TR" sz="2800" dirty="0" smtClean="0"/>
          </a:p>
          <a:p>
            <a:pPr lvl="1"/>
            <a:r>
              <a:rPr lang="tr-TR" sz="2800" dirty="0" smtClean="0"/>
              <a:t>Döngülerle şekil çizdirmece</a:t>
            </a:r>
          </a:p>
          <a:p>
            <a:pPr lvl="1"/>
            <a:endParaRPr lang="tr-TR" sz="2800" dirty="0" smtClean="0"/>
          </a:p>
          <a:p>
            <a:r>
              <a:rPr lang="tr-TR" sz="3500" dirty="0" smtClean="0">
                <a:solidFill>
                  <a:schemeClr val="tx1"/>
                </a:solidFill>
              </a:rPr>
              <a:t>Diziler</a:t>
            </a:r>
          </a:p>
        </p:txBody>
      </p:sp>
      <p:pic>
        <p:nvPicPr>
          <p:cNvPr id="5" name="4 Resim" descr="cf6227b33a37f74d035140ea80075114.gif"/>
          <p:cNvPicPr>
            <a:picLocks noChangeAspect="1"/>
          </p:cNvPicPr>
          <p:nvPr/>
        </p:nvPicPr>
        <p:blipFill>
          <a:blip r:embed="rId2"/>
          <a:stretch>
            <a:fillRect/>
          </a:stretch>
        </p:blipFill>
        <p:spPr>
          <a:xfrm>
            <a:off x="6143636" y="4786322"/>
            <a:ext cx="1972146" cy="1492603"/>
          </a:xfrm>
          <a:prstGeom prst="rect">
            <a:avLst/>
          </a:prstGeom>
        </p:spPr>
      </p:pic>
      <p:pic>
        <p:nvPicPr>
          <p:cNvPr id="8" name="7 Resim" descr="hourglass-29124_960_720.png"/>
          <p:cNvPicPr>
            <a:picLocks noChangeAspect="1"/>
          </p:cNvPicPr>
          <p:nvPr/>
        </p:nvPicPr>
        <p:blipFill>
          <a:blip r:embed="rId3" cstate="print"/>
          <a:stretch>
            <a:fillRect/>
          </a:stretch>
        </p:blipFill>
        <p:spPr>
          <a:xfrm rot="416781">
            <a:off x="5034854" y="3050111"/>
            <a:ext cx="932033" cy="1803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5 Grup"/>
          <p:cNvGrpSpPr/>
          <p:nvPr/>
        </p:nvGrpSpPr>
        <p:grpSpPr>
          <a:xfrm>
            <a:off x="571472" y="4572008"/>
            <a:ext cx="3929090" cy="1357298"/>
            <a:chOff x="1428728" y="3786190"/>
            <a:chExt cx="7286652" cy="2643182"/>
          </a:xfrm>
        </p:grpSpPr>
        <p:pic>
          <p:nvPicPr>
            <p:cNvPr id="11" name="10 Resim" descr="63beab5308fb0a2a83498c59a2c068c8--storage-rental-storage-one.jpg"/>
            <p:cNvPicPr>
              <a:picLocks noChangeAspect="1"/>
            </p:cNvPicPr>
            <p:nvPr/>
          </p:nvPicPr>
          <p:blipFill>
            <a:blip r:embed="rId4" cstate="screen"/>
            <a:stretch>
              <a:fillRect/>
            </a:stretch>
          </p:blipFill>
          <p:spPr>
            <a:xfrm>
              <a:off x="1428728" y="3786190"/>
              <a:ext cx="2357454" cy="2339905"/>
            </a:xfrm>
            <a:prstGeom prst="rect">
              <a:avLst/>
            </a:prstGeom>
          </p:spPr>
        </p:pic>
        <p:pic>
          <p:nvPicPr>
            <p:cNvPr id="12" name="11 Resim" descr="trofast-storage-combination-with-boxes-light-white-stained-pine-orange__0351257_pe547490_s5.jpg"/>
            <p:cNvPicPr>
              <a:picLocks noChangeAspect="1"/>
            </p:cNvPicPr>
            <p:nvPr/>
          </p:nvPicPr>
          <p:blipFill>
            <a:blip r:embed="rId5"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13" name="12 Resim" descr="trofast-storage-combination-with-boxes-light-white-stained-pine-orange__0351257_pe547490_s5.jpg"/>
            <p:cNvPicPr>
              <a:picLocks noChangeAspect="1"/>
            </p:cNvPicPr>
            <p:nvPr/>
          </p:nvPicPr>
          <p:blipFill>
            <a:blip r:embed="rId5"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4" name="13 Resim" descr="trofast-storage-combination-with-boxes-light-white-stained-pine-orange__0351257_pe547490_s5.jpg"/>
            <p:cNvPicPr>
              <a:picLocks noChangeAspect="1"/>
            </p:cNvPicPr>
            <p:nvPr/>
          </p:nvPicPr>
          <p:blipFill>
            <a:blip r:embed="rId5"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5" name="14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 Temiz oda nedir?</a:t>
            </a:r>
            <a:endParaRPr lang="tr-TR" dirty="0"/>
          </a:p>
        </p:txBody>
      </p:sp>
      <p:sp>
        <p:nvSpPr>
          <p:cNvPr id="4" name="3 Metin kutusu"/>
          <p:cNvSpPr txBox="1"/>
          <p:nvPr/>
        </p:nvSpPr>
        <p:spPr>
          <a:xfrm>
            <a:off x="3571868" y="2214554"/>
            <a:ext cx="5143536"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600" dirty="0" err="1" smtClean="0"/>
              <a:t>Nano</a:t>
            </a:r>
            <a:r>
              <a:rPr lang="tr-TR" sz="1600" dirty="0" smtClean="0"/>
              <a:t> ölçekli elektronik devreler bir toz tanesinden daha küçük hatlara sahip oldukları için toz gibi istenmeyen parçacıklardan arındırılmış özel “temiz oda”larda üretilirler. Bu odalar HEPA filtreleriyle arındırılan yüksek maliyetli üretim tesisleridir. İnsan vücudu da bir </a:t>
            </a:r>
            <a:r>
              <a:rPr lang="tr-TR" sz="1600" i="1" dirty="0" smtClean="0"/>
              <a:t>parçacık üretici </a:t>
            </a:r>
            <a:r>
              <a:rPr lang="tr-TR" sz="1600" dirty="0" smtClean="0"/>
              <a:t>olduğu için, insanlar temiz odalara özel kıyafetlerle girebilirler. </a:t>
            </a:r>
            <a:endParaRPr lang="tr-TR" sz="1600" dirty="0"/>
          </a:p>
        </p:txBody>
      </p:sp>
      <p:sp>
        <p:nvSpPr>
          <p:cNvPr id="9" name="8 Dikdörtgen"/>
          <p:cNvSpPr/>
          <p:nvPr/>
        </p:nvSpPr>
        <p:spPr>
          <a:xfrm>
            <a:off x="4214810" y="1285860"/>
            <a:ext cx="364333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i="1" dirty="0" smtClean="0"/>
              <a:t>A Class 100 </a:t>
            </a:r>
            <a:r>
              <a:rPr lang="en-US" sz="1600" i="1" dirty="0" err="1" smtClean="0"/>
              <a:t>cleanroom</a:t>
            </a:r>
            <a:r>
              <a:rPr lang="en-US" sz="1600" i="1" dirty="0" smtClean="0"/>
              <a:t> is designed to never allow more than 100 particles (0.5 microns or larger) per cubic foot of air.</a:t>
            </a:r>
            <a:endParaRPr lang="tr-TR" sz="1600" i="1" dirty="0"/>
          </a:p>
        </p:txBody>
      </p:sp>
      <p:pic>
        <p:nvPicPr>
          <p:cNvPr id="11" name="10 Resim" descr="40698_1513251424972_5258218_n.jpg"/>
          <p:cNvPicPr>
            <a:picLocks noChangeAspect="1"/>
          </p:cNvPicPr>
          <p:nvPr/>
        </p:nvPicPr>
        <p:blipFill>
          <a:blip r:embed="rId2"/>
          <a:stretch>
            <a:fillRect/>
          </a:stretch>
        </p:blipFill>
        <p:spPr>
          <a:xfrm>
            <a:off x="1071538" y="3786190"/>
            <a:ext cx="2357454" cy="1785950"/>
          </a:xfrm>
          <a:prstGeom prst="rect">
            <a:avLst/>
          </a:prstGeom>
        </p:spPr>
      </p:pic>
      <p:pic>
        <p:nvPicPr>
          <p:cNvPr id="12" name="11 Resim" descr="180762_1740076055446_7460574_n.jpg"/>
          <p:cNvPicPr>
            <a:picLocks noChangeAspect="1"/>
          </p:cNvPicPr>
          <p:nvPr/>
        </p:nvPicPr>
        <p:blipFill>
          <a:blip r:embed="rId3"/>
          <a:srcRect l="27273" t="27273"/>
          <a:stretch>
            <a:fillRect/>
          </a:stretch>
        </p:blipFill>
        <p:spPr>
          <a:xfrm>
            <a:off x="5643570" y="3857628"/>
            <a:ext cx="2286016" cy="1714512"/>
          </a:xfrm>
          <a:prstGeom prst="rect">
            <a:avLst/>
          </a:prstGeom>
        </p:spPr>
      </p:pic>
      <p:sp>
        <p:nvSpPr>
          <p:cNvPr id="17" name="16 Metin kutusu"/>
          <p:cNvSpPr txBox="1"/>
          <p:nvPr/>
        </p:nvSpPr>
        <p:spPr>
          <a:xfrm>
            <a:off x="928662" y="5572140"/>
            <a:ext cx="2944910" cy="738664"/>
          </a:xfrm>
          <a:prstGeom prst="rect">
            <a:avLst/>
          </a:prstGeom>
          <a:noFill/>
        </p:spPr>
        <p:txBody>
          <a:bodyPr wrap="none" rtlCol="0">
            <a:spAutoFit/>
          </a:bodyPr>
          <a:lstStyle/>
          <a:p>
            <a:pPr algn="ctr"/>
            <a:r>
              <a:rPr lang="tr-TR" sz="1400" dirty="0" smtClean="0"/>
              <a:t>Temiz odadan ilginç manzaralar: Sinek</a:t>
            </a:r>
            <a:br>
              <a:rPr lang="tr-TR" sz="1400" dirty="0" smtClean="0"/>
            </a:br>
            <a:r>
              <a:rPr lang="tr-TR" sz="1400" dirty="0" smtClean="0"/>
              <a:t>(Normalde değil sinek, yarım mikron </a:t>
            </a:r>
          </a:p>
          <a:p>
            <a:pPr algn="ctr"/>
            <a:r>
              <a:rPr lang="tr-TR" sz="1400" dirty="0" smtClean="0"/>
              <a:t>üstü hiçbir parçacık olmaması lazım.)</a:t>
            </a:r>
            <a:endParaRPr lang="tr-TR" sz="1400" dirty="0"/>
          </a:p>
        </p:txBody>
      </p:sp>
      <p:sp>
        <p:nvSpPr>
          <p:cNvPr id="19" name="18 Metin kutusu"/>
          <p:cNvSpPr txBox="1"/>
          <p:nvPr/>
        </p:nvSpPr>
        <p:spPr>
          <a:xfrm>
            <a:off x="5357818" y="5572140"/>
            <a:ext cx="3648948" cy="738664"/>
          </a:xfrm>
          <a:prstGeom prst="rect">
            <a:avLst/>
          </a:prstGeom>
          <a:noFill/>
        </p:spPr>
        <p:txBody>
          <a:bodyPr wrap="none" rtlCol="0">
            <a:spAutoFit/>
          </a:bodyPr>
          <a:lstStyle/>
          <a:p>
            <a:pPr algn="ctr"/>
            <a:r>
              <a:rPr lang="tr-TR" sz="1400" dirty="0" smtClean="0"/>
              <a:t>Temiz odadan ilginç manzaralar: </a:t>
            </a:r>
            <a:r>
              <a:rPr lang="tr-TR" sz="1400" dirty="0" err="1" smtClean="0"/>
              <a:t>HidroFlorik</a:t>
            </a:r>
            <a:r>
              <a:rPr lang="tr-TR" sz="1400" dirty="0" smtClean="0"/>
              <a:t> Asit</a:t>
            </a:r>
            <a:br>
              <a:rPr lang="tr-TR" sz="1400" dirty="0" smtClean="0"/>
            </a:br>
            <a:r>
              <a:rPr lang="tr-TR" sz="1400" dirty="0" smtClean="0"/>
              <a:t>(Deriyi acıtmadan geçer, kemiğe erişip </a:t>
            </a:r>
          </a:p>
          <a:p>
            <a:pPr algn="ctr"/>
            <a:r>
              <a:rPr lang="tr-TR" sz="1400" dirty="0" smtClean="0"/>
              <a:t>kalsiyumla tepkimeye girer. )</a:t>
            </a:r>
            <a:endParaRPr lang="tr-TR" sz="1400" dirty="0"/>
          </a:p>
        </p:txBody>
      </p:sp>
      <p:cxnSp>
        <p:nvCxnSpPr>
          <p:cNvPr id="14" name="13 Düz Bağlayıcı"/>
          <p:cNvCxnSpPr>
            <a:endCxn id="9" idx="1"/>
          </p:cNvCxnSpPr>
          <p:nvPr/>
        </p:nvCxnSpPr>
        <p:spPr>
          <a:xfrm flipV="1">
            <a:off x="3357554" y="1701359"/>
            <a:ext cx="857256" cy="37031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2" descr="E:\ARSIV\2012\2012 07\Tez Calismalarim\CIMG7914 - buyutec temizoda.JPG"/>
          <p:cNvPicPr>
            <a:picLocks noChangeAspect="1" noChangeArrowheads="1"/>
          </p:cNvPicPr>
          <p:nvPr/>
        </p:nvPicPr>
        <p:blipFill>
          <a:blip r:embed="rId4" cstate="print"/>
          <a:srcRect/>
          <a:stretch>
            <a:fillRect/>
          </a:stretch>
        </p:blipFill>
        <p:spPr bwMode="auto">
          <a:xfrm>
            <a:off x="642910" y="1500174"/>
            <a:ext cx="2757478" cy="2068109"/>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2’nin üslerini şekildeki gibi yazdıralım.</a:t>
            </a:r>
            <a:endParaRPr lang="tr-TR" dirty="0"/>
          </a:p>
        </p:txBody>
      </p:sp>
      <p:sp>
        <p:nvSpPr>
          <p:cNvPr id="4" name="Rectangle 108"/>
          <p:cNvSpPr>
            <a:spLocks noChangeArrowheads="1"/>
          </p:cNvSpPr>
          <p:nvPr/>
        </p:nvSpPr>
        <p:spPr bwMode="auto">
          <a:xfrm>
            <a:off x="6500826" y="1500174"/>
            <a:ext cx="2143140" cy="4158615"/>
          </a:xfrm>
          <a:prstGeom prst="frame">
            <a:avLst/>
          </a:prstGeom>
          <a:solidFill>
            <a:srgbClr val="C0C0C0"/>
          </a:solidFill>
          <a:ln w="9525">
            <a:solidFill>
              <a:schemeClr val="tx1"/>
            </a:solidFill>
            <a:miter lim="800000"/>
            <a:headEnd/>
            <a:tailEnd/>
          </a:ln>
          <a:effectLst/>
        </p:spPr>
        <p:txBody>
          <a:bodyPr wrap="square" lIns="92075" tIns="182880" rIns="92075" bIns="182880">
            <a:prstTxWarp prst="textNoShape">
              <a:avLst/>
            </a:prstTxWarp>
            <a:spAutoFit/>
          </a:bodyPr>
          <a:lstStyle/>
          <a:p>
            <a:pPr>
              <a:lnSpc>
                <a:spcPct val="50000"/>
              </a:lnSpc>
              <a:spcBef>
                <a:spcPct val="50000"/>
              </a:spcBef>
            </a:pPr>
            <a:r>
              <a:rPr kumimoji="0" lang="en-US" sz="3200" dirty="0">
                <a:latin typeface="Courier New" charset="0"/>
              </a:rPr>
              <a:t>0 1</a:t>
            </a:r>
          </a:p>
          <a:p>
            <a:pPr>
              <a:lnSpc>
                <a:spcPct val="50000"/>
              </a:lnSpc>
              <a:spcBef>
                <a:spcPct val="50000"/>
              </a:spcBef>
            </a:pPr>
            <a:r>
              <a:rPr kumimoji="0" lang="en-US" sz="3200" dirty="0">
                <a:latin typeface="Courier New" charset="0"/>
              </a:rPr>
              <a:t>1 2</a:t>
            </a:r>
          </a:p>
          <a:p>
            <a:pPr>
              <a:lnSpc>
                <a:spcPct val="50000"/>
              </a:lnSpc>
              <a:spcBef>
                <a:spcPct val="50000"/>
              </a:spcBef>
            </a:pPr>
            <a:r>
              <a:rPr kumimoji="0" lang="en-US" sz="3200" dirty="0">
                <a:latin typeface="Courier New" charset="0"/>
              </a:rPr>
              <a:t>2 4</a:t>
            </a:r>
          </a:p>
          <a:p>
            <a:pPr>
              <a:lnSpc>
                <a:spcPct val="50000"/>
              </a:lnSpc>
              <a:spcBef>
                <a:spcPct val="50000"/>
              </a:spcBef>
            </a:pPr>
            <a:r>
              <a:rPr kumimoji="0" lang="en-US" sz="3200" dirty="0">
                <a:latin typeface="Courier New" charset="0"/>
              </a:rPr>
              <a:t>3 8</a:t>
            </a:r>
          </a:p>
          <a:p>
            <a:pPr>
              <a:lnSpc>
                <a:spcPct val="50000"/>
              </a:lnSpc>
              <a:spcBef>
                <a:spcPct val="50000"/>
              </a:spcBef>
            </a:pPr>
            <a:r>
              <a:rPr kumimoji="0" lang="en-US" sz="3200" dirty="0">
                <a:latin typeface="Courier New" charset="0"/>
              </a:rPr>
              <a:t>4 16</a:t>
            </a:r>
          </a:p>
          <a:p>
            <a:pPr>
              <a:lnSpc>
                <a:spcPct val="50000"/>
              </a:lnSpc>
              <a:spcBef>
                <a:spcPct val="50000"/>
              </a:spcBef>
            </a:pPr>
            <a:r>
              <a:rPr kumimoji="0" lang="en-US" sz="3200" dirty="0">
                <a:latin typeface="Courier New" charset="0"/>
              </a:rPr>
              <a:t>5 32</a:t>
            </a:r>
          </a:p>
          <a:p>
            <a:pPr>
              <a:lnSpc>
                <a:spcPct val="50000"/>
              </a:lnSpc>
              <a:spcBef>
                <a:spcPct val="50000"/>
              </a:spcBef>
            </a:pPr>
            <a:r>
              <a:rPr kumimoji="0" lang="en-US" sz="3200" dirty="0">
                <a:latin typeface="Courier New" charset="0"/>
              </a:rPr>
              <a:t>6 64</a:t>
            </a:r>
          </a:p>
        </p:txBody>
      </p:sp>
      <p:sp>
        <p:nvSpPr>
          <p:cNvPr id="6" name="5 Yuvarlatılmış Dikdörtgen"/>
          <p:cNvSpPr/>
          <p:nvPr/>
        </p:nvSpPr>
        <p:spPr>
          <a:xfrm>
            <a:off x="1214414" y="4572008"/>
            <a:ext cx="2786082" cy="107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Tahtada yazalım.</a:t>
            </a:r>
            <a:endParaRPr lang="tr-TR" sz="2800" dirty="0"/>
          </a:p>
        </p:txBody>
      </p:sp>
    </p:spTree>
  </p:cSld>
  <p:clrMapOvr>
    <a:masterClrMapping/>
  </p:clrMapOvr>
  <p:transition>
    <p:rand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r>
              <a:rPr lang="tr-TR" dirty="0" err="1" smtClean="0"/>
              <a:t>Fibonacci</a:t>
            </a:r>
            <a:r>
              <a:rPr lang="tr-TR" dirty="0" smtClean="0"/>
              <a:t> sayı dizisi şu şekilde ilerler:</a:t>
            </a:r>
          </a:p>
          <a:p>
            <a:r>
              <a:rPr lang="tr-TR" dirty="0" err="1" smtClean="0"/>
              <a:t>fibo</a:t>
            </a:r>
            <a:r>
              <a:rPr lang="tr-TR" dirty="0" smtClean="0"/>
              <a:t>(0)=0, </a:t>
            </a:r>
            <a:r>
              <a:rPr lang="tr-TR" dirty="0" err="1" smtClean="0"/>
              <a:t>fibo</a:t>
            </a:r>
            <a:r>
              <a:rPr lang="tr-TR" dirty="0" smtClean="0"/>
              <a:t>(1) = 1, </a:t>
            </a:r>
            <a:r>
              <a:rPr lang="tr-TR" dirty="0" err="1" smtClean="0"/>
              <a:t>fibo</a:t>
            </a:r>
            <a:r>
              <a:rPr lang="tr-TR" dirty="0" smtClean="0"/>
              <a:t>(2) = 1, </a:t>
            </a:r>
            <a:r>
              <a:rPr lang="tr-TR" dirty="0" err="1" smtClean="0"/>
              <a:t>fibo</a:t>
            </a:r>
            <a:r>
              <a:rPr lang="tr-TR" dirty="0" smtClean="0"/>
              <a:t>(3) = 2, </a:t>
            </a:r>
            <a:r>
              <a:rPr lang="tr-TR" dirty="0" err="1" smtClean="0"/>
              <a:t>fibo</a:t>
            </a:r>
            <a:r>
              <a:rPr lang="tr-TR" dirty="0" smtClean="0"/>
              <a:t>(4)=3…</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p:txBody>
      </p:sp>
      <p:sp>
        <p:nvSpPr>
          <p:cNvPr id="65538" name="AutoShape 2"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0" name="AutoShape 4"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2" name="AutoShape 6" descr="data:image/jpeg;base64,/9j/4AAQSkZJRgABAQAAAQABAAD/2wCEAAkGBxISEhUSExIVFRUVFRYXGBgXFxcVFRUXFRUWFxgXFxYaHSghGR0lHRcWITEiKCkrLi4uGCA1ODMuNygtLysBCgoKDg0OGxAQGy0mICUtLS0tLS0tLS0tLS0tLS4tLS0tLS0tLS0tLS0tLS0tLS0tLS0tLS0tLS0tLS0tLS0tLf/AABEIAHsBmAMBEQACEQEDEQH/xAAbAAEAAQUBAAAAAAAAAAAAAAAAAQIDBAUGB//EAEIQAAICAQIDBAgADAUDBQAAAAECAAMRBBIFITEGE0FRFCIyYXGBkaEVIzNCUlNicoKSscEHk7LR0lRjohYkQ3Pw/8QAGgEBAQEBAQEBAAAAAAAAAAAAAAECAwQFBv/EADMRAAIBAgQDBgUEAwEBAAAAAAABAgMRBBIhMRNBUQUiMmFxkRRSgaGxwdHh8CMzQhUk/9oADAMBAAIRAxEAPwD3GAIAgCAIAgCAIAgCAIAgCAIAgEGABAJgCAIAgCAIAgCAU5lD8yqQCAIAgCAIAgFOZQ9CqQEZgCAAYBMAQBAEAQBAEAQBAEAQBAEAQBAEAQBAEAQBAEAQBAEAQAYBou0XaD0VqUFT2vcxVVUqDyx4ty8ZznUy6WPZhME8QpSzKKirtsjTcZtZbDdpLaEStnLM9ZzgcwNpODjxkVRvdWLPCwi48OopNu1kn+poODdo00+m0wrpvtOpe3u0exWs9U8zuPLExGrZLR6n0K/Z86tapmlGORK7SsvtzN9wntRVclzurUnTnFq2YynI88gkEcj9JuFRO/keDEdn1KUoRTzZtmuZrW7dKFFx0moGnLY74hcdcbtuc498irLe2h6V2RJyyKpHP8ut/wBja6vtJVXqKNOc/j13K/5v7IP73PErqJSS6nlp4CrOjOqv+XZlzS8bFmrt0oQ5pRWZ8+rlwCFA88H7TSmnLKYnhJQw8a7ekm0lz0Iq7QVNrG0YyXWveT4A5HqfHBBhTWbKV4KpHDrEPZuxY4v2nSm4aeuqy+8jOyvHqjzZicL/APvOSVVJ2WrOmH7PnVp8WUlGPV8yr/1KiaY6m+uygKxXY+N5IOMKAeeccodRKOZmfgZzr8Kk1LzWxTwjtDZfYqNo76ldSyu+3BAx1APqk56GIzu9jWIwUaUG1VjJrSyuY3Y/UV226yyvvfy2094+9Cy7s92v5o5/08pKclJtm+0KU6UKUZ22votbPqZHGO0wqvGmrosvuKbyqbRtXpkljLKpldrGcPgHVpcaUlGN7XfX6GyTiI7j0ixWqGzeyvjcg8jjxms3duzyui3V4UHd3smuZp37Xr6ENctTsm7DLkb1AcoSfnj6zHE7uY9n/mVPivhZNKXLptcydZ2lRbaKa0Nz3gMApACVkZ3sfARxVdJczlTwMpU51JPKo6a830Re4bxwXajUadUYej7Qz5G1iwzgD3c5VUTk49DNfCSpUYVW/HsuehR2k4+NJ3Q7trWufYqKQCTj3+8gfOJzymsFgnic3eUVFXbZRwPtKmod6WrspurGWrsABx5ggkERGopOxcTgJ0YqompRezRqOzfFPxF1+no1F2/UMNrWqx6ZLKWIAXmOUxCp3bpNnqxmGaqxp1ZRjaK1S/NuZsOAdqTqrrKfRnrNQ9dmZGCtnkvq5yTz+hlhVzNq2xxxfZ3w9ONRzTzbJXv9zT8J7S0UVX6gDUMLNUUVWcWF7Dk4rzyVZlVEk5anrr9n1qlSFHuq0btpWsvPqzdtxtm02oe7T3UCtDkMVDMCp9hlJ5+/wM6Z+621Y8PwiVaEKc1K787L1uZHY3b6HSV7zaylh3rb3wzEjLeP+2JafhRjHprESUrXTtpovobqbPGIAgCAIAgCAIAgCAIAgCAIAgCAIAgCAIAgCAIAgCAIBBgHCdoNL6XxWrT73RaaDYWrYo4ZiehHMfmc/jPNOOeql0PvYSr8N2fOokm5StZq5mdr0Gj4ZcneWPuGzda5dz3rYI3HwwTNVO5TaOHZzeIx8JNJc9FZaHLcQrpTU6PT33mhNPpAS6vsYWOMkKRzB6Tk0rxT5I+rRlVlh6tWnDM5z2avoixXp7DwvVmtXZDqFZbCpFltQIJZvE+B+ZmbPhu21zrOpBY+kptJ5bW5J9Dedo+N0arS16LRfjXt7tQqg4qRcHLnouMYnSpLPBRgfPwmFqYfESxGJ0UbvXm/IxNbwT0zWX1KxzpNNSlbA4xauGHw/OEkoZpNdEd6eL+Gw0Jtf7JSbXkUdn+NPp6NXq7RnUW3LSinkWtVcYx7iTy/ZmacnFSk9y43C061alQpvuJZm+iZj8Jpu0us0b30vU1lli2WOyN3zXDl7J5YJHIxC6km1udK7p4jDVY05JqKTSXJL13NvwPilGk1uu9LcVWPZuVnBG6sZ27W8eWJ0hLLOWY8eKw9XEYWjwFeKWqXJ87l7tzqkY6DUMGOlFodztOADtKll6jlnrFZp5ZcjHZVNpVqS/2ZbL9ToE7Taayu96bQ/cVl2Zc7ByYgbumfVPLw+c68WLTsfN+BrQnCM42zOyTNf/hjpimgRj1tZ7CfPJwD9AJjDq0Lnq7bqKWLajtGy9jTdt9ZpRadRRqhXraMJsGSbP2Cvj1+Hn7sVXFPMnqj2dl06zhwqsL0pa36eZRx7i1+t7nSpQ7lUru1VaFVIJAPdEsRjmefj08jE5SlaNvU1hcNSwynWlNK7ag3r9dC92QsX0XX6e5Ni1PaTWSCUR1J25HLIx1EtJXjKLRjtJS49GtB3bS181zM3/DDhqppBqWGbLQcsTnFaEqoHkMDPzloRtHMce3MS54h0o+GP5e7Ln+G4LpqdQf/AJtTYR+6pwP6mKMd31ZnthqMqdJf8xX31MTtXxGpeKaQXWKldFb2kscDc24KPjlR9YqS/wAiudcBRm8BVcFeUmkvTmYPphtu1vFFVlpr0rVVFht7w45EZ9+PqJlt5pTtyO/DjTpUcE5Xk53l5CrjI4fwqitGAvvUsmSBt3nJsOegAI+fwkUuHT03Dw3xvaE5SXci9fO3I2/BtTpdNw+70e5LWqrZ7XU7ibGU4JPvI5fCdI5YxdmeLExr4jGR4kXFNpJPkjS6DSaIcL02n1VwpawNfWxJBBzyYHp7LAY8ROcVF00pM91ariHj6lWhHMl3WvIsavjl1nCbFsbcWvWiqwgjvkyGDc+vJSM+Mjk5UmvM6wwlGn2hGUNEouTXR9D0zhmmFVNdQ6IiL/KoH9p64qysfmKs885TfNtmTKcxAEAQBAEAQBAEAQBAEAQBAEAQBAEAQBAEAQBAEAQBAEAtild27aNx5Zxz+sWLmdrX0FtKsMMoYeRAI+8lkIycXdMos0lbHJRSfMqCfriHFM1GpOKsm/cuisYx4eUpi73KKtMi+yqr8AB/SSyNSnKXidyUpUEkAAnqQBk/E+MJWI5NqzKTpUPVF656Dr5/H3xZFzyWzZVZSrY3KDg5GQDg+Y8osRScdmRZpkY5ZVYjzAMNJljOUdmVNUCMEAjyPMfSLIym07plK6ZANoVQD1AAAPxEWNOcm7t6lVdYUYAwB0A5AfKUjbbuyhtKhO4oufPAz9ZLI1xJWtd2KkoUEkKAT1IABPx85TLk2rNkejpz9VfW9rkPW+PnJYueWmuxUlYAwAAPIDA+kJEbbd2KqlUYUADyAAH0Eq0Dbk7t3KLNLWxyyKT5lQT9ZHFMsak4qybKmpUjBAI8iBj6SkUmndblD6Ss4yinAwMqDgeQ8pLJmlUmtm/cLpKwCAigHqNowfiMc4yroHUm3dtktpUIAKKQOQBAIA93lFkFUkndNkvp0IAKggdAQCB8PKLIilJaplwCUyTAEAQBAEAQBAEAQBAEAQBAEAQBAEAQBAEAQBAEAQCMwATAMe3iFS+1Yg+LKP7zShJ8jDqQXNFH4Vo/XV/zr/vLw5dCcan1L1WqR/ZdW+DA/wBJHFrdGlOL2aLuZk0IBMAQBAEAjMAmAIBGYAzAJgCAIAgCARmAMwS5afVIvV1HxYCXLLoTPHqUen1fra/51/3lyS6MnEh1ReS0HoQfgcyWaKpJ7MqzIaGYBMAQBAEAQBAEAQBAEAQBAEAQBAEAQBAEAQBAIJgGHdxBQSqgu4/NXnj949F+Zm1BtXehxlWinaOr8ikVXv7TrWPJBub+dhj/AMZbxWyuRRqS3dvT9/4JHC6z7QNn75L/AGPIfSTiS9CqjHnr6mTVQq+yqj4ACRybOihFckV4mRZFm7SVv7SK3xUGaU5LZmXTg90WDw4D8m71+4Hcv8rZH0xNZ+quY4SXhbRHpNlf5Vdy/ppnl+8nMj5E/KMqewzzjpJadV+pe0WvrtLBGB2EA4OeoBB+BBknCULXW5qnWhUbUXsZOZg6kO4AyTgDqTyAha7EbsrswzxDd+SRrP2vZT+Y9fkDN8P5nY5ca/gV/wAAV3t1dEHki7j/ADty/wDGW8Fsrky1Xu7egPD8+1baf4tv+gCOJbZIvBvu2T+DU87P82z/AJRxX5eyJwIefuyPweB0stX+Mt/qzGfqkVULbNr6jubl9m0N7rF5n+JcY+hi8XuvYmSovC7+pHpxX8qhT9oHfX82AyPiQIyX8IVVp99W/BmLaCAQQQehB5H4ecxZnZNPYqzIUhnAGScAeJ6RuRtJXZhHX7uVSF/2vZr/AJiOfyBnTJbxHJ1W9IK/4JGnub27dvurGPkWbOfkBGaK2XuTJUl4n7D8F1H2l3/vkv8AZjiTiS5F4EOepfr0la9EUfBQJnNLqb4cOiKzWvkPoIvLqMkOiLFnD6T1qTPntAP1HOVTkuYdKD5Fs8Px+TssT3bt6/R8/bE1nvujHBt4W0Qbrk9tQ6/pV53fOs/2J+EWi9tCZpx3V/Qu1cRqZlUOCWDY/hxuHuIz0kdOSTdtjUa1NtJPVmXMHUQBAEAQBAEAQBAEAQBAEAQBAEAQBAEAQC1fUHBU5APkSp+olTsZccysxRSqAKqgAeAGBI22IxUVZF0QaEAt3WhVLHoOZ6n7DrKk3sZlJJXZhjvrP+0vh0Nh/sv3+U33Y+Zy78/JfcqHDK/zgz/vszfYnH2jiS5F4EX4tSfwVT4VqPh6p+ojiz6jgU+hav0BCnZa4GDyJZx9c7x8jEZ66ozOlaPdbRyPZ91q1pH4ysPy9bcVsPiCXAOSeYJ948Z9TEZp4dXs7e58PBWp4uVrpP2f95HcaixwPUTcxOOuAPex8vgCZ8iKXM/QzcktFcsJw/JDWnvG6gH8mv7qf3OTN57aR0OapX1nq/sZ2JzOwgpRfcqKWYgAeJlSb2Mykoq7MMXW2ewoRf0rASx+FYx9yPhN2itzlmqT8Oi6srGjc+1dZ8tqj7DP3kzroi8KT3k/oDom8LrR81b7FZc66IcJr/plu622oFm2Og6n8mwHzO0/VYUYy0WjJKU4K8tV7HJ+kWask6Q1oa7C23JXfhjtcDBHMdcfOfSyQor/ADXaa36HxHVnin/89k4vbqdrorGZFLrsbHNcg4PjzHUT5c0lLR3R96m5OCclZlo6AM26w7+eVU8kXy9XxPvPyxLna2M8JN3lqZgEwdUrEwUQC3dcqAsxAA6k9JUmySairsxBdbZ7ChF/ScEsfgg6fMg+6btGO5xzTn4VZdWVegk+1bYfgQo+W0A/eM66IvCfOTHoHlbaP4932YGTieSHBfzMt2m6obty2KOZ3YrYDz3D1T9B8Ze7LS1mZfEgr3uvY5XTpXrr2dL3rtrbKclIKg9QB1x0PM/Qz6UnPD0rOKae58SKp4yu5Rm1KL0O3qzgbsE4545An3CfJdr6H6GN0lcuQaEAQBAGYAgCAIAgCAIAgCAIBxg47rjxLT0Wab0fTuNRzNldjXGtcg+qTsUciPE55+UA7OAIAgGLxK+yutmqqNzjGKwyoW5gH1mIAwMnn5QDnOwfGNVqX1o1SCt6tSEWoFXFS9zWwXevtE7s598A62AIAgHM8aOtu1Q09Fjaalau8e8VrYzuXKrVXvBUYAycgnBGIA7GcTvsbVUXutraW/uu9VQneA1pYNyjkGG7BxyyIB00AQCJAavtJdemnc6aoWXcginmoLMF3MCRlVBLEZ8JbkaT3RztGr1el12l09msGrGo73vENdaPT3dZbvF7sDCbhtw2faHOCnbwBAEjBx/bni5qt0lI1NemFjWu9jqjbVqTltD8txdlHn1mkHG5tOyt/eVmwa5dYrHAdVrVVx1X8X4/GQG8gCAUsoPIjI8j0hOxLJ7ml43Smnpu1VOnRrqqrHUKuGchSQvqjJzy5To6s2rN6HKOHpRlnUVc5bQ8X1VbaGz09NX6XYivStdahFatmZ6ig3KEI57yeXXnOZ2PRYAgCAazj2t1FVYOn0p1Lk4294lQHI4LM56Z5csnnANH2Y4vqbuFDUvX32o22sEAADWI7hUHgOYAz7usXDSZr7tXr9JZpGt1i3vqLq6rdN3VahA6ks1JUbwExkliRiAd+IAgGHxfUNXTZYtZsZEZlrUZLsASFA95wII9Tgtems0iafXXXV2WPdQtmn9HqQL37qhSmwDvNy7vzic4M3nla19Dnwad75Vc2f8AiD2g1umT8Rp8V95QrakvXhRZaiELUfWJy2OmOeZzOp20oEA0naazV4qr0uFay3bZcQGFFQVmZ9pOGYkBR4c8+EA1fZziGoXW26OzUelolCWi3YiPW7OV7qw1gKSR6w5A4BgFjjnaS703S1UHFA1YovfAPeWNTbZ3SZHRdg3EeJA8GEA7aAIAgCAIAgCAIAgHM8bQniXDzg4C6rJwcDNS4yfCAdNAEAQBAOV7HVkariZIIB1ikZGMj0akZHmMg/SAdVAEAQDhO2faQrqV0ffWaaruw9t9dNlth3EgVU7EYI3LJcjkCMc+gG77GXaI0lNEG7tGO7clqMXb1izG1Qzsc825wDoIAgCAantPxC7T6drqae+ZGQsgyWNe4d4VA5lguSB44gHF2WaW/XaS7htbi9rjZqbEqspU0Mjd4NQWUBiW24U88iAekiATAEA5ftJxKnT6uh9RpspscLqdjWdzYWX1CFUlAwwd3T1YBhdjQLNbrdVRWyaa1aFUlWrF1qb+8tVGAOMMg3YGcQDtYAgCAaPttXqG0OpXTbu+NR2bDh88shD4MRkD3wDgLKdAfRBwuh01gupyy1W1ulYYd/6S7AAjbuyGJyekA9bgCAIAgHE9kbb6eDhqat9yC9krbK72F1hC+7Ph8oBouO6vSatqbdFTYvEnupbctNtVlaqyC0ahyoGwIGXDEg8secA9SEAmAYXG+IDT0W3lWfukZ9qjLMVGQoHmTygHn3BeN6S22rU66+y3Uhga6hp9UNPpWbkBWO6wzDODa2fHGBAOi/xOrZuHuFBJ77SnAGTy1VJP2BMA6wQBAND2n4w+l7lzUX07OyXsqs7VKVO19igkru5HkcZgHI8I0tb62wcJU6en0S1bXFbppvSCU7llrbAd1G4kqOnImAWuJ8C4hp14dStumITWDYVotyLDRqCbbibSXySxJyCWfOYB6dVnAz1xzx0z44gGsA1npT86vRe5Gzr33fZ558NmPnANcg4t6ImTpfS+9G/G/ue63HO3x3bcfOAdMIBMAQBAEAQCDAIVs9IFrFUAQBANY2ssqJ71SyZOLK1J2jPIOgyRj9IZHniYu1ud+HGa7u/R/ozM0+qSwbkdXHmpDD7TVzjOEou0kXswQs6nVJWMu6qPNiAPvKWEJSdoq5w/abtLqktRKraq6rGwHesqy46nDtlh5HaMnAGczzTqSzJI+7gcDQnSlOrFuUVey2O40qkIuWLEAZYgAty6kADHwxPQvM+HN3k9LF4SmSYAgFJghrRxBqjjUDaM8rRnuiPDd+rPx5e+ZzHo4Sn4NfLn/Jsa7AwBBBB6EHIPwM0ji01oyqCFq+9UBZ2CgdSxAA+ZkujUYuTtFHE8e7UapbkqpNC12E4usDABRjccMRnGRgjIOcCeeVSeayPs4XAYeVFzqZm1/wAr+s7ekEKATuOBk4xnl1wJ6UfFk9S4DBCYAgEGAa19c1THvl9TPq2ICVA8rBzK4/S6fDpJc7KkpruPXp+xnU3q4DKwYHoQQQfmJTm4yjo0XIMFFlgUEsQAOpPID5yXsaSbdkcX2n7Vaipk9G7lq3baLX3BAcEn1iQpUAE7gSOU4TqyWx9rAdn0aifGzXS2X9uddw7d3abnFjFQSwG0NnnkDwE7x2Pj1LZ2krLoZGZTBVAEAgwQwtbfYhDBN9ePWC/lBz9oD84e7r5Z6SN2OtNRkrN2f2L2k1aWDKMGHu6g+RHUH3GW5mcJQdpIvwZMTiGtWpcllBI9UHJLHyCjm3wHORuyOlOnKb205nKcD4/rL9Y1NhppSs81APeWHAOF3HIGCCTjlkDqZwhUlKVmfWxWDw1HDRqQzSb58kdss9B8UmAIAgCAIAgCAIAgCAQRANaeGshzQ+z9gjdUfgucof3SB7jM5XyZ2VVS0mr+fMfhMpyurav9oZsr/mAyv8QEZrbl4Kl4Hfy2Zm6bUpYNyOrr5qQw+omk0zlKDi7SRdgwIBh38Npc7mrUt+kBhv5hzkyo6xrTirJlizhdKjLFwo5nN1oUfHLyZUiqrNuy/Bi0PTnOmoFjfrMYT4m4g7v4cyacjtJTt/llZdOfsYKdjUOrTVWbCVyzKqhVazltOPcMnJJJOPLE58FZrnp/9SccO6Edn72OpZcjHnO58vXka70Kyr8g+V/V2Elfgj9U+e4e4SNM7cSM/Gvqv2KhxdV5XBqT5v7HysHq/cH3Re25eA34Hf039tzYK4IyCCD4jpLucLNbkwBiLAwbOEU5yE2HrmtmrJPv2kZksdePPZu/rqUHhijrbdj/AO1/65ky+ZpV29Mq9jBTuM/iKu/sH55JdVPvubIHwGT7pnTkdP8AJbvvKun8Gv0/Y1fTF1Vm07Ru2jO3vM8sAknCjn7yegxM8FZ8x632pJYV0Ic+fOx1+J2PkmtbQOhLUPtzzNb5as+J2+KH4cvdI77nZVItWqL6rf8AkkcVCcrkar9o+tX/AJg5AfvYkzdRwb+B3/PsZ1VqsNysGB6EHIPzE0cpJxdmrFeYIMQDCu4VSx3bNrHqyE1sfiVIJksjqq00rX089Sg8LX9bf/mv/vJl8zXHfyr2MBvRt2K6zqLAfM2hT+1Y5Kp9c+6R2Oq4tu88q9vsa3VdjRfqa9RcFwCWdFyVOMbF5+1zySeQ5DlOUqClJNnqpdqSpUJUofRnY4noPkmFq9BubejtXZ03DmCB4Mp5MPv5ESPXY6Qq2WVq6/vMtDXWV8rqyR+srBZT8U5sn/kPfJqa4cZeB/R6GZpdXXYN1bq481IPPyOOk1e5znCUdJKxegyIBh6rh1Tncyet+kpKP/MpBkaRuNaUVa+n2Me/Q1oCz3Wqo67r3AHxOf7yZVzZ0VWctIxXsYQ06WBkopAVhhrrAwyP2c+vZ9QPfMtX2R1U5QalUltsl/bIt9keyqaM2v1exiATzK1g+qM+Z6n5eUlKkoanbtDtKeKUYvZL7nTTqfNEAQBAEAQBAEAQBAEAQBAIxAMTUcLpc7mrXd+kBtf+YYP3ksjpGtOKsmWfwXj2Lrl/j3/6w0ZTTr33S9rfgqGht/6mz+Wr/hJZ9RxIfIvdkfg1j7WouPuBRf8ASoP3lyjjJPSK/JVXwikEMU3sOjWE2EfAuTj5SKKQdepsnb00/BnYmkcRiAMQCYBBEAwX4PTnKr3ZPPNbNWT8dhGfnI4o6qtPnr66/kpGgsHs6i0e5hW/3K5+8ln1NcWL3ivuir0a/wDXj/KH/KLPqTPT+X7lLaK0+1qX/hWtf6qTJlfUcSC2gvdheDVHm4a0/wDcY2DPmFPqj5CXKg68+WnpoZ4QDpymjiTiATAEAjEAwbeEUk7tm1j1ZCa2PxKEEzOVHWNea539dSn8HOD6uotHuOxx9WXP3iz5MvFXOK/H4JGmv/6gfOof2YRZ9Rnp/L9yDo7j11Lj91K1/qDDi+o4kPl+7A4PWfym+33WMWX+T2ftGRcy/ETXhsvRfruZ1dYUAAAAdAOQHwE0jg9XdlWIBMAjEAYgGJqeGU2HcyDd+kPVcfBxgj6yWTOka046J6dCyOGsvsai0DyJWwfVwT95MvQ1xovxRX4/BUNNf/1A+dQz9miz6jPT+X7sg6Cw+1qbP4VrT77SfvFn1Dqw5RX3ZXTwmpWDldzjozk2MPgWJx8oyojrTatsvLQzcTRyGIBMAQBAEAQBAEAQBAEAQBAEAQBAIxAGIBMAQBAEAQBAIzAGYIIAgCCjMAZgDMAZgDMAZgFh9ZWM5dRghT6w5M3QHyJz0kujShLoXsymSzZq0Xdl1G3BbLAbQemfLMlzShJ203L2ZdTIzAJzIBmUgzBSYAgCAIBGIBMAQBAEAQBAEAQBAEAQBAEAQBAEAQBAEAQBAEAQBAEAQBANV2nutTS3PScWJWzKcBua88bSDnIBExNvLdHowkKc68Y1PC3ZnOcM4pxDUXGor3C4F+7arFanUiurmMbiwJJ8MGcoTm3Zo+lXw+Do080Xme31W79DD4ZxziVxprK7O+RVFhVcqaWHf2kYwN3QDGOmJI1KjdrHavhMDTUpJ3yvbrfwpenMqt49xFLGQV7wuotoDEKN7OSaWwAMKq4yffK5z6EWCwMoKTlZuKlb08S9W9jccT4pYKa6qbt1/pFWndzWPawGsO0qF9nJ5cptylayPFQoQdVzqR7uVySv7Gn0vHNYpWw2G5f/AHh2GtF316fcqNlVB3MwHTljwmFOa38z2TwuGacVG3g1u95b7lNPHdS9WrYag2d3pFcbKlULdZu5V+rkhcAHOZFUepZYOjCdJONrza3vdK2+vMp1nFtRp6dNVTeXV62bvmC5LKQorDMpB555kFjEptJIQw9CtUqVKkbWdsq6dd/4L+s4nrw7KLwGRtJSQtaFXuu/KHLDO0Ag4z4eEZpmadDCOKbjvne70S2X1ZbftFqUUK9+FNupHf8AdKXKUbVVFULt3Mxbw6CV1JJW9SxwdCTzRjyj3b9d3e97IuLrL7W4b3moesvU1rkKoDWHYEQrtwT67ciPDPWLt5dTLp0accRkgnZpLXZa3f2NfxbUXFGdEFjvxF2Ud2qlk0quQWKgbsFRgnngCYqN206npw9Oip2k7JU+vORt345aWor9KCK9K2d6tAPfWM+0VqhyFA8R1+E6KcnY8awtNQnLJeztbNsrb+Zi8T3WNqVbG2zXaajdsVSUr2WMGdRlhnKjJ90y23e3VHSkoQjBrlCUt+bulYyNNxzV2a169y1112ODWQuTTWObdC2TyIIIGDKpTcjM8LhoYZSespLfzb/Q2XZriFpSqzU3knU57qvuwoXmzDLKuc7Me1/Wbi5bvmeXG0qalKNGPhtd33/r6Go0faXUM4cvkfj2tp7sAaeutW2EvjO4kDxwc9JzVSTPXPBUVCyWvdtK+7e+hev12tp0dWotvY953ZsK1VlqEYMTsUL65JKjmOWM4mnOSjdmYUcNVxEqcI2te127Sfm76HQ9lLrX0tVlzb3ddxI24wxJUepy6YnSm243Z8/GxpwryjTVktDcTZ5RAEAQBAEAQBAEAQBAEAQBAEAQBAEAQBAEAQBAEAQBAEAQBAEAQBAIIgEbYA2+6BqNsAbRAAUeUC75gIPKA2xt90C7G2BqNvugXY2e6NBdjYPKBdjYPKBdjbAG2BcbZANsFuYPFOEV6gKLN425xsssqPPkQSjDI+Mkop6M7UMROi24216pP8mTo9IlSLXWoVEAVQOgA6CaSscpzlUk5zd2y/BkQBAEAQBAEAQBAEAQBAEAQBAEAQBAEAQBAEAQBAEAQBAEAQBAEAQBAEAQBAEAQBAEAQBAEAQBAEAQBAEAQBAEAQBAEAQBAEAQBAEAQBAEAQBAEA//2Q=="/>
          <p:cNvSpPr>
            <a:spLocks noChangeAspect="1" noChangeArrowheads="1"/>
          </p:cNvSpPr>
          <p:nvPr/>
        </p:nvSpPr>
        <p:spPr bwMode="auto">
          <a:xfrm>
            <a:off x="155575" y="-990600"/>
            <a:ext cx="6858000" cy="2076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 name="7 Resim" descr="Fibonacci2.jpg"/>
          <p:cNvPicPr>
            <a:picLocks noChangeAspect="1"/>
          </p:cNvPicPr>
          <p:nvPr/>
        </p:nvPicPr>
        <p:blipFill>
          <a:blip r:embed="rId3" cstate="print"/>
          <a:stretch>
            <a:fillRect/>
          </a:stretch>
        </p:blipFill>
        <p:spPr>
          <a:xfrm>
            <a:off x="6929454" y="2857496"/>
            <a:ext cx="1603817" cy="1834098"/>
          </a:xfrm>
          <a:prstGeom prst="rect">
            <a:avLst/>
          </a:prstGeom>
        </p:spPr>
      </p:pic>
      <p:pic>
        <p:nvPicPr>
          <p:cNvPr id="9" name="8 Resim" descr="bilgisayar.wmf"/>
          <p:cNvPicPr>
            <a:picLocks noChangeAspect="1"/>
          </p:cNvPicPr>
          <p:nvPr/>
        </p:nvPicPr>
        <p:blipFill>
          <a:blip r:embed="rId4"/>
          <a:stretch>
            <a:fillRect/>
          </a:stretch>
        </p:blipFill>
        <p:spPr>
          <a:xfrm>
            <a:off x="7858148" y="5000636"/>
            <a:ext cx="714380" cy="729420"/>
          </a:xfrm>
          <a:prstGeom prst="rect">
            <a:avLst/>
          </a:prstGeom>
        </p:spPr>
      </p:pic>
      <p:sp>
        <p:nvSpPr>
          <p:cNvPr id="10" name="9 Köşeleri Yuvarlanmış Dikdörtgen Belirtme Çizgisi"/>
          <p:cNvSpPr/>
          <p:nvPr/>
        </p:nvSpPr>
        <p:spPr>
          <a:xfrm>
            <a:off x="4643438" y="2357430"/>
            <a:ext cx="1928826" cy="1714512"/>
          </a:xfrm>
          <a:prstGeom prst="wedgeRoundRectCallout">
            <a:avLst>
              <a:gd name="adj1" fmla="val 86991"/>
              <a:gd name="adj2" fmla="val 2298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Ben </a:t>
            </a:r>
            <a:r>
              <a:rPr lang="tr-TR" sz="1600" dirty="0" err="1" smtClean="0"/>
              <a:t>Fibonacci</a:t>
            </a:r>
            <a:r>
              <a:rPr lang="tr-TR" sz="1600" dirty="0" smtClean="0"/>
              <a:t>. Tavşan </a:t>
            </a:r>
            <a:r>
              <a:rPr lang="tr-TR" sz="1600" dirty="0" smtClean="0">
                <a:sym typeface="Wingdings" pitchFamily="2" charset="2"/>
              </a:rPr>
              <a:t>nüfus artışını modellemeye çalıştım. Sonra meşhur oldum.</a:t>
            </a:r>
            <a:endParaRPr lang="tr-TR" sz="1600" dirty="0"/>
          </a:p>
        </p:txBody>
      </p:sp>
      <p:pic>
        <p:nvPicPr>
          <p:cNvPr id="12" name="11 Resim" descr="rabbit-clip-art-3.jpg.gif"/>
          <p:cNvPicPr>
            <a:picLocks noChangeAspect="1"/>
          </p:cNvPicPr>
          <p:nvPr/>
        </p:nvPicPr>
        <p:blipFill>
          <a:blip r:embed="rId5">
            <a:clrChange>
              <a:clrFrom>
                <a:srgbClr val="FFFFFF"/>
              </a:clrFrom>
              <a:clrTo>
                <a:srgbClr val="FFFFFF">
                  <a:alpha val="0"/>
                </a:srgbClr>
              </a:clrTo>
            </a:clrChange>
          </a:blip>
          <a:stretch>
            <a:fillRect/>
          </a:stretch>
        </p:blipFill>
        <p:spPr>
          <a:xfrm>
            <a:off x="6858016" y="3786190"/>
            <a:ext cx="1143008" cy="1143008"/>
          </a:xfrm>
          <a:prstGeom prst="rect">
            <a:avLst/>
          </a:prstGeom>
        </p:spPr>
      </p:pic>
      <p:pic>
        <p:nvPicPr>
          <p:cNvPr id="14" name="13 Resim" descr="fibrab.gif"/>
          <p:cNvPicPr>
            <a:picLocks noChangeAspect="1"/>
          </p:cNvPicPr>
          <p:nvPr/>
        </p:nvPicPr>
        <p:blipFill>
          <a:blip r:embed="rId6"/>
          <a:stretch>
            <a:fillRect/>
          </a:stretch>
        </p:blipFill>
        <p:spPr>
          <a:xfrm>
            <a:off x="500034" y="3143247"/>
            <a:ext cx="4042800" cy="3137958"/>
          </a:xfrm>
          <a:prstGeom prst="rect">
            <a:avLst/>
          </a:prstGeom>
          <a:ln>
            <a:solidFill>
              <a:srgbClr val="C00000"/>
            </a:solidFill>
          </a:ln>
        </p:spPr>
      </p:pic>
      <p:pic>
        <p:nvPicPr>
          <p:cNvPr id="7" name="6 Resim" descr="Sayi-oruntuleri-fibonacci-sayi-dizisi.jpg"/>
          <p:cNvPicPr>
            <a:picLocks noChangeAspect="1"/>
          </p:cNvPicPr>
          <p:nvPr/>
        </p:nvPicPr>
        <p:blipFill>
          <a:blip r:embed="rId7"/>
          <a:srcRect b="18287"/>
          <a:stretch>
            <a:fillRect/>
          </a:stretch>
        </p:blipFill>
        <p:spPr>
          <a:xfrm>
            <a:off x="500034" y="2143116"/>
            <a:ext cx="4042422" cy="1000132"/>
          </a:xfrm>
          <a:prstGeom prst="rect">
            <a:avLst/>
          </a:prstGeom>
          <a:ln>
            <a:solidFill>
              <a:srgbClr val="C00000"/>
            </a:solid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normAutofit/>
          </a:bodyPr>
          <a:lstStyle/>
          <a:p>
            <a:r>
              <a:rPr lang="tr-TR" dirty="0" smtClean="0">
                <a:ea typeface="ＭＳ Ｐゴシック" charset="-128"/>
                <a:cs typeface="ＭＳ Ｐゴシック" charset="-128"/>
              </a:rPr>
              <a:t>Döngü Örnekleri</a:t>
            </a:r>
            <a:endParaRPr lang="en-US" sz="7300" b="1" dirty="0">
              <a:ea typeface="ＭＳ Ｐゴシック" charset="-128"/>
              <a:cs typeface="ＭＳ Ｐゴシック" charset="-128"/>
            </a:endParaRPr>
          </a:p>
        </p:txBody>
      </p:sp>
      <p:grpSp>
        <p:nvGrpSpPr>
          <p:cNvPr id="2" name="6 Grup"/>
          <p:cNvGrpSpPr/>
          <p:nvPr/>
        </p:nvGrpSpPr>
        <p:grpSpPr>
          <a:xfrm>
            <a:off x="1071538" y="1428736"/>
            <a:ext cx="6447633" cy="3286148"/>
            <a:chOff x="1785918" y="2000240"/>
            <a:chExt cx="4947435" cy="2235437"/>
          </a:xfrm>
        </p:grpSpPr>
        <p:pic>
          <p:nvPicPr>
            <p:cNvPr id="5" name="Picture 4" descr="Picture 19.png"/>
            <p:cNvPicPr>
              <a:picLocks noChangeAspect="1"/>
            </p:cNvPicPr>
            <p:nvPr/>
          </p:nvPicPr>
          <p:blipFill>
            <a:blip r:embed="rId3"/>
            <a:srcRect r="48196" b="47552"/>
            <a:stretch>
              <a:fillRect/>
            </a:stretch>
          </p:blipFill>
          <p:spPr>
            <a:xfrm>
              <a:off x="1785918" y="2000240"/>
              <a:ext cx="4607137" cy="2235437"/>
            </a:xfrm>
            <a:prstGeom prst="rect">
              <a:avLst/>
            </a:prstGeom>
          </p:spPr>
        </p:pic>
        <p:pic>
          <p:nvPicPr>
            <p:cNvPr id="1027" name="Picture 3"/>
            <p:cNvPicPr>
              <a:picLocks noChangeAspect="1" noChangeArrowheads="1"/>
            </p:cNvPicPr>
            <p:nvPr/>
          </p:nvPicPr>
          <p:blipFill>
            <a:blip r:embed="rId4"/>
            <a:srcRect l="18693" t="26370" r="30944" b="57192"/>
            <a:stretch>
              <a:fillRect/>
            </a:stretch>
          </p:blipFill>
          <p:spPr bwMode="auto">
            <a:xfrm>
              <a:off x="4249915" y="2021099"/>
              <a:ext cx="2232000" cy="96517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l="20417" t="25685" r="25136" b="57877"/>
            <a:stretch>
              <a:fillRect/>
            </a:stretch>
          </p:blipFill>
          <p:spPr bwMode="auto">
            <a:xfrm>
              <a:off x="4321353" y="3164107"/>
              <a:ext cx="2412000" cy="964767"/>
            </a:xfrm>
            <a:prstGeom prst="rect">
              <a:avLst/>
            </a:prstGeom>
            <a:noFill/>
            <a:ln w="9525">
              <a:noFill/>
              <a:miter lim="800000"/>
              <a:headEnd/>
              <a:tailEnd/>
            </a:ln>
            <a:effectLst/>
          </p:spPr>
        </p:pic>
      </p:grpSp>
    </p:spTree>
  </p:cSld>
  <p:clrMapOvr>
    <a:masterClrMapping/>
  </p:clrMapOvr>
  <p:transition>
    <p:rand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tr-TR" dirty="0" smtClean="0">
                <a:ea typeface="ＭＳ Ｐゴシック" charset="-128"/>
                <a:cs typeface="ＭＳ Ｐゴシック" charset="-128"/>
              </a:rPr>
              <a:t>Döngü Örnekleri</a:t>
            </a:r>
            <a:endParaRPr lang="en-US" dirty="0">
              <a:ea typeface="ＭＳ Ｐゴシック" charset="-128"/>
              <a:cs typeface="ＭＳ Ｐゴシック" charset="-128"/>
            </a:endParaRPr>
          </a:p>
        </p:txBody>
      </p:sp>
      <p:grpSp>
        <p:nvGrpSpPr>
          <p:cNvPr id="2" name="5 Grup"/>
          <p:cNvGrpSpPr/>
          <p:nvPr/>
        </p:nvGrpSpPr>
        <p:grpSpPr>
          <a:xfrm>
            <a:off x="642910" y="1428736"/>
            <a:ext cx="7746741" cy="3143272"/>
            <a:chOff x="111407" y="1285860"/>
            <a:chExt cx="6532295" cy="2143140"/>
          </a:xfrm>
        </p:grpSpPr>
        <p:pic>
          <p:nvPicPr>
            <p:cNvPr id="5" name="Picture 4" descr="Picture 19.png"/>
            <p:cNvPicPr>
              <a:picLocks noChangeAspect="1"/>
            </p:cNvPicPr>
            <p:nvPr/>
          </p:nvPicPr>
          <p:blipFill>
            <a:blip r:embed="rId3"/>
            <a:srcRect t="54238" r="41435"/>
            <a:stretch>
              <a:fillRect/>
            </a:stretch>
          </p:blipFill>
          <p:spPr>
            <a:xfrm>
              <a:off x="111407" y="1285860"/>
              <a:ext cx="5532163" cy="2071702"/>
            </a:xfrm>
            <a:prstGeom prst="rect">
              <a:avLst/>
            </a:prstGeom>
          </p:spPr>
        </p:pic>
        <p:pic>
          <p:nvPicPr>
            <p:cNvPr id="2050" name="Picture 2"/>
            <p:cNvPicPr>
              <a:picLocks noChangeAspect="1" noChangeArrowheads="1"/>
            </p:cNvPicPr>
            <p:nvPr/>
          </p:nvPicPr>
          <p:blipFill>
            <a:blip r:embed="rId4"/>
            <a:srcRect l="18693" t="29794" r="17332" b="51713"/>
            <a:stretch>
              <a:fillRect/>
            </a:stretch>
          </p:blipFill>
          <p:spPr bwMode="auto">
            <a:xfrm>
              <a:off x="2857488" y="1428736"/>
              <a:ext cx="2786082" cy="106701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l="17332" t="31507" r="10526" b="57192"/>
            <a:stretch>
              <a:fillRect/>
            </a:stretch>
          </p:blipFill>
          <p:spPr bwMode="auto">
            <a:xfrm>
              <a:off x="2857488" y="2643182"/>
              <a:ext cx="3786214" cy="785818"/>
            </a:xfrm>
            <a:prstGeom prst="rect">
              <a:avLst/>
            </a:prstGeom>
            <a:noFill/>
            <a:ln w="9525">
              <a:noFill/>
              <a:miter lim="800000"/>
              <a:headEnd/>
              <a:tailEnd/>
            </a:ln>
            <a:effectLst/>
          </p:spPr>
        </p:pic>
      </p:grpSp>
    </p:spTree>
  </p:cSld>
  <p:clrMapOvr>
    <a:masterClrMapping/>
  </p:clrMapOvr>
  <p:transition>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					Diziler Alıştırması</a:t>
            </a:r>
            <a:endParaRPr lang="tr-TR" dirty="0"/>
          </a:p>
        </p:txBody>
      </p:sp>
      <p:sp>
        <p:nvSpPr>
          <p:cNvPr id="3" name="2 İçerik Yer Tutucusu"/>
          <p:cNvSpPr>
            <a:spLocks noGrp="1"/>
          </p:cNvSpPr>
          <p:nvPr>
            <p:ph sz="quarter" idx="1"/>
          </p:nvPr>
        </p:nvSpPr>
        <p:spPr>
          <a:xfrm>
            <a:off x="457200" y="500066"/>
            <a:ext cx="8229600" cy="4643446"/>
          </a:xfrm>
        </p:spPr>
        <p:txBody>
          <a:bodyPr>
            <a:normAutofit fontScale="70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char</a:t>
            </a:r>
            <a:r>
              <a:rPr lang="tr-TR" dirty="0" smtClean="0"/>
              <a:t> doldur( </a:t>
            </a:r>
            <a:r>
              <a:rPr lang="tr-TR" dirty="0" err="1" smtClean="0"/>
              <a:t>char</a:t>
            </a:r>
            <a:r>
              <a:rPr lang="tr-TR" dirty="0" smtClean="0"/>
              <a:t> dizi[]);</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char</a:t>
            </a:r>
            <a:r>
              <a:rPr lang="tr-TR" dirty="0" smtClean="0"/>
              <a:t> dizim[7]={'b','i','g','b','a','n','g'};</a:t>
            </a:r>
          </a:p>
          <a:p>
            <a:pPr>
              <a:buNone/>
            </a:pPr>
            <a:r>
              <a:rPr lang="tr-TR" dirty="0" smtClean="0"/>
              <a:t>	doldur(dizim);</a:t>
            </a:r>
          </a:p>
          <a:p>
            <a:pPr>
              <a:buNone/>
            </a:pPr>
            <a:r>
              <a:rPr lang="tr-TR" dirty="0" smtClean="0"/>
              <a:t>	</a:t>
            </a:r>
            <a:r>
              <a:rPr lang="tr-TR" dirty="0" err="1" smtClean="0"/>
              <a:t>printf</a:t>
            </a:r>
            <a:r>
              <a:rPr lang="tr-TR" dirty="0" smtClean="0"/>
              <a:t>("%c%c%c", dizim[0], dizim[5], dizim[2]);</a:t>
            </a:r>
          </a:p>
          <a:p>
            <a:pPr>
              <a:buNone/>
            </a:pPr>
            <a:r>
              <a:rPr lang="tr-TR" dirty="0" smtClean="0"/>
              <a:t>	</a:t>
            </a:r>
            <a:r>
              <a:rPr lang="tr-TR" dirty="0" err="1" smtClean="0"/>
              <a:t>return</a:t>
            </a:r>
            <a:r>
              <a:rPr lang="tr-TR" dirty="0" smtClean="0"/>
              <a:t> 0;</a:t>
            </a:r>
          </a:p>
          <a:p>
            <a:pPr>
              <a:buNone/>
            </a:pPr>
            <a:r>
              <a:rPr lang="tr-TR" dirty="0" smtClean="0"/>
              <a:t>}</a:t>
            </a:r>
          </a:p>
          <a:p>
            <a:pPr>
              <a:buNone/>
            </a:pPr>
            <a:r>
              <a:rPr lang="tr-TR" dirty="0" err="1" smtClean="0"/>
              <a:t>char</a:t>
            </a:r>
            <a:r>
              <a:rPr lang="tr-TR" dirty="0" smtClean="0"/>
              <a:t> doldur( </a:t>
            </a:r>
            <a:r>
              <a:rPr lang="tr-TR" dirty="0" err="1" smtClean="0"/>
              <a:t>char</a:t>
            </a:r>
            <a:r>
              <a:rPr lang="tr-TR" dirty="0" smtClean="0"/>
              <a:t> </a:t>
            </a:r>
            <a:r>
              <a:rPr lang="tr-TR" dirty="0" err="1" smtClean="0"/>
              <a:t>walking</a:t>
            </a:r>
            <a:r>
              <a:rPr lang="tr-TR" dirty="0" smtClean="0"/>
              <a:t>_</a:t>
            </a:r>
            <a:r>
              <a:rPr lang="tr-TR" dirty="0" err="1" smtClean="0"/>
              <a:t>dead</a:t>
            </a:r>
            <a:r>
              <a:rPr lang="tr-TR" dirty="0" smtClean="0"/>
              <a:t>[])</a:t>
            </a:r>
          </a:p>
          <a:p>
            <a:pPr>
              <a:buNone/>
            </a:pPr>
            <a:r>
              <a:rPr lang="tr-TR" dirty="0" smtClean="0"/>
              <a:t>{</a:t>
            </a:r>
          </a:p>
          <a:p>
            <a:pPr>
              <a:buNone/>
            </a:pPr>
            <a:r>
              <a:rPr lang="tr-TR" dirty="0" smtClean="0"/>
              <a:t>	</a:t>
            </a:r>
            <a:r>
              <a:rPr lang="tr-TR" dirty="0" err="1" smtClean="0"/>
              <a:t>char</a:t>
            </a:r>
            <a:r>
              <a:rPr lang="tr-TR" dirty="0" smtClean="0"/>
              <a:t> dizim[7]={'p','r','i','s','o','n','b'};</a:t>
            </a:r>
          </a:p>
          <a:p>
            <a:pPr>
              <a:buNone/>
            </a:pPr>
            <a:r>
              <a:rPr lang="tr-TR" dirty="0" smtClean="0"/>
              <a:t>	</a:t>
            </a:r>
            <a:r>
              <a:rPr lang="tr-TR" dirty="0" err="1" smtClean="0"/>
              <a:t>walking</a:t>
            </a:r>
            <a:r>
              <a:rPr lang="tr-TR" dirty="0" smtClean="0"/>
              <a:t>_</a:t>
            </a:r>
            <a:r>
              <a:rPr lang="tr-TR" dirty="0" err="1" smtClean="0"/>
              <a:t>dead</a:t>
            </a:r>
            <a:r>
              <a:rPr lang="tr-TR" dirty="0" smtClean="0"/>
              <a:t>[0]=dizim[2];</a:t>
            </a:r>
          </a:p>
          <a:p>
            <a:pPr>
              <a:buNone/>
            </a:pPr>
            <a:r>
              <a:rPr lang="tr-TR" dirty="0" smtClean="0"/>
              <a:t>	</a:t>
            </a:r>
            <a:r>
              <a:rPr lang="tr-TR" dirty="0" err="1" smtClean="0"/>
              <a:t>return</a:t>
            </a:r>
            <a:r>
              <a:rPr lang="tr-TR" dirty="0" smtClean="0"/>
              <a:t> dizim[3]; //</a:t>
            </a:r>
            <a:r>
              <a:rPr lang="tr-TR" dirty="0" err="1" smtClean="0"/>
              <a:t>sasirtmaca</a:t>
            </a:r>
            <a:r>
              <a:rPr lang="tr-TR" dirty="0" smtClean="0"/>
              <a:t> satiri</a:t>
            </a:r>
          </a:p>
          <a:p>
            <a:pPr>
              <a:buNone/>
            </a:pPr>
            <a:r>
              <a:rPr lang="tr-TR" dirty="0" smtClean="0"/>
              <a:t>}</a:t>
            </a:r>
          </a:p>
          <a:p>
            <a:endParaRPr lang="tr-TR" dirty="0" smtClean="0"/>
          </a:p>
          <a:p>
            <a:endParaRPr lang="tr-TR" dirty="0" smtClean="0"/>
          </a:p>
          <a:p>
            <a:endParaRPr lang="tr-TR" dirty="0"/>
          </a:p>
        </p:txBody>
      </p:sp>
      <p:pic>
        <p:nvPicPr>
          <p:cNvPr id="4" name="3 Resim" descr="soru.jpg"/>
          <p:cNvPicPr>
            <a:picLocks noChangeAspect="1"/>
          </p:cNvPicPr>
          <p:nvPr/>
        </p:nvPicPr>
        <p:blipFill>
          <a:blip r:embed="rId3"/>
          <a:stretch>
            <a:fillRect/>
          </a:stretch>
        </p:blipFill>
        <p:spPr>
          <a:xfrm>
            <a:off x="6000760" y="1643050"/>
            <a:ext cx="1767840" cy="1328928"/>
          </a:xfrm>
          <a:prstGeom prst="rect">
            <a:avLst/>
          </a:prstGeom>
        </p:spPr>
      </p:pic>
      <p:pic>
        <p:nvPicPr>
          <p:cNvPr id="5123" name="Picture 3"/>
          <p:cNvPicPr>
            <a:picLocks noChangeAspect="1" noChangeArrowheads="1"/>
          </p:cNvPicPr>
          <p:nvPr/>
        </p:nvPicPr>
        <p:blipFill>
          <a:blip r:embed="rId4"/>
          <a:srcRect r="94473" b="96512"/>
          <a:stretch>
            <a:fillRect/>
          </a:stretch>
        </p:blipFill>
        <p:spPr bwMode="auto">
          <a:xfrm>
            <a:off x="5357818" y="3714752"/>
            <a:ext cx="2214578" cy="785818"/>
          </a:xfrm>
          <a:prstGeom prst="rect">
            <a:avLst/>
          </a:prstGeom>
          <a:noFill/>
          <a:ln w="9525">
            <a:noFill/>
            <a:miter lim="800000"/>
            <a:headEnd/>
            <a:tailEnd/>
          </a:ln>
          <a:effectLst/>
        </p:spPr>
      </p:pic>
      <p:cxnSp>
        <p:nvCxnSpPr>
          <p:cNvPr id="7" name="6 Düz Ok Bağlayıcısı"/>
          <p:cNvCxnSpPr/>
          <p:nvPr/>
        </p:nvCxnSpPr>
        <p:spPr>
          <a:xfrm>
            <a:off x="1714480" y="4643446"/>
            <a:ext cx="85725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2571736" y="4714884"/>
            <a:ext cx="3643338" cy="923330"/>
          </a:xfrm>
          <a:prstGeom prst="rect">
            <a:avLst/>
          </a:prstGeom>
          <a:noFill/>
        </p:spPr>
        <p:txBody>
          <a:bodyPr wrap="square" rtlCol="0">
            <a:spAutoFit/>
          </a:bodyPr>
          <a:lstStyle/>
          <a:p>
            <a:r>
              <a:rPr lang="tr-TR" dirty="0" err="1" smtClean="0"/>
              <a:t>main’de</a:t>
            </a:r>
            <a:endParaRPr lang="tr-TR" dirty="0" smtClean="0"/>
          </a:p>
          <a:p>
            <a:r>
              <a:rPr lang="tr-TR" dirty="0" err="1" smtClean="0"/>
              <a:t>char</a:t>
            </a:r>
            <a:r>
              <a:rPr lang="tr-TR" dirty="0" smtClean="0"/>
              <a:t> x = doldur(dizim);  olarak bu değer kaydedilebilirdi.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amond(in)">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57200" y="1219200"/>
            <a:ext cx="8229600" cy="3852874"/>
          </a:xfrm>
        </p:spPr>
        <p:txBody>
          <a:bodyPr>
            <a:normAutofit fontScale="85000" lnSpcReduction="20000"/>
          </a:bodyPr>
          <a:lstStyle/>
          <a:p>
            <a:r>
              <a:rPr lang="tr-TR" dirty="0" smtClean="0"/>
              <a:t>Bir papatya al ve yaprak adedini gir.</a:t>
            </a:r>
          </a:p>
          <a:p>
            <a:r>
              <a:rPr lang="tr-TR" dirty="0" smtClean="0"/>
              <a:t>…</a:t>
            </a:r>
          </a:p>
          <a:p>
            <a:r>
              <a:rPr lang="tr-TR" dirty="0" smtClean="0"/>
              <a:t>Seviyor. [kalan yaprak adedi: 15] (yarım saniye)</a:t>
            </a:r>
            <a:endParaRPr lang="tr-TR" dirty="0" smtClean="0">
              <a:solidFill>
                <a:srgbClr val="00B0F0"/>
              </a:solidFill>
            </a:endParaRPr>
          </a:p>
          <a:p>
            <a:r>
              <a:rPr lang="tr-TR" dirty="0" smtClean="0"/>
              <a:t>Sevmiyor [kalan yaprak adedi: 14] (yarım saniye)</a:t>
            </a:r>
          </a:p>
          <a:p>
            <a:r>
              <a:rPr lang="tr-TR" dirty="0" smtClean="0"/>
              <a:t>SONUC: SEVIYOR (kalp kalp kalp) </a:t>
            </a:r>
            <a:r>
              <a:rPr lang="tr-TR" dirty="0" smtClean="0">
                <a:solidFill>
                  <a:srgbClr val="00B0F0"/>
                </a:solidFill>
              </a:rPr>
              <a:t>(konsol ayarı ‘eski’ olmalı)</a:t>
            </a:r>
          </a:p>
          <a:p>
            <a:r>
              <a:rPr lang="tr-TR" dirty="0" smtClean="0"/>
              <a:t>SONUC: SEVMIYOR</a:t>
            </a:r>
          </a:p>
          <a:p>
            <a:endParaRPr lang="tr-TR" dirty="0" smtClean="0"/>
          </a:p>
          <a:p>
            <a:r>
              <a:rPr lang="tr-TR" dirty="0" smtClean="0"/>
              <a:t>Bir teselli ver </a:t>
            </a:r>
            <a:r>
              <a:rPr lang="tr-TR" dirty="0" err="1" smtClean="0"/>
              <a:t>icin</a:t>
            </a:r>
            <a:r>
              <a:rPr lang="tr-TR" dirty="0" smtClean="0"/>
              <a:t> 1e bas, </a:t>
            </a:r>
            <a:r>
              <a:rPr lang="tr-TR" dirty="0" err="1" smtClean="0"/>
              <a:t>cikis</a:t>
            </a:r>
            <a:r>
              <a:rPr lang="tr-TR" dirty="0" smtClean="0"/>
              <a:t> </a:t>
            </a:r>
            <a:r>
              <a:rPr lang="tr-TR" dirty="0" err="1" smtClean="0"/>
              <a:t>icin</a:t>
            </a:r>
            <a:r>
              <a:rPr lang="tr-TR" dirty="0" smtClean="0"/>
              <a:t> </a:t>
            </a:r>
            <a:br>
              <a:rPr lang="tr-TR" dirty="0" smtClean="0"/>
            </a:br>
            <a:r>
              <a:rPr lang="tr-TR" dirty="0" smtClean="0"/>
              <a:t>2’e. </a:t>
            </a:r>
            <a:r>
              <a:rPr lang="tr-TR" dirty="0" smtClean="0">
                <a:solidFill>
                  <a:srgbClr val="00B0F0"/>
                </a:solidFill>
              </a:rPr>
              <a:t>(</a:t>
            </a:r>
            <a:r>
              <a:rPr lang="tr-TR" dirty="0" err="1" smtClean="0">
                <a:solidFill>
                  <a:srgbClr val="00B0F0"/>
                </a:solidFill>
              </a:rPr>
              <a:t>switch</a:t>
            </a:r>
            <a:r>
              <a:rPr lang="tr-TR" dirty="0" smtClean="0">
                <a:solidFill>
                  <a:srgbClr val="00B0F0"/>
                </a:solidFill>
              </a:rPr>
              <a:t> </a:t>
            </a:r>
            <a:r>
              <a:rPr lang="tr-TR" dirty="0" err="1" smtClean="0">
                <a:solidFill>
                  <a:srgbClr val="00B0F0"/>
                </a:solidFill>
              </a:rPr>
              <a:t>kullanalim</a:t>
            </a:r>
            <a:r>
              <a:rPr lang="tr-TR" dirty="0" smtClean="0">
                <a:solidFill>
                  <a:srgbClr val="00B0F0"/>
                </a:solidFill>
              </a:rPr>
              <a:t>)</a:t>
            </a:r>
          </a:p>
          <a:p>
            <a:r>
              <a:rPr lang="tr-TR" dirty="0" smtClean="0"/>
              <a:t>Teselli: olsun, askta kaybeden </a:t>
            </a:r>
            <a:br>
              <a:rPr lang="tr-TR" dirty="0" smtClean="0"/>
            </a:br>
            <a:r>
              <a:rPr lang="tr-TR" dirty="0" smtClean="0"/>
              <a:t>derste </a:t>
            </a:r>
            <a:r>
              <a:rPr lang="tr-TR" dirty="0" err="1" smtClean="0"/>
              <a:t>kazanir</a:t>
            </a:r>
            <a:endParaRPr lang="tr-TR" dirty="0" smtClean="0"/>
          </a:p>
          <a:p>
            <a:endParaRPr lang="tr-TR" dirty="0"/>
          </a:p>
        </p:txBody>
      </p:sp>
      <p:pic>
        <p:nvPicPr>
          <p:cNvPr id="94210" name="Picture 2" descr="http://img01.imgfotokritik.com/fk_new/lowres/4/0/9/409758/2485703-papatya-fali.jpg"/>
          <p:cNvPicPr>
            <a:picLocks noChangeAspect="1" noChangeArrowheads="1"/>
          </p:cNvPicPr>
          <p:nvPr/>
        </p:nvPicPr>
        <p:blipFill>
          <a:blip r:embed="rId2"/>
          <a:srcRect l="17143" r="10000"/>
          <a:stretch>
            <a:fillRect/>
          </a:stretch>
        </p:blipFill>
        <p:spPr bwMode="auto">
          <a:xfrm>
            <a:off x="7215206" y="4214818"/>
            <a:ext cx="1543372" cy="2118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Resim" descr="bilgisayar.wmf"/>
          <p:cNvPicPr>
            <a:picLocks noChangeAspect="1"/>
          </p:cNvPicPr>
          <p:nvPr/>
        </p:nvPicPr>
        <p:blipFill>
          <a:blip r:embed="rId3"/>
          <a:stretch>
            <a:fillRect/>
          </a:stretch>
        </p:blipFill>
        <p:spPr>
          <a:xfrm>
            <a:off x="7643834" y="142852"/>
            <a:ext cx="833437" cy="850983"/>
          </a:xfrm>
          <a:prstGeom prst="rect">
            <a:avLst/>
          </a:prstGeom>
        </p:spPr>
      </p:pic>
      <p:sp>
        <p:nvSpPr>
          <p:cNvPr id="7" name="6 Başlık"/>
          <p:cNvSpPr>
            <a:spLocks noGrp="1"/>
          </p:cNvSpPr>
          <p:nvPr>
            <p:ph type="title"/>
          </p:nvPr>
        </p:nvSpPr>
        <p:spPr/>
        <p:txBody>
          <a:bodyPr/>
          <a:lstStyle/>
          <a:p>
            <a:r>
              <a:rPr lang="tr-TR" dirty="0" smtClean="0"/>
              <a:t>Döngü Alıştırması: Papatya falı kodu</a:t>
            </a:r>
            <a:endParaRPr lang="tr-TR" dirty="0"/>
          </a:p>
        </p:txBody>
      </p:sp>
      <p:sp>
        <p:nvSpPr>
          <p:cNvPr id="8" name="7 Dikdörtgen"/>
          <p:cNvSpPr/>
          <p:nvPr/>
        </p:nvSpPr>
        <p:spPr>
          <a:xfrm>
            <a:off x="5357818" y="3143248"/>
            <a:ext cx="2714644" cy="92869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smtClean="0"/>
              <a:t>FONKSİYON İLE YAPINIZ!</a:t>
            </a:r>
            <a:endParaRPr lang="tr-TR" sz="28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Kendi </a:t>
            </a:r>
            <a:r>
              <a:rPr lang="tr-TR" dirty="0" err="1" smtClean="0"/>
              <a:t>tenefüs</a:t>
            </a:r>
            <a:r>
              <a:rPr lang="tr-TR" dirty="0" smtClean="0"/>
              <a:t> sayacımızı yapalım.</a:t>
            </a:r>
            <a:endParaRPr lang="tr-TR" dirty="0"/>
          </a:p>
        </p:txBody>
      </p:sp>
      <p:pic>
        <p:nvPicPr>
          <p:cNvPr id="6" name="5 İçerik Yer Tutucusu" descr="bilgisayar.wmf"/>
          <p:cNvPicPr>
            <a:picLocks noGrp="1" noChangeAspect="1"/>
          </p:cNvPicPr>
          <p:nvPr>
            <p:ph sz="quarter" idx="1"/>
          </p:nvPr>
        </p:nvPicPr>
        <p:blipFill>
          <a:blip r:embed="rId2"/>
          <a:stretch>
            <a:fillRect/>
          </a:stretch>
        </p:blipFill>
        <p:spPr>
          <a:xfrm>
            <a:off x="6643702" y="1285860"/>
            <a:ext cx="1819275" cy="1857375"/>
          </a:xfrm>
        </p:spPr>
      </p:pic>
      <p:sp>
        <p:nvSpPr>
          <p:cNvPr id="7" name="6 Metin kutusu"/>
          <p:cNvSpPr txBox="1"/>
          <p:nvPr/>
        </p:nvSpPr>
        <p:spPr>
          <a:xfrm>
            <a:off x="500034" y="1285860"/>
            <a:ext cx="5643602" cy="1384995"/>
          </a:xfrm>
          <a:prstGeom prst="rect">
            <a:avLst/>
          </a:prstGeom>
          <a:noFill/>
        </p:spPr>
        <p:txBody>
          <a:bodyPr wrap="square" rtlCol="0">
            <a:spAutoFit/>
          </a:bodyPr>
          <a:lstStyle/>
          <a:p>
            <a:r>
              <a:rPr lang="tr-TR" sz="2800" b="1" i="1" dirty="0" err="1" smtClean="0"/>
              <a:t>Tenefüs</a:t>
            </a:r>
            <a:r>
              <a:rPr lang="tr-TR" sz="2800" b="1" i="1" dirty="0" smtClean="0"/>
              <a:t> süresinin başında başlatacağımız 10 dakikadan geriye doğru sayan bir sayaç tasarlayalım.</a:t>
            </a:r>
            <a:endParaRPr lang="tr-TR" sz="2800" b="1" i="1" dirty="0"/>
          </a:p>
        </p:txBody>
      </p:sp>
      <p:sp>
        <p:nvSpPr>
          <p:cNvPr id="5" name="4 Yuvarlatılmış Dikdörtgen"/>
          <p:cNvSpPr/>
          <p:nvPr/>
        </p:nvSpPr>
        <p:spPr>
          <a:xfrm>
            <a:off x="4071934" y="3000372"/>
            <a:ext cx="3000396"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1 SANİYELİK BEKLETMEYİ TAM OLARAK NEDEN </a:t>
            </a:r>
            <a:r>
              <a:rPr lang="tr-TR" dirty="0" err="1" smtClean="0"/>
              <a:t>sleep</a:t>
            </a:r>
            <a:r>
              <a:rPr lang="tr-TR" dirty="0" smtClean="0"/>
              <a:t> YA DA </a:t>
            </a:r>
            <a:r>
              <a:rPr lang="tr-TR" dirty="0" err="1" smtClean="0"/>
              <a:t>Sleep</a:t>
            </a:r>
            <a:r>
              <a:rPr lang="tr-TR" dirty="0" smtClean="0"/>
              <a:t> İLE YAPAMAYIZ?</a:t>
            </a:r>
            <a:endParaRPr lang="tr-TR" dirty="0"/>
          </a:p>
        </p:txBody>
      </p:sp>
      <p:pic>
        <p:nvPicPr>
          <p:cNvPr id="8" name="Picture 2"/>
          <p:cNvPicPr>
            <a:picLocks noChangeAspect="1" noChangeArrowheads="1"/>
          </p:cNvPicPr>
          <p:nvPr/>
        </p:nvPicPr>
        <p:blipFill>
          <a:blip r:embed="rId3"/>
          <a:srcRect/>
          <a:stretch>
            <a:fillRect/>
          </a:stretch>
        </p:blipFill>
        <p:spPr bwMode="auto">
          <a:xfrm>
            <a:off x="571472" y="5214950"/>
            <a:ext cx="7762875" cy="1057275"/>
          </a:xfrm>
          <a:prstGeom prst="rect">
            <a:avLst/>
          </a:prstGeom>
          <a:noFill/>
          <a:ln w="9525">
            <a:noFill/>
            <a:miter lim="800000"/>
            <a:headEnd/>
            <a:tailEnd/>
          </a:ln>
          <a:effectLst/>
        </p:spPr>
      </p:pic>
      <p:sp>
        <p:nvSpPr>
          <p:cNvPr id="9" name="8 Metin kutusu"/>
          <p:cNvSpPr txBox="1"/>
          <p:nvPr/>
        </p:nvSpPr>
        <p:spPr>
          <a:xfrm>
            <a:off x="428596" y="4786322"/>
            <a:ext cx="3500462" cy="369332"/>
          </a:xfrm>
          <a:prstGeom prst="rect">
            <a:avLst/>
          </a:prstGeom>
          <a:noFill/>
        </p:spPr>
        <p:txBody>
          <a:bodyPr wrap="square" rtlCol="0">
            <a:spAutoFit/>
          </a:bodyPr>
          <a:lstStyle/>
          <a:p>
            <a:r>
              <a:rPr lang="tr-TR" dirty="0" smtClean="0"/>
              <a:t>İPUCU: </a:t>
            </a:r>
            <a:r>
              <a:rPr lang="tr-TR" dirty="0" err="1" smtClean="0"/>
              <a:t>clock</a:t>
            </a:r>
            <a:r>
              <a:rPr lang="tr-TR" dirty="0" smtClean="0"/>
              <a:t>() – time.h içinde</a:t>
            </a:r>
            <a:endParaRPr lang="tr-TR" dirty="0"/>
          </a:p>
        </p:txBody>
      </p:sp>
    </p:spTree>
  </p:cSld>
  <p:clrMapOvr>
    <a:masterClrMapping/>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Tenefüs</a:t>
            </a:r>
            <a:r>
              <a:rPr lang="tr-TR" dirty="0" smtClean="0"/>
              <a:t> sayacımızı test edelim…</a:t>
            </a:r>
            <a:endParaRPr lang="tr-TR" dirty="0"/>
          </a:p>
        </p:txBody>
      </p:sp>
      <p:sp>
        <p:nvSpPr>
          <p:cNvPr id="3" name="2 İçerik Yer Tutucusu"/>
          <p:cNvSpPr>
            <a:spLocks noGrp="1"/>
          </p:cNvSpPr>
          <p:nvPr>
            <p:ph sz="quarter" idx="1"/>
          </p:nvPr>
        </p:nvSpPr>
        <p:spPr/>
        <p:txBody>
          <a:bodyPr>
            <a:normAutofit/>
          </a:bodyPr>
          <a:lstStyle/>
          <a:p>
            <a:r>
              <a:rPr lang="tr-TR" sz="4400" dirty="0" smtClean="0"/>
              <a:t>10 DAKİKALIK ARA!</a:t>
            </a:r>
            <a:endParaRPr lang="tr-TR" sz="4400" dirty="0"/>
          </a:p>
        </p:txBody>
      </p:sp>
    </p:spTree>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5.ders sonu</a:t>
            </a:r>
            <a:endParaRPr lang="tr-TR" sz="8000" dirty="0"/>
          </a:p>
        </p:txBody>
      </p:sp>
    </p:spTree>
  </p:cSld>
  <p:clrMapOvr>
    <a:masterClrMapping/>
  </p:clrMapOvr>
  <p:transition>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428596" y="1214422"/>
            <a:ext cx="4186238" cy="2638428"/>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r>
              <a:rPr lang="en-US" dirty="0" smtClean="0"/>
              <a:t>The "Fizz-Buzz test" is an interview question designed to help filter out </a:t>
            </a:r>
            <a:r>
              <a:rPr lang="en-US" b="1" dirty="0" smtClean="0"/>
              <a:t>the 99.5% of </a:t>
            </a:r>
            <a:r>
              <a:rPr lang="en-US" dirty="0" smtClean="0"/>
              <a:t>programming job candidates who can't seem to program their way out of a wet paper bag.</a:t>
            </a:r>
            <a:endParaRPr lang="tr-TR" dirty="0" smtClean="0"/>
          </a:p>
          <a:p>
            <a:r>
              <a:rPr lang="tr-TR" dirty="0" smtClean="0"/>
              <a:t>http://wiki.c2.com/?FizzBuzzTest</a:t>
            </a:r>
            <a:endParaRPr lang="tr-TR" dirty="0"/>
          </a:p>
        </p:txBody>
      </p:sp>
      <p:sp>
        <p:nvSpPr>
          <p:cNvPr id="4" name="3 Metin kutusu"/>
          <p:cNvSpPr txBox="1"/>
          <p:nvPr/>
        </p:nvSpPr>
        <p:spPr>
          <a:xfrm>
            <a:off x="4786314" y="857232"/>
            <a:ext cx="3714776" cy="341632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Most good programmers should be able to write out on paper a program which does this in a under a couple of minutes. Want to know something scary? </a:t>
            </a:r>
            <a:r>
              <a:rPr lang="en-US" b="1" dirty="0" smtClean="0"/>
              <a:t>The majority of comp </a:t>
            </a:r>
            <a:r>
              <a:rPr lang="en-US" b="1" dirty="0" err="1" smtClean="0"/>
              <a:t>sci</a:t>
            </a:r>
            <a:r>
              <a:rPr lang="en-US" b="1" dirty="0" smtClean="0"/>
              <a:t> graduates can't. I've also seen self-proclaimed senior programmers take more than 10-15 minutes to write a solution</a:t>
            </a:r>
            <a:r>
              <a:rPr lang="tr-TR" b="1" dirty="0" smtClean="0"/>
              <a:t>.</a:t>
            </a:r>
          </a:p>
          <a:p>
            <a:endParaRPr lang="tr-TR" b="1" dirty="0" smtClean="0"/>
          </a:p>
          <a:p>
            <a:r>
              <a:rPr lang="tr-TR" dirty="0" smtClean="0"/>
              <a:t>https://blog.codinghorror.com/why-cant-programmers-program/</a:t>
            </a:r>
            <a:endParaRPr lang="tr-TR" dirty="0"/>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intelcleanroom.jpg"/>
          <p:cNvPicPr>
            <a:picLocks noGrp="1" noChangeAspect="1"/>
          </p:cNvPicPr>
          <p:nvPr>
            <p:ph sz="quarter" idx="1"/>
          </p:nvPr>
        </p:nvPicPr>
        <p:blipFill>
          <a:blip r:embed="rId2" cstate="screen">
            <a:lum contrast="20000"/>
          </a:blip>
          <a:stretch>
            <a:fillRect/>
          </a:stretch>
        </p:blipFill>
        <p:spPr>
          <a:xfrm>
            <a:off x="857224" y="1285860"/>
            <a:ext cx="7512726" cy="4929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Metin kutusu"/>
          <p:cNvSpPr txBox="1"/>
          <p:nvPr/>
        </p:nvSpPr>
        <p:spPr>
          <a:xfrm>
            <a:off x="1071538" y="5568751"/>
            <a:ext cx="5214942" cy="646331"/>
          </a:xfrm>
          <a:prstGeom prst="rect">
            <a:avLst/>
          </a:prstGeom>
          <a:noFill/>
        </p:spPr>
        <p:txBody>
          <a:bodyPr wrap="square" rtlCol="0">
            <a:spAutoFit/>
          </a:bodyPr>
          <a:lstStyle/>
          <a:p>
            <a:r>
              <a:rPr lang="tr-TR" dirty="0" smtClean="0"/>
              <a:t>Intel’in bir reklamı:</a:t>
            </a:r>
          </a:p>
          <a:p>
            <a:r>
              <a:rPr lang="tr-TR" b="1" i="1" dirty="0" smtClean="0"/>
              <a:t>“</a:t>
            </a:r>
            <a:r>
              <a:rPr lang="tr-TR" b="1" i="1" dirty="0" err="1" smtClean="0"/>
              <a:t>Your</a:t>
            </a:r>
            <a:r>
              <a:rPr lang="tr-TR" b="1" i="1" dirty="0" smtClean="0"/>
              <a:t> </a:t>
            </a:r>
            <a:r>
              <a:rPr lang="tr-TR" b="1" i="1" dirty="0" err="1" smtClean="0"/>
              <a:t>clean</a:t>
            </a:r>
            <a:r>
              <a:rPr lang="tr-TR" b="1" i="1" dirty="0" smtClean="0"/>
              <a:t> </a:t>
            </a:r>
            <a:r>
              <a:rPr lang="tr-TR" b="1" i="1" dirty="0" err="1" smtClean="0"/>
              <a:t>room</a:t>
            </a:r>
            <a:r>
              <a:rPr lang="tr-TR" b="1" i="1" dirty="0" smtClean="0"/>
              <a:t> </a:t>
            </a:r>
            <a:r>
              <a:rPr lang="tr-TR" b="1" i="1" dirty="0" err="1" smtClean="0"/>
              <a:t>isn’t</a:t>
            </a:r>
            <a:r>
              <a:rPr lang="tr-TR" b="1" i="1" dirty="0" smtClean="0"/>
              <a:t> </a:t>
            </a:r>
            <a:r>
              <a:rPr lang="tr-TR" b="1" i="1" dirty="0" err="1" smtClean="0"/>
              <a:t>like</a:t>
            </a:r>
            <a:r>
              <a:rPr lang="tr-TR" b="1" i="1" dirty="0" smtClean="0"/>
              <a:t> </a:t>
            </a:r>
            <a:r>
              <a:rPr lang="tr-TR" b="1" i="1" dirty="0" err="1" smtClean="0"/>
              <a:t>our</a:t>
            </a:r>
            <a:r>
              <a:rPr lang="tr-TR" b="1" i="1" dirty="0" smtClean="0"/>
              <a:t> </a:t>
            </a:r>
            <a:r>
              <a:rPr lang="tr-TR" b="1" i="1" dirty="0" err="1" smtClean="0"/>
              <a:t>clean</a:t>
            </a:r>
            <a:r>
              <a:rPr lang="tr-TR" b="1" i="1" dirty="0" smtClean="0"/>
              <a:t> </a:t>
            </a:r>
            <a:r>
              <a:rPr lang="tr-TR" b="1" i="1" dirty="0" err="1" smtClean="0"/>
              <a:t>room</a:t>
            </a:r>
            <a:r>
              <a:rPr lang="tr-TR" b="1" i="1" dirty="0" smtClean="0"/>
              <a:t>.”</a:t>
            </a:r>
            <a:endParaRPr lang="tr-TR" b="1" i="1" dirty="0"/>
          </a:p>
        </p:txBody>
      </p:sp>
    </p:spTree>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Fizz</a:t>
            </a:r>
            <a:r>
              <a:rPr lang="tr-TR" dirty="0" smtClean="0"/>
              <a:t>-</a:t>
            </a:r>
            <a:r>
              <a:rPr lang="tr-TR" dirty="0" err="1" smtClean="0"/>
              <a:t>Buzz</a:t>
            </a:r>
            <a:r>
              <a:rPr lang="tr-TR" dirty="0" smtClean="0"/>
              <a:t> test</a:t>
            </a:r>
            <a:endParaRPr lang="tr-TR" dirty="0"/>
          </a:p>
        </p:txBody>
      </p:sp>
      <p:sp>
        <p:nvSpPr>
          <p:cNvPr id="4" name="3 Yuvarlatılmış Dikdörtgen"/>
          <p:cNvSpPr/>
          <p:nvPr/>
        </p:nvSpPr>
        <p:spPr>
          <a:xfrm>
            <a:off x="1678761" y="1428736"/>
            <a:ext cx="5786478" cy="32147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i="1" dirty="0" smtClean="0"/>
              <a:t>"Write a program that prints the numbers from 1 to 100. But for multiples of three print “</a:t>
            </a:r>
            <a:r>
              <a:rPr lang="en-US" sz="2800" b="1" i="1" dirty="0" smtClean="0">
                <a:solidFill>
                  <a:srgbClr val="FF0000"/>
                </a:solidFill>
              </a:rPr>
              <a:t>Fizz</a:t>
            </a:r>
            <a:r>
              <a:rPr lang="en-US" sz="2800" i="1" dirty="0" smtClean="0"/>
              <a:t>” instead of the number and for the multiples of five print “</a:t>
            </a:r>
            <a:r>
              <a:rPr lang="en-US" sz="2800" b="1" i="1" dirty="0" smtClean="0">
                <a:solidFill>
                  <a:srgbClr val="FF0000"/>
                </a:solidFill>
              </a:rPr>
              <a:t>Buzz</a:t>
            </a:r>
            <a:r>
              <a:rPr lang="en-US" sz="2800" i="1" dirty="0" smtClean="0"/>
              <a:t>”. For numbers which are multiples of both three and five print “</a:t>
            </a:r>
            <a:r>
              <a:rPr lang="en-US" sz="2800" b="1" i="1" dirty="0" err="1" smtClean="0">
                <a:solidFill>
                  <a:srgbClr val="FF0000"/>
                </a:solidFill>
              </a:rPr>
              <a:t>FizzBuzz</a:t>
            </a:r>
            <a:r>
              <a:rPr lang="en-US" sz="2800" i="1" dirty="0" smtClean="0"/>
              <a:t>”."</a:t>
            </a:r>
            <a:endParaRPr lang="tr-TR" sz="2800" dirty="0"/>
          </a:p>
        </p:txBody>
      </p:sp>
      <p:pic>
        <p:nvPicPr>
          <p:cNvPr id="5" name="4 Resim" descr="bilgisayar.jpg"/>
          <p:cNvPicPr>
            <a:picLocks noChangeAspect="1"/>
          </p:cNvPicPr>
          <p:nvPr/>
        </p:nvPicPr>
        <p:blipFill>
          <a:blip r:embed="rId2"/>
          <a:stretch>
            <a:fillRect/>
          </a:stretch>
        </p:blipFill>
        <p:spPr>
          <a:xfrm>
            <a:off x="6715140" y="4714884"/>
            <a:ext cx="1188720" cy="1219200"/>
          </a:xfrm>
          <a:prstGeom prst="rect">
            <a:avLst/>
          </a:prstGeom>
        </p:spPr>
      </p:pic>
    </p:spTree>
  </p:cSld>
  <p:clrMapOvr>
    <a:masterClrMapping/>
  </p:clrMapOvr>
  <p:transition>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2050" name="Picture 2"/>
          <p:cNvPicPr>
            <a:picLocks noGrp="1" noChangeAspect="1" noChangeArrowheads="1"/>
          </p:cNvPicPr>
          <p:nvPr>
            <p:ph sz="quarter" idx="1"/>
          </p:nvPr>
        </p:nvPicPr>
        <p:blipFill>
          <a:blip r:embed="rId3"/>
          <a:srcRect l="11221" t="13438" r="64429" b="58135"/>
          <a:stretch>
            <a:fillRect/>
          </a:stretch>
        </p:blipFill>
        <p:spPr bwMode="auto">
          <a:xfrm>
            <a:off x="571472" y="1357298"/>
            <a:ext cx="5400006" cy="3929090"/>
          </a:xfrm>
          <a:prstGeom prst="rect">
            <a:avLst/>
          </a:prstGeom>
          <a:noFill/>
          <a:ln w="9525">
            <a:noFill/>
            <a:miter lim="800000"/>
            <a:headEnd/>
            <a:tailEnd/>
          </a:ln>
          <a:effectLst/>
        </p:spPr>
      </p:pic>
      <p:pic>
        <p:nvPicPr>
          <p:cNvPr id="5" name="4 Resim" descr="soru.jpg"/>
          <p:cNvPicPr>
            <a:picLocks noChangeAspect="1"/>
          </p:cNvPicPr>
          <p:nvPr/>
        </p:nvPicPr>
        <p:blipFill>
          <a:blip r:embed="rId4"/>
          <a:stretch>
            <a:fillRect/>
          </a:stretch>
        </p:blipFill>
        <p:spPr>
          <a:xfrm>
            <a:off x="6715140" y="4929198"/>
            <a:ext cx="1767840" cy="1328928"/>
          </a:xfrm>
          <a:prstGeom prst="rect">
            <a:avLst/>
          </a:prstGeom>
        </p:spPr>
      </p:pic>
      <p:sp>
        <p:nvSpPr>
          <p:cNvPr id="8" name="7 Oval"/>
          <p:cNvSpPr/>
          <p:nvPr/>
        </p:nvSpPr>
        <p:spPr>
          <a:xfrm>
            <a:off x="2928926" y="171448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1</a:t>
            </a:r>
            <a:endParaRPr lang="tr-TR" sz="2800" b="1" dirty="0"/>
          </a:p>
        </p:txBody>
      </p:sp>
      <p:sp>
        <p:nvSpPr>
          <p:cNvPr id="9" name="8 Oval"/>
          <p:cNvSpPr/>
          <p:nvPr/>
        </p:nvSpPr>
        <p:spPr>
          <a:xfrm>
            <a:off x="4643438" y="2928934"/>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3</a:t>
            </a:r>
            <a:endParaRPr lang="tr-TR" sz="2800" b="1" dirty="0"/>
          </a:p>
        </p:txBody>
      </p:sp>
      <p:cxnSp>
        <p:nvCxnSpPr>
          <p:cNvPr id="11" name="10 Düz Bağlayıcı"/>
          <p:cNvCxnSpPr/>
          <p:nvPr/>
        </p:nvCxnSpPr>
        <p:spPr>
          <a:xfrm rot="5400000">
            <a:off x="2786049" y="221455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rot="5400000">
            <a:off x="4429123" y="3357563"/>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3571868" y="2143116"/>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2</a:t>
            </a:r>
            <a:endParaRPr lang="tr-TR" sz="2800" b="1" dirty="0"/>
          </a:p>
        </p:txBody>
      </p:sp>
      <p:cxnSp>
        <p:nvCxnSpPr>
          <p:cNvPr id="15" name="14 Düz Bağlayıcı"/>
          <p:cNvCxnSpPr/>
          <p:nvPr/>
        </p:nvCxnSpPr>
        <p:spPr>
          <a:xfrm rot="5400000">
            <a:off x="3357553" y="2571745"/>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15 Metin kutusu"/>
          <p:cNvSpPr txBox="1"/>
          <p:nvPr/>
        </p:nvSpPr>
        <p:spPr>
          <a:xfrm>
            <a:off x="4786314" y="571480"/>
            <a:ext cx="4071966"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000" b="1" i="1" dirty="0" smtClean="0"/>
              <a:t>Bu soruda ekran çıktısı istenmemektedir. </a:t>
            </a:r>
          </a:p>
          <a:p>
            <a:r>
              <a:rPr lang="tr-TR" sz="2000" b="1" i="1" dirty="0" smtClean="0"/>
              <a:t>Koddaki kısımların çalışma sırasını çıktı kutusuna peş peşe sayılarla (örn. 132…) yazınız.</a:t>
            </a:r>
            <a:endParaRPr lang="tr-TR" sz="2000" b="1" i="1" dirty="0"/>
          </a:p>
        </p:txBody>
      </p:sp>
      <p:pic>
        <p:nvPicPr>
          <p:cNvPr id="2051" name="Picture 3"/>
          <p:cNvPicPr>
            <a:picLocks noChangeAspect="1" noChangeArrowheads="1"/>
          </p:cNvPicPr>
          <p:nvPr/>
        </p:nvPicPr>
        <p:blipFill>
          <a:blip r:embed="rId5"/>
          <a:srcRect/>
          <a:stretch>
            <a:fillRect/>
          </a:stretch>
        </p:blipFill>
        <p:spPr bwMode="auto">
          <a:xfrm>
            <a:off x="6357950" y="2571744"/>
            <a:ext cx="2135159" cy="1395419"/>
          </a:xfrm>
          <a:prstGeom prst="rect">
            <a:avLst/>
          </a:prstGeom>
          <a:noFill/>
          <a:ln w="9525">
            <a:noFill/>
            <a:miter lim="800000"/>
            <a:headEnd/>
            <a:tailEnd/>
          </a:ln>
          <a:effectLst/>
        </p:spPr>
      </p:pic>
      <p:sp>
        <p:nvSpPr>
          <p:cNvPr id="17" name="16 Yuvarlatılmış Dikdörtgen"/>
          <p:cNvSpPr/>
          <p:nvPr/>
        </p:nvSpPr>
        <p:spPr>
          <a:xfrm>
            <a:off x="6215074" y="4000504"/>
            <a:ext cx="2286016"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b="1" dirty="0" smtClean="0"/>
              <a:t>1232324</a:t>
            </a:r>
            <a:endParaRPr lang="tr-TR" sz="2800" b="1" dirty="0"/>
          </a:p>
        </p:txBody>
      </p:sp>
      <p:sp>
        <p:nvSpPr>
          <p:cNvPr id="18" name="17 Oval"/>
          <p:cNvSpPr/>
          <p:nvPr/>
        </p:nvSpPr>
        <p:spPr>
          <a:xfrm>
            <a:off x="2643174" y="3857628"/>
            <a:ext cx="571504" cy="571504"/>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tr-TR" sz="2800" b="1" dirty="0" smtClean="0"/>
              <a:t>4</a:t>
            </a:r>
            <a:endParaRPr lang="tr-TR" sz="2800" b="1" dirty="0"/>
          </a:p>
        </p:txBody>
      </p:sp>
      <p:cxnSp>
        <p:nvCxnSpPr>
          <p:cNvPr id="19" name="18 Düz Bağlayıcı"/>
          <p:cNvCxnSpPr/>
          <p:nvPr/>
        </p:nvCxnSpPr>
        <p:spPr>
          <a:xfrm rot="5400000">
            <a:off x="2428859" y="4286257"/>
            <a:ext cx="226571" cy="226569"/>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Bunu biliyor musunuz?</a:t>
            </a:r>
            <a:endParaRPr lang="tr-TR" dirty="0"/>
          </a:p>
        </p:txBody>
      </p:sp>
      <p:pic>
        <p:nvPicPr>
          <p:cNvPr id="193537" name="Picture 1">
            <a:hlinkClick r:id="rId2"/>
          </p:cNvPr>
          <p:cNvPicPr>
            <a:picLocks noGrp="1" noChangeAspect="1" noChangeArrowheads="1"/>
          </p:cNvPicPr>
          <p:nvPr>
            <p:ph sz="quarter" idx="1"/>
          </p:nvPr>
        </p:nvPicPr>
        <p:blipFill>
          <a:blip r:embed="rId3"/>
          <a:srcRect/>
          <a:stretch>
            <a:fillRect/>
          </a:stretch>
        </p:blipFill>
        <p:spPr bwMode="auto">
          <a:xfrm>
            <a:off x="457200" y="2620328"/>
            <a:ext cx="5029200" cy="2924387"/>
          </a:xfrm>
          <a:prstGeom prst="rect">
            <a:avLst/>
          </a:prstGeom>
          <a:noFill/>
          <a:ln w="9525">
            <a:noFill/>
            <a:miter lim="800000"/>
            <a:headEnd/>
            <a:tailEnd/>
          </a:ln>
          <a:effectLst/>
        </p:spPr>
      </p:pic>
      <p:pic>
        <p:nvPicPr>
          <p:cNvPr id="193538" name="Picture 2"/>
          <p:cNvPicPr>
            <a:picLocks noChangeAspect="1" noChangeArrowheads="1"/>
          </p:cNvPicPr>
          <p:nvPr/>
        </p:nvPicPr>
        <p:blipFill>
          <a:blip r:embed="rId4"/>
          <a:srcRect/>
          <a:stretch>
            <a:fillRect/>
          </a:stretch>
        </p:blipFill>
        <p:spPr bwMode="auto">
          <a:xfrm>
            <a:off x="3570513" y="3832033"/>
            <a:ext cx="4863873" cy="1712682"/>
          </a:xfrm>
          <a:prstGeom prst="rect">
            <a:avLst/>
          </a:prstGeom>
          <a:noFill/>
          <a:ln w="9525">
            <a:solidFill>
              <a:schemeClr val="tx1"/>
            </a:solidFill>
            <a:miter lim="800000"/>
            <a:headEnd/>
            <a:tailEnd/>
          </a:ln>
          <a:effectLst/>
        </p:spPr>
      </p:pic>
      <p:sp>
        <p:nvSpPr>
          <p:cNvPr id="7" name="6 Metin kutusu"/>
          <p:cNvSpPr txBox="1"/>
          <p:nvPr/>
        </p:nvSpPr>
        <p:spPr>
          <a:xfrm>
            <a:off x="457200" y="1143000"/>
            <a:ext cx="8229600" cy="1477328"/>
          </a:xfrm>
          <a:prstGeom prst="rect">
            <a:avLst/>
          </a:prstGeom>
          <a:noFill/>
        </p:spPr>
        <p:txBody>
          <a:bodyPr wrap="square" rtlCol="0">
            <a:spAutoFit/>
          </a:bodyPr>
          <a:lstStyle/>
          <a:p>
            <a:pPr>
              <a:buFont typeface="Arial" pitchFamily="34" charset="0"/>
              <a:buChar char="•"/>
            </a:pPr>
            <a:r>
              <a:rPr lang="tr-TR" dirty="0" smtClean="0"/>
              <a:t>Mühendis problemlerinin çözümünde matematiğe ihtiyaç duyulur. </a:t>
            </a:r>
            <a:br>
              <a:rPr lang="tr-TR" dirty="0" smtClean="0"/>
            </a:br>
            <a:r>
              <a:rPr lang="tr-TR" dirty="0" smtClean="0"/>
              <a:t>Büyük ve karışık matematiksel problemlerin çözümünde ise sayısal yöntemler devreye girer. </a:t>
            </a:r>
          </a:p>
          <a:p>
            <a:pPr>
              <a:buFont typeface="Arial" pitchFamily="34" charset="0"/>
              <a:buChar char="•"/>
            </a:pPr>
            <a:r>
              <a:rPr lang="tr-TR" dirty="0" smtClean="0"/>
              <a:t>Programlama ve sayısal yöntem teknikleriyle problemleri bilgisayarlara çözdürebilirsiniz.</a:t>
            </a:r>
          </a:p>
        </p:txBody>
      </p:sp>
      <p:sp>
        <p:nvSpPr>
          <p:cNvPr id="8" name="7 Metin kutusu"/>
          <p:cNvSpPr txBox="1"/>
          <p:nvPr/>
        </p:nvSpPr>
        <p:spPr>
          <a:xfrm>
            <a:off x="3338286" y="5544715"/>
            <a:ext cx="5096100" cy="523220"/>
          </a:xfrm>
          <a:prstGeom prst="rect">
            <a:avLst/>
          </a:prstGeom>
          <a:noFill/>
        </p:spPr>
        <p:txBody>
          <a:bodyPr wrap="square" rtlCol="0">
            <a:spAutoFit/>
          </a:bodyPr>
          <a:lstStyle/>
          <a:p>
            <a:pPr algn="r"/>
            <a:r>
              <a:rPr lang="tr-TR" sz="1400" i="1" dirty="0" smtClean="0"/>
              <a:t>Makine Müh. müfredatındaki sayısal yöntemler dersinin önkoşulu Bil141’dir.</a:t>
            </a:r>
            <a:endParaRPr lang="tr-TR" sz="1400" i="1" dirty="0"/>
          </a:p>
        </p:txBody>
      </p:sp>
    </p:spTree>
  </p:cSld>
  <p:clrMapOvr>
    <a:masterClrMapping/>
  </p:clrMapOvr>
  <p:transition>
    <p:rand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10" name="9 Metin kutusu"/>
          <p:cNvSpPr txBox="1"/>
          <p:nvPr/>
        </p:nvSpPr>
        <p:spPr>
          <a:xfrm>
            <a:off x="1000100" y="2428868"/>
            <a:ext cx="950901" cy="1938992"/>
          </a:xfrm>
          <a:prstGeom prst="rect">
            <a:avLst/>
          </a:prstGeom>
          <a:noFill/>
        </p:spPr>
        <p:txBody>
          <a:bodyPr wrap="none" rtlCol="0">
            <a:spAutoFit/>
          </a:bodyPr>
          <a:lstStyle/>
          <a:p>
            <a:r>
              <a:rPr lang="tr-TR" sz="12000" dirty="0" smtClean="0"/>
              <a:t>e</a:t>
            </a:r>
            <a:endParaRPr lang="tr-TR" sz="12000" baseline="30000" dirty="0"/>
          </a:p>
        </p:txBody>
      </p:sp>
      <p:sp>
        <p:nvSpPr>
          <p:cNvPr id="11" name="10 Dikdörtgen"/>
          <p:cNvSpPr/>
          <p:nvPr/>
        </p:nvSpPr>
        <p:spPr>
          <a:xfrm>
            <a:off x="1785918" y="1714488"/>
            <a:ext cx="1370888" cy="1938992"/>
          </a:xfrm>
          <a:prstGeom prst="rect">
            <a:avLst/>
          </a:prstGeom>
        </p:spPr>
        <p:txBody>
          <a:bodyPr wrap="none">
            <a:spAutoFit/>
          </a:bodyPr>
          <a:lstStyle/>
          <a:p>
            <a:r>
              <a:rPr lang="tr-TR" sz="12000" dirty="0" smtClean="0"/>
              <a:t>x</a:t>
            </a:r>
            <a:r>
              <a:rPr lang="tr-TR" sz="12000" baseline="30000" dirty="0" smtClean="0"/>
              <a:t>2</a:t>
            </a:r>
            <a:endParaRPr lang="tr-TR" sz="12000" dirty="0"/>
          </a:p>
        </p:txBody>
      </p:sp>
      <p:pic>
        <p:nvPicPr>
          <p:cNvPr id="560132" name="Picture 4" descr="Image result for integral"/>
          <p:cNvPicPr>
            <a:picLocks noChangeAspect="1" noChangeArrowheads="1"/>
          </p:cNvPicPr>
          <p:nvPr/>
        </p:nvPicPr>
        <p:blipFill>
          <a:blip r:embed="rId2"/>
          <a:srcRect/>
          <a:stretch>
            <a:fillRect/>
          </a:stretch>
        </p:blipFill>
        <p:spPr bwMode="auto">
          <a:xfrm>
            <a:off x="7143768" y="2786058"/>
            <a:ext cx="1228725" cy="3038476"/>
          </a:xfrm>
          <a:prstGeom prst="rect">
            <a:avLst/>
          </a:prstGeom>
          <a:noFill/>
        </p:spPr>
      </p:pic>
      <p:sp>
        <p:nvSpPr>
          <p:cNvPr id="13" name="12 Köşeleri Yuvarlanmış Dikdörtgen Belirtme Çizgisi"/>
          <p:cNvSpPr/>
          <p:nvPr/>
        </p:nvSpPr>
        <p:spPr>
          <a:xfrm>
            <a:off x="3571868" y="1357298"/>
            <a:ext cx="2857520" cy="1071570"/>
          </a:xfrm>
          <a:prstGeom prst="wedgeRoundRectCallout">
            <a:avLst>
              <a:gd name="adj1" fmla="val -64008"/>
              <a:gd name="adj2" fmla="val 360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Benim </a:t>
            </a:r>
            <a:r>
              <a:rPr lang="tr-TR" dirty="0" err="1" smtClean="0"/>
              <a:t>integralimi</a:t>
            </a:r>
            <a:r>
              <a:rPr lang="tr-TR" dirty="0" smtClean="0"/>
              <a:t> alabilecek olan var mı?</a:t>
            </a:r>
            <a:endParaRPr lang="tr-TR" dirty="0"/>
          </a:p>
        </p:txBody>
      </p:sp>
      <p:sp>
        <p:nvSpPr>
          <p:cNvPr id="14" name="13 Köşeleri Yuvarlanmış Dikdörtgen Belirtme Çizgisi"/>
          <p:cNvSpPr/>
          <p:nvPr/>
        </p:nvSpPr>
        <p:spPr>
          <a:xfrm>
            <a:off x="5929322" y="3000372"/>
            <a:ext cx="1571636" cy="1143008"/>
          </a:xfrm>
          <a:prstGeom prst="wedgeRoundRectCallout">
            <a:avLst>
              <a:gd name="adj1" fmla="val 48431"/>
              <a:gd name="adj2" fmla="val 840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ym typeface="Wingdings" pitchFamily="2" charset="2"/>
              </a:rPr>
              <a:t></a:t>
            </a:r>
            <a:endParaRPr lang="tr-TR" sz="5400" dirty="0"/>
          </a:p>
        </p:txBody>
      </p:sp>
      <p:grpSp>
        <p:nvGrpSpPr>
          <p:cNvPr id="3" name="16 Grup"/>
          <p:cNvGrpSpPr/>
          <p:nvPr/>
        </p:nvGrpSpPr>
        <p:grpSpPr>
          <a:xfrm>
            <a:off x="1714480" y="4357694"/>
            <a:ext cx="4357718" cy="1884317"/>
            <a:chOff x="1714480" y="4357694"/>
            <a:chExt cx="4357718" cy="1884317"/>
          </a:xfrm>
        </p:grpSpPr>
        <p:pic>
          <p:nvPicPr>
            <p:cNvPr id="560134" name="Picture 6" descr="Image result for coding boy"/>
            <p:cNvPicPr>
              <a:picLocks noChangeAspect="1" noChangeArrowheads="1"/>
            </p:cNvPicPr>
            <p:nvPr/>
          </p:nvPicPr>
          <p:blipFill>
            <a:blip r:embed="rId3" cstate="print"/>
            <a:srcRect/>
            <a:stretch>
              <a:fillRect/>
            </a:stretch>
          </p:blipFill>
          <p:spPr bwMode="auto">
            <a:xfrm>
              <a:off x="1714480" y="4714884"/>
              <a:ext cx="1571636" cy="1527127"/>
            </a:xfrm>
            <a:prstGeom prst="rect">
              <a:avLst/>
            </a:prstGeom>
            <a:ln>
              <a:noFill/>
            </a:ln>
            <a:effectLst>
              <a:softEdge rad="112500"/>
            </a:effectLst>
          </p:spPr>
        </p:pic>
        <p:sp>
          <p:nvSpPr>
            <p:cNvPr id="16" name="15 Köşeleri Yuvarlanmış Dikdörtgen Belirtme Çizgisi"/>
            <p:cNvSpPr/>
            <p:nvPr/>
          </p:nvSpPr>
          <p:spPr>
            <a:xfrm>
              <a:off x="3214678" y="4357694"/>
              <a:ext cx="2857520" cy="1143008"/>
            </a:xfrm>
            <a:prstGeom prst="wedgeRoundRectCallout">
              <a:avLst>
                <a:gd name="adj1" fmla="val -64008"/>
                <a:gd name="adj2" fmla="val 3608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Hallederiz.</a:t>
              </a:r>
              <a:br>
                <a:rPr lang="tr-TR" dirty="0" smtClean="0"/>
              </a:br>
              <a:r>
                <a:rPr lang="tr-TR" dirty="0" smtClean="0"/>
                <a:t>Sayısal yöntemler ve kodlamanın birleşmesi ile bu iş bebek oyuncağı!</a:t>
              </a:r>
              <a:endParaRPr lang="tr-TR" dirty="0"/>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Alman matematikçi </a:t>
            </a:r>
            <a:r>
              <a:rPr lang="tr-TR" dirty="0" err="1" smtClean="0"/>
              <a:t>Bernhard</a:t>
            </a:r>
            <a:r>
              <a:rPr lang="tr-TR" dirty="0" smtClean="0"/>
              <a:t> </a:t>
            </a:r>
            <a:r>
              <a:rPr lang="tr-TR" dirty="0" err="1" smtClean="0"/>
              <a:t>Riemann</a:t>
            </a:r>
            <a:r>
              <a:rPr lang="tr-TR" dirty="0" smtClean="0"/>
              <a:t> (1826-1866) </a:t>
            </a:r>
            <a:r>
              <a:rPr lang="tr-TR" dirty="0" err="1" smtClean="0"/>
              <a:t>integrali</a:t>
            </a:r>
            <a:r>
              <a:rPr lang="tr-TR" dirty="0" smtClean="0"/>
              <a:t> </a:t>
            </a:r>
            <a:r>
              <a:rPr lang="tr-TR" dirty="0" err="1" smtClean="0"/>
              <a:t>formülize</a:t>
            </a:r>
            <a:r>
              <a:rPr lang="tr-TR" dirty="0" smtClean="0"/>
              <a:t> eder.</a:t>
            </a:r>
            <a:endParaRPr lang="tr-TR" dirty="0"/>
          </a:p>
        </p:txBody>
      </p:sp>
      <p:pic>
        <p:nvPicPr>
          <p:cNvPr id="553986" name="Picture 2" descr="Image result for riemann"/>
          <p:cNvPicPr>
            <a:picLocks noChangeAspect="1" noChangeArrowheads="1"/>
          </p:cNvPicPr>
          <p:nvPr/>
        </p:nvPicPr>
        <p:blipFill>
          <a:blip r:embed="rId2"/>
          <a:srcRect/>
          <a:stretch>
            <a:fillRect/>
          </a:stretch>
        </p:blipFill>
        <p:spPr bwMode="auto">
          <a:xfrm>
            <a:off x="6215074" y="1928802"/>
            <a:ext cx="2143125" cy="2343151"/>
          </a:xfrm>
          <a:prstGeom prst="rect">
            <a:avLst/>
          </a:prstGeom>
          <a:noFill/>
        </p:spPr>
      </p:pic>
      <p:sp>
        <p:nvSpPr>
          <p:cNvPr id="5" name="4 Köşeleri Yuvarlanmış Dikdörtgen Belirtme Çizgisi"/>
          <p:cNvSpPr/>
          <p:nvPr/>
        </p:nvSpPr>
        <p:spPr>
          <a:xfrm>
            <a:off x="3000364" y="2357430"/>
            <a:ext cx="3000396" cy="1214446"/>
          </a:xfrm>
          <a:prstGeom prst="wedgeRoundRectCallout">
            <a:avLst>
              <a:gd name="adj1" fmla="val 74327"/>
              <a:gd name="adj2" fmla="val -517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Eğrinin altındaki alanları dikdörtgenleştirip toplasak ya?</a:t>
            </a:r>
            <a:endParaRPr lang="tr-TR" dirty="0"/>
          </a:p>
        </p:txBody>
      </p:sp>
      <p:pic>
        <p:nvPicPr>
          <p:cNvPr id="6" name="5 Resim" descr="hadi-canim-capsi.jpeg"/>
          <p:cNvPicPr>
            <a:picLocks noChangeAspect="1"/>
          </p:cNvPicPr>
          <p:nvPr/>
        </p:nvPicPr>
        <p:blipFill>
          <a:blip r:embed="rId3"/>
          <a:srcRect l="20000" r="14999"/>
          <a:stretch>
            <a:fillRect/>
          </a:stretch>
        </p:blipFill>
        <p:spPr>
          <a:xfrm>
            <a:off x="428596" y="2857496"/>
            <a:ext cx="2357454" cy="2315125"/>
          </a:xfrm>
          <a:prstGeom prst="rect">
            <a:avLst/>
          </a:prstGeom>
          <a:ln>
            <a:noFill/>
          </a:ln>
          <a:effectLst>
            <a:softEdge rad="112500"/>
          </a:effectLst>
        </p:spPr>
      </p:pic>
      <p:pic>
        <p:nvPicPr>
          <p:cNvPr id="7" name="6 Resim" descr="1200px-Riemann_sum_convergence.png"/>
          <p:cNvPicPr>
            <a:picLocks noChangeAspect="1"/>
          </p:cNvPicPr>
          <p:nvPr/>
        </p:nvPicPr>
        <p:blipFill>
          <a:blip r:embed="rId4" cstate="print"/>
          <a:stretch>
            <a:fillRect/>
          </a:stretch>
        </p:blipFill>
        <p:spPr>
          <a:xfrm>
            <a:off x="3214678" y="3714752"/>
            <a:ext cx="2742857" cy="2742857"/>
          </a:xfrm>
          <a:prstGeom prst="rect">
            <a:avLst/>
          </a:prstGeom>
        </p:spPr>
      </p:pic>
    </p:spTree>
  </p:cSld>
  <p:clrMapOvr>
    <a:masterClrMapping/>
  </p:clrMapOvr>
  <p:transition>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Sınava Yönelik Çalışma Sorusunu Çözelim</a:t>
            </a:r>
            <a:endParaRPr lang="tr-TR" dirty="0"/>
          </a:p>
        </p:txBody>
      </p:sp>
      <p:sp>
        <p:nvSpPr>
          <p:cNvPr id="3" name="2 İçerik Yer Tutucusu"/>
          <p:cNvSpPr>
            <a:spLocks noGrp="1"/>
          </p:cNvSpPr>
          <p:nvPr>
            <p:ph sz="quarter" idx="1"/>
          </p:nvPr>
        </p:nvSpPr>
        <p:spPr/>
        <p:txBody>
          <a:bodyPr/>
          <a:lstStyle/>
          <a:p>
            <a:endParaRPr lang="tr-TR"/>
          </a:p>
        </p:txBody>
      </p:sp>
      <p:pic>
        <p:nvPicPr>
          <p:cNvPr id="2050" name="Picture 2"/>
          <p:cNvPicPr>
            <a:picLocks noChangeAspect="1" noChangeArrowheads="1"/>
          </p:cNvPicPr>
          <p:nvPr/>
        </p:nvPicPr>
        <p:blipFill>
          <a:blip r:embed="rId2"/>
          <a:srcRect/>
          <a:stretch>
            <a:fillRect/>
          </a:stretch>
        </p:blipFill>
        <p:spPr bwMode="auto">
          <a:xfrm>
            <a:off x="0" y="2000240"/>
            <a:ext cx="8467725" cy="3238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Image result for turtle and rabbit"/>
          <p:cNvPicPr/>
          <p:nvPr/>
        </p:nvPicPr>
        <p:blipFill>
          <a:blip r:embed="rId2"/>
          <a:srcRect/>
          <a:stretch>
            <a:fillRect/>
          </a:stretch>
        </p:blipFill>
        <p:spPr bwMode="auto">
          <a:xfrm flipH="1">
            <a:off x="500034" y="1285860"/>
            <a:ext cx="3181350" cy="2276701"/>
          </a:xfrm>
          <a:prstGeom prst="rect">
            <a:avLst/>
          </a:prstGeom>
          <a:noFill/>
          <a:ln w="9525">
            <a:noFill/>
            <a:miter lim="800000"/>
            <a:headEnd/>
            <a:tailEnd/>
          </a:ln>
        </p:spPr>
      </p:pic>
      <p:sp>
        <p:nvSpPr>
          <p:cNvPr id="2" name="1 Başlık"/>
          <p:cNvSpPr>
            <a:spLocks noGrp="1"/>
          </p:cNvSpPr>
          <p:nvPr>
            <p:ph type="title"/>
          </p:nvPr>
        </p:nvSpPr>
        <p:spPr/>
        <p:txBody>
          <a:bodyPr/>
          <a:lstStyle/>
          <a:p>
            <a:r>
              <a:rPr lang="tr-TR" dirty="0" smtClean="0"/>
              <a:t>Tavşan Kaplumbağa Yarışı</a:t>
            </a:r>
            <a:endParaRPr lang="tr-TR" dirty="0"/>
          </a:p>
        </p:txBody>
      </p:sp>
      <p:pic>
        <p:nvPicPr>
          <p:cNvPr id="4" name="3 Resim" descr="Image result for turtle and rabbit"/>
          <p:cNvPicPr/>
          <p:nvPr/>
        </p:nvPicPr>
        <p:blipFill>
          <a:blip r:embed="rId2"/>
          <a:srcRect/>
          <a:stretch>
            <a:fillRect/>
          </a:stretch>
        </p:blipFill>
        <p:spPr bwMode="auto">
          <a:xfrm flipH="1">
            <a:off x="-3500494" y="1285860"/>
            <a:ext cx="3181350" cy="2276701"/>
          </a:xfrm>
          <a:prstGeom prst="rect">
            <a:avLst/>
          </a:prstGeom>
          <a:noFill/>
          <a:ln w="9525">
            <a:noFill/>
            <a:miter lim="800000"/>
            <a:headEnd/>
            <a:tailEnd/>
          </a:ln>
        </p:spPr>
      </p:pic>
      <p:sp>
        <p:nvSpPr>
          <p:cNvPr id="6" name="Rectangle 1"/>
          <p:cNvSpPr>
            <a:spLocks noChangeArrowheads="1"/>
          </p:cNvSpPr>
          <p:nvPr/>
        </p:nvSpPr>
        <p:spPr bwMode="auto">
          <a:xfrm>
            <a:off x="3929058" y="1357298"/>
            <a:ext cx="4929222" cy="1938992"/>
          </a:xfrm>
          <a:prstGeom prst="rect">
            <a:avLst/>
          </a:prstGeom>
          <a:solidFill>
            <a:schemeClr val="accent4">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TAVSAN 	KAPLUMBAĞA</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0		0</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2400" dirty="0" smtClean="0">
                <a:solidFill>
                  <a:schemeClr val="tx1"/>
                </a:solidFill>
                <a:latin typeface="Calibri" pitchFamily="34" charset="0"/>
                <a:ea typeface="Times New Roman" pitchFamily="18" charset="0"/>
                <a:cs typeface="Times New Roman" pitchFamily="18" charset="0"/>
              </a:rPr>
              <a:t>1</a:t>
            </a: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2</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2400" dirty="0" smtClean="0">
                <a:solidFill>
                  <a:schemeClr val="tx1"/>
                </a:solidFill>
                <a:latin typeface="Calibri" pitchFamily="34" charset="0"/>
                <a:ea typeface="Times New Roman" pitchFamily="18" charset="0"/>
                <a:cs typeface="Times New Roman" pitchFamily="18" charset="0"/>
              </a:rPr>
              <a:t>3</a:t>
            </a: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4</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Köşeleri Yuvarlanmış Dikdörtgen Belirtme Çizgisi"/>
          <p:cNvSpPr/>
          <p:nvPr/>
        </p:nvSpPr>
        <p:spPr>
          <a:xfrm>
            <a:off x="2500298" y="4357694"/>
            <a:ext cx="3571900" cy="857256"/>
          </a:xfrm>
          <a:prstGeom prst="wedgeRoundRectCallout">
            <a:avLst>
              <a:gd name="adj1" fmla="val -29553"/>
              <a:gd name="adj2" fmla="val -26675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Yaktın beni </a:t>
            </a:r>
            <a:r>
              <a:rPr lang="tr-TR" sz="2000" dirty="0" err="1" smtClean="0"/>
              <a:t>Ezop</a:t>
            </a:r>
            <a:r>
              <a:rPr lang="tr-TR" sz="2000" dirty="0" smtClean="0"/>
              <a:t>…Hani tavşan uyuyacaktı … </a:t>
            </a:r>
            <a:endParaRPr lang="tr-TR" sz="20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6 3.07425E-6 L 1.48055 -0.01088 " pathEditMode="relative" rAng="0" ptsTypes="AA">
                                      <p:cBhvr>
                                        <p:cTn id="6" dur="5000" fill="hold"/>
                                        <p:tgtEl>
                                          <p:spTgt spid="4"/>
                                        </p:tgtEl>
                                        <p:attrNameLst>
                                          <p:attrName>ppt_x</p:attrName>
                                          <p:attrName>ppt_y</p:attrName>
                                        </p:attrNameLst>
                                      </p:cBhvr>
                                      <p:rCtr x="740" y="-6"/>
                                    </p:animMotion>
                                  </p:childTnLst>
                                </p:cTn>
                              </p:par>
                            </p:childTnLst>
                          </p:cTn>
                        </p:par>
                        <p:par>
                          <p:cTn id="7" fill="hold">
                            <p:stCondLst>
                              <p:cond delay="5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1+#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7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Tavşan Kaplumbağa Yarışı</a:t>
            </a:r>
            <a:endParaRPr lang="tr-TR" dirty="0"/>
          </a:p>
        </p:txBody>
      </p:sp>
      <p:sp>
        <p:nvSpPr>
          <p:cNvPr id="3" name="2 İçerik Yer Tutucusu"/>
          <p:cNvSpPr>
            <a:spLocks noGrp="1"/>
          </p:cNvSpPr>
          <p:nvPr>
            <p:ph sz="quarter" idx="1"/>
          </p:nvPr>
        </p:nvSpPr>
        <p:spPr/>
        <p:txBody>
          <a:bodyPr/>
          <a:lstStyle/>
          <a:p>
            <a:r>
              <a:rPr lang="tr-TR" dirty="0" smtClean="0"/>
              <a:t>Bir kaplumbağa ile tavşan yarışmasının benzetimini(</a:t>
            </a:r>
            <a:r>
              <a:rPr lang="tr-TR" dirty="0" err="1" smtClean="0"/>
              <a:t>ing.</a:t>
            </a:r>
            <a:r>
              <a:rPr lang="tr-TR" dirty="0" smtClean="0"/>
              <a:t> </a:t>
            </a:r>
            <a:r>
              <a:rPr lang="tr-TR" dirty="0" err="1" smtClean="0"/>
              <a:t>simulation</a:t>
            </a:r>
            <a:r>
              <a:rPr lang="tr-TR" dirty="0" smtClean="0"/>
              <a:t>) yapmanız isteniyor. </a:t>
            </a:r>
          </a:p>
          <a:p>
            <a:r>
              <a:rPr lang="tr-TR" dirty="0" smtClean="0"/>
              <a:t>Bu benzetimde kaplumbağa her 700ms’de sabit olarak 2 birim ilerlemektedir. Tavşan ise her 700ms’de 0’dan 4’e kadar rastgele bir sayıda birim ilerlemektedir. </a:t>
            </a:r>
          </a:p>
          <a:p>
            <a:r>
              <a:rPr lang="tr-TR" dirty="0" smtClean="0"/>
              <a:t>Parkur uzunluğu 50 birimdir.</a:t>
            </a:r>
          </a:p>
          <a:p>
            <a:r>
              <a:rPr lang="tr-TR" dirty="0" smtClean="0"/>
              <a:t>Yarış bittikten sonra kazanan ilan edilir.</a:t>
            </a:r>
            <a:endParaRPr lang="tr-TR" dirty="0"/>
          </a:p>
        </p:txBody>
      </p:sp>
      <p:pic>
        <p:nvPicPr>
          <p:cNvPr id="5" name="4 Resim" descr="Image result for turtle and rabbit"/>
          <p:cNvPicPr/>
          <p:nvPr/>
        </p:nvPicPr>
        <p:blipFill>
          <a:blip r:embed="rId2">
            <a:clrChange>
              <a:clrFrom>
                <a:srgbClr val="FFFFFF"/>
              </a:clrFrom>
              <a:clrTo>
                <a:srgbClr val="FFFFFF">
                  <a:alpha val="0"/>
                </a:srgbClr>
              </a:clrTo>
            </a:clrChange>
          </a:blip>
          <a:srcRect/>
          <a:stretch>
            <a:fillRect/>
          </a:stretch>
        </p:blipFill>
        <p:spPr bwMode="auto">
          <a:xfrm flipH="1">
            <a:off x="6143636" y="4500570"/>
            <a:ext cx="2143140" cy="1348007"/>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Codingame</a:t>
            </a:r>
            <a:r>
              <a:rPr lang="tr-TR" dirty="0" smtClean="0"/>
              <a:t> sorusunu çözelim.</a:t>
            </a:r>
            <a:endParaRPr lang="tr-TR" dirty="0"/>
          </a:p>
        </p:txBody>
      </p:sp>
      <p:sp>
        <p:nvSpPr>
          <p:cNvPr id="3" name="2 İçerik Yer Tutucusu"/>
          <p:cNvSpPr>
            <a:spLocks noGrp="1"/>
          </p:cNvSpPr>
          <p:nvPr>
            <p:ph sz="quarter" idx="1"/>
          </p:nvPr>
        </p:nvSpPr>
        <p:spPr/>
        <p:txBody>
          <a:bodyPr/>
          <a:lstStyle/>
          <a:p>
            <a:r>
              <a:rPr lang="tr-TR" dirty="0" smtClean="0">
                <a:hlinkClick r:id="rId2"/>
              </a:rPr>
              <a:t>https://tinyurl.com/yb55tkp2</a:t>
            </a:r>
            <a:r>
              <a:rPr lang="tr-TR" dirty="0" smtClean="0"/>
              <a:t/>
            </a:r>
            <a:br>
              <a:rPr lang="tr-TR" dirty="0" smtClean="0"/>
            </a:br>
            <a:r>
              <a:rPr lang="tr-TR" dirty="0" smtClean="0"/>
              <a:t>(bu bağlantı adresi bir süre sonra özelliğini yitirebilir)</a:t>
            </a:r>
            <a:endParaRPr lang="tr-TR" dirty="0"/>
          </a:p>
        </p:txBody>
      </p:sp>
    </p:spTree>
  </p:cSld>
  <p:clrMapOvr>
    <a:masterClrMapping/>
  </p:clrMapOvr>
  <p:transition>
    <p:rand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İç içe kullanılan döngülerin birçok uygulaması vardır.</a:t>
            </a:r>
          </a:p>
          <a:p>
            <a:pPr algn="just">
              <a:buFontTx/>
              <a:buChar char="-"/>
            </a:pPr>
            <a:r>
              <a:rPr lang="tr-TR" sz="2400" dirty="0" smtClean="0"/>
              <a:t>Bunlardan bir tanesi ekrana istenilen şekli * gibi karakterle çizmektir.</a:t>
            </a:r>
          </a:p>
          <a:p>
            <a:pPr algn="just">
              <a:buNone/>
            </a:pPr>
            <a:endParaRPr lang="tr-TR" sz="2400" dirty="0" smtClean="0">
              <a:solidFill>
                <a:schemeClr val="tx1"/>
              </a:solidFill>
            </a:endParaRPr>
          </a:p>
        </p:txBody>
      </p:sp>
      <p:pic>
        <p:nvPicPr>
          <p:cNvPr id="4" name="3 Resim" descr="drawing-clip-art-man-drawing-md.png"/>
          <p:cNvPicPr>
            <a:picLocks noChangeAspect="1"/>
          </p:cNvPicPr>
          <p:nvPr/>
        </p:nvPicPr>
        <p:blipFill>
          <a:blip r:embed="rId2"/>
          <a:stretch>
            <a:fillRect/>
          </a:stretch>
        </p:blipFill>
        <p:spPr>
          <a:xfrm>
            <a:off x="6000760" y="2714620"/>
            <a:ext cx="2862632" cy="1648182"/>
          </a:xfrm>
          <a:prstGeom prst="rect">
            <a:avLst/>
          </a:prstGeom>
        </p:spPr>
      </p:pic>
      <p:pic>
        <p:nvPicPr>
          <p:cNvPr id="1026" name="Picture 2"/>
          <p:cNvPicPr>
            <a:picLocks noChangeAspect="1" noChangeArrowheads="1"/>
          </p:cNvPicPr>
          <p:nvPr/>
        </p:nvPicPr>
        <p:blipFill>
          <a:blip r:embed="rId3"/>
          <a:srcRect l="2094" t="10112" r="60526" b="44816"/>
          <a:stretch>
            <a:fillRect/>
          </a:stretch>
        </p:blipFill>
        <p:spPr bwMode="auto">
          <a:xfrm>
            <a:off x="928662" y="2643182"/>
            <a:ext cx="2214018" cy="2210978"/>
          </a:xfrm>
          <a:prstGeom prst="rect">
            <a:avLst/>
          </a:prstGeom>
          <a:noFill/>
          <a:ln w="28575">
            <a:solidFill>
              <a:schemeClr val="tx1"/>
            </a:solidFill>
            <a:miter lim="800000"/>
            <a:headEnd/>
            <a:tailEnd/>
          </a:ln>
          <a:effectLst/>
        </p:spPr>
      </p:pic>
      <p:grpSp>
        <p:nvGrpSpPr>
          <p:cNvPr id="5" name="9 Grup"/>
          <p:cNvGrpSpPr/>
          <p:nvPr/>
        </p:nvGrpSpPr>
        <p:grpSpPr>
          <a:xfrm>
            <a:off x="2500298" y="3857628"/>
            <a:ext cx="2653677" cy="2869662"/>
            <a:chOff x="2500298" y="3857628"/>
            <a:chExt cx="2653677" cy="2869662"/>
          </a:xfrm>
        </p:grpSpPr>
        <p:pic>
          <p:nvPicPr>
            <p:cNvPr id="7" name="6 Resim" descr="bilgisayar.jpg"/>
            <p:cNvPicPr>
              <a:picLocks noChangeAspect="1"/>
            </p:cNvPicPr>
            <p:nvPr/>
          </p:nvPicPr>
          <p:blipFill>
            <a:blip r:embed="rId4"/>
            <a:stretch>
              <a:fillRect/>
            </a:stretch>
          </p:blipFill>
          <p:spPr>
            <a:xfrm>
              <a:off x="3214678" y="5072074"/>
              <a:ext cx="1188720" cy="1219200"/>
            </a:xfrm>
            <a:prstGeom prst="rect">
              <a:avLst/>
            </a:prstGeom>
          </p:spPr>
        </p:pic>
        <p:sp>
          <p:nvSpPr>
            <p:cNvPr id="8" name="7 Aşağı Bükülü Ok"/>
            <p:cNvSpPr/>
            <p:nvPr/>
          </p:nvSpPr>
          <p:spPr>
            <a:xfrm rot="2388404">
              <a:off x="2500298" y="3857628"/>
              <a:ext cx="1714512" cy="78581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8 Metin kutusu"/>
            <p:cNvSpPr txBox="1"/>
            <p:nvPr/>
          </p:nvSpPr>
          <p:spPr>
            <a:xfrm>
              <a:off x="3071802" y="6357958"/>
              <a:ext cx="2082173" cy="369332"/>
            </a:xfrm>
            <a:prstGeom prst="rect">
              <a:avLst/>
            </a:prstGeom>
            <a:noFill/>
          </p:spPr>
          <p:txBody>
            <a:bodyPr wrap="none" rtlCol="0">
              <a:spAutoFit/>
            </a:bodyPr>
            <a:lstStyle/>
            <a:p>
              <a:r>
                <a:rPr lang="tr-TR" dirty="0" smtClean="0"/>
                <a:t>Kodunu inceleyelim.</a:t>
              </a:r>
              <a:endParaRPr lang="tr-TR" dirty="0"/>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 </a:t>
            </a:r>
            <a:endParaRPr lang="tr-TR" dirty="0"/>
          </a:p>
        </p:txBody>
      </p:sp>
      <p:cxnSp>
        <p:nvCxnSpPr>
          <p:cNvPr id="5" name="4 Düz Bağlayıcı"/>
          <p:cNvCxnSpPr/>
          <p:nvPr/>
        </p:nvCxnSpPr>
        <p:spPr>
          <a:xfrm flipV="1">
            <a:off x="571472" y="1142984"/>
            <a:ext cx="7215238" cy="46434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Düz Bağlayıcı"/>
          <p:cNvCxnSpPr/>
          <p:nvPr/>
        </p:nvCxnSpPr>
        <p:spPr>
          <a:xfrm flipV="1">
            <a:off x="500034" y="1142984"/>
            <a:ext cx="7858180" cy="52149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7286644" y="200024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Çorum</a:t>
            </a:r>
            <a:endParaRPr lang="tr-TR" dirty="0"/>
          </a:p>
        </p:txBody>
      </p:sp>
      <p:sp>
        <p:nvSpPr>
          <p:cNvPr id="11" name="10 Metin kutusu"/>
          <p:cNvSpPr txBox="1"/>
          <p:nvPr/>
        </p:nvSpPr>
        <p:spPr>
          <a:xfrm>
            <a:off x="4857752" y="128586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Ankara</a:t>
            </a:r>
            <a:endParaRPr lang="tr-TR" dirty="0"/>
          </a:p>
        </p:txBody>
      </p:sp>
      <p:pic>
        <p:nvPicPr>
          <p:cNvPr id="12" name="11 Resim" descr="cartoon-business-woman-calling-phone-vector-illustration-30880710.jpg"/>
          <p:cNvPicPr>
            <a:picLocks noChangeAspect="1"/>
          </p:cNvPicPr>
          <p:nvPr/>
        </p:nvPicPr>
        <p:blipFill>
          <a:blip r:embed="rId2" cstate="screen"/>
          <a:stretch>
            <a:fillRect/>
          </a:stretch>
        </p:blipFill>
        <p:spPr>
          <a:xfrm>
            <a:off x="214282" y="1714488"/>
            <a:ext cx="2438400" cy="2438400"/>
          </a:xfrm>
          <a:prstGeom prst="rect">
            <a:avLst/>
          </a:prstGeom>
        </p:spPr>
      </p:pic>
      <p:pic>
        <p:nvPicPr>
          <p:cNvPr id="13" name="12 Resim" descr="pioA6opjT.jpg"/>
          <p:cNvPicPr>
            <a:picLocks noChangeAspect="1"/>
          </p:cNvPicPr>
          <p:nvPr/>
        </p:nvPicPr>
        <p:blipFill>
          <a:blip r:embed="rId3"/>
          <a:stretch>
            <a:fillRect/>
          </a:stretch>
        </p:blipFill>
        <p:spPr>
          <a:xfrm>
            <a:off x="6643702" y="3929066"/>
            <a:ext cx="2285984" cy="2388342"/>
          </a:xfrm>
          <a:prstGeom prst="rect">
            <a:avLst/>
          </a:prstGeom>
        </p:spPr>
      </p:pic>
      <p:sp>
        <p:nvSpPr>
          <p:cNvPr id="15" name="14 Köşeleri Yuvarlanmış Dikdörtgen Belirtme Çizgisi"/>
          <p:cNvSpPr/>
          <p:nvPr/>
        </p:nvSpPr>
        <p:spPr>
          <a:xfrm>
            <a:off x="2285984" y="1071546"/>
            <a:ext cx="2143140" cy="1285884"/>
          </a:xfrm>
          <a:prstGeom prst="wedgeRoundRectCallout">
            <a:avLst>
              <a:gd name="adj1" fmla="val -59573"/>
              <a:gd name="adj2" fmla="val 7629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smtClean="0"/>
              <a:t>2 saattir dizilere bakıyorum babacığım.</a:t>
            </a:r>
            <a:endParaRPr lang="tr-TR" dirty="0"/>
          </a:p>
        </p:txBody>
      </p:sp>
      <p:sp>
        <p:nvSpPr>
          <p:cNvPr id="16" name="15 Köşeleri Yuvarlanmış Dikdörtgen Belirtme Çizgisi"/>
          <p:cNvSpPr/>
          <p:nvPr/>
        </p:nvSpPr>
        <p:spPr>
          <a:xfrm>
            <a:off x="4357686" y="3786190"/>
            <a:ext cx="2143140" cy="1285884"/>
          </a:xfrm>
          <a:prstGeom prst="wedgeRoundRectCallout">
            <a:avLst>
              <a:gd name="adj1" fmla="val 87531"/>
              <a:gd name="adj2" fmla="val 614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Kızım bırak şu dizileri, dersine çalış.</a:t>
            </a:r>
            <a:endParaRPr lang="tr-TR" dirty="0"/>
          </a:p>
        </p:txBody>
      </p:sp>
      <p:sp>
        <p:nvSpPr>
          <p:cNvPr id="17" name="16 Yuvarlatılmış Dikdörtgen"/>
          <p:cNvSpPr/>
          <p:nvPr/>
        </p:nvSpPr>
        <p:spPr>
          <a:xfrm>
            <a:off x="500034" y="5572140"/>
            <a:ext cx="5072098" cy="7857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tr-TR" sz="2800" b="1" dirty="0" err="1" smtClean="0">
                <a:ln w="0"/>
                <a:solidFill>
                  <a:schemeClr val="tx1"/>
                </a:solidFill>
                <a:effectLst>
                  <a:reflection blurRad="12700" stA="50000" endPos="50000" dist="5000" dir="5400000" sy="-100000" rotWithShape="0"/>
                </a:effectLst>
              </a:rPr>
              <a:t>your</a:t>
            </a:r>
            <a:r>
              <a:rPr lang="tr-TR" sz="2800" b="1" dirty="0" smtClean="0">
                <a:ln w="0"/>
                <a:solidFill>
                  <a:schemeClr val="tx1"/>
                </a:solidFill>
                <a:effectLst>
                  <a:reflection blurRad="12700" stA="50000" endPos="50000" dist="5000" dir="5400000" sy="-100000" rotWithShape="0"/>
                </a:effectLst>
              </a:rPr>
              <a:t> </a:t>
            </a:r>
            <a:r>
              <a:rPr lang="tr-TR" sz="2800" b="1" i="1" dirty="0" smtClean="0">
                <a:ln w="0"/>
                <a:solidFill>
                  <a:schemeClr val="tx1"/>
                </a:solidFill>
                <a:effectLst>
                  <a:reflection blurRad="12700" stA="50000" endPos="50000" dist="5000" dir="5400000" sy="-100000" rotWithShape="0"/>
                </a:effectLst>
              </a:rPr>
              <a:t>dizi</a:t>
            </a:r>
            <a:r>
              <a:rPr lang="tr-TR" sz="2800" b="1" dirty="0" smtClean="0">
                <a:ln w="0"/>
                <a:solidFill>
                  <a:schemeClr val="tx1"/>
                </a:solidFill>
                <a:effectLst>
                  <a:reflection blurRad="12700" stA="50000" endPos="50000" dist="5000" dir="5400000" sy="-100000" rotWithShape="0"/>
                </a:effectLst>
              </a:rPr>
              <a:t> is not </a:t>
            </a:r>
            <a:r>
              <a:rPr lang="tr-TR" sz="2800" b="1" dirty="0" err="1" smtClean="0">
                <a:ln w="0"/>
                <a:solidFill>
                  <a:schemeClr val="tx1"/>
                </a:solidFill>
                <a:effectLst>
                  <a:reflection blurRad="12700" stA="50000" endPos="50000" dist="5000" dir="5400000" sy="-100000" rotWithShape="0"/>
                </a:effectLst>
              </a:rPr>
              <a:t>like</a:t>
            </a:r>
            <a:r>
              <a:rPr lang="tr-TR" sz="2800" b="1" dirty="0" smtClean="0">
                <a:ln w="0"/>
                <a:solidFill>
                  <a:schemeClr val="tx1"/>
                </a:solidFill>
                <a:effectLst>
                  <a:reflection blurRad="12700" stA="50000" endPos="50000" dist="5000" dir="5400000" sy="-100000" rotWithShape="0"/>
                </a:effectLst>
              </a:rPr>
              <a:t> </a:t>
            </a:r>
            <a:r>
              <a:rPr lang="tr-TR" sz="2800" b="1" dirty="0" err="1" smtClean="0">
                <a:ln w="0"/>
                <a:solidFill>
                  <a:schemeClr val="tx1"/>
                </a:solidFill>
                <a:effectLst>
                  <a:reflection blurRad="12700" stA="50000" endPos="50000" dist="5000" dir="5400000" sy="-100000" rotWithShape="0"/>
                </a:effectLst>
              </a:rPr>
              <a:t>our</a:t>
            </a:r>
            <a:r>
              <a:rPr lang="tr-TR" sz="2800" b="1" dirty="0" smtClean="0">
                <a:ln w="0"/>
                <a:solidFill>
                  <a:schemeClr val="tx1"/>
                </a:solidFill>
                <a:effectLst>
                  <a:reflection blurRad="12700" stA="50000" endPos="50000" dist="5000" dir="5400000" sy="-100000" rotWithShape="0"/>
                </a:effectLst>
              </a:rPr>
              <a:t> </a:t>
            </a:r>
            <a:r>
              <a:rPr lang="tr-TR" sz="2800" b="1" i="1" dirty="0" smtClean="0">
                <a:ln w="0"/>
                <a:solidFill>
                  <a:schemeClr val="tx1"/>
                </a:solidFill>
                <a:effectLst>
                  <a:reflection blurRad="12700" stA="50000" endPos="50000" dist="5000" dir="5400000" sy="-100000" rotWithShape="0"/>
                </a:effectLst>
              </a:rPr>
              <a:t>dizi</a:t>
            </a:r>
            <a:r>
              <a:rPr lang="tr-TR" sz="2800" b="1" dirty="0" smtClean="0">
                <a:ln w="0"/>
                <a:solidFill>
                  <a:schemeClr val="tx1"/>
                </a:solidFill>
                <a:effectLst>
                  <a:reflection blurRad="12700" stA="50000" endPos="50000" dist="5000" dir="5400000" sy="-100000" rotWithShape="0"/>
                </a:effectLst>
              </a:rPr>
              <a:t>.</a:t>
            </a:r>
            <a:endParaRPr lang="tr-TR" sz="2800" b="1" dirty="0">
              <a:ln w="0"/>
              <a:solidFill>
                <a:schemeClr val="tx1"/>
              </a:solidFill>
              <a:effectLst>
                <a:reflection blurRad="12700" stA="50000" endPos="50000" dist="5000" dir="5400000" sy="-100000" rotWithShape="0"/>
              </a:effectLst>
            </a:endParaRPr>
          </a:p>
        </p:txBody>
      </p:sp>
    </p:spTree>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chemeClr val="tx2">
                    <a:lumMod val="60000"/>
                    <a:lumOff val="40000"/>
                  </a:schemeClr>
                </a:solidFill>
              </a:rPr>
              <a:t>Döngüler ile Ekrana Şekil Yazdırma</a:t>
            </a:r>
            <a:endParaRPr lang="tr-TR" dirty="0"/>
          </a:p>
        </p:txBody>
      </p:sp>
      <p:sp>
        <p:nvSpPr>
          <p:cNvPr id="3" name="2 İçerik Yer Tutucusu"/>
          <p:cNvSpPr>
            <a:spLocks noGrp="1"/>
          </p:cNvSpPr>
          <p:nvPr>
            <p:ph sz="quarter" idx="1"/>
          </p:nvPr>
        </p:nvSpPr>
        <p:spPr/>
        <p:txBody>
          <a:bodyPr/>
          <a:lstStyle/>
          <a:p>
            <a:r>
              <a:rPr lang="tr-TR" dirty="0" smtClean="0"/>
              <a:t>Sınavda sizden, öğrenmiş olduğunuz döngüleri kullanarak belli bir şekli ekrana çizdiren kod yazmanız istenebilir. </a:t>
            </a:r>
          </a:p>
          <a:p>
            <a:r>
              <a:rPr lang="tr-TR" dirty="0" smtClean="0"/>
              <a:t>Bu sununun sonundaki slaytlardaki </a:t>
            </a:r>
            <a:r>
              <a:rPr lang="tr-TR" b="1" dirty="0" smtClean="0"/>
              <a:t>çözümlü alıştırmaları </a:t>
            </a:r>
            <a:r>
              <a:rPr lang="tr-TR" dirty="0" smtClean="0"/>
              <a:t>dikkatlice inceleyiniz ve takıldığınız yerleri bizlere sorunuz.</a:t>
            </a:r>
          </a:p>
          <a:p>
            <a:pPr algn="r"/>
            <a:r>
              <a:rPr lang="tr-TR" dirty="0" smtClean="0">
                <a:hlinkClick r:id="rId2"/>
              </a:rPr>
              <a:t>https://www.youtube.com/watch?v=C7BN-lbybZQ</a:t>
            </a:r>
            <a:endParaRPr lang="tr-TR" dirty="0" smtClean="0"/>
          </a:p>
          <a:p>
            <a:pPr algn="r">
              <a:buNone/>
            </a:pPr>
            <a:r>
              <a:rPr lang="tr-TR" dirty="0" smtClean="0"/>
              <a:t>gibi internet sitelerinden </a:t>
            </a:r>
            <a:br>
              <a:rPr lang="tr-TR" dirty="0" smtClean="0"/>
            </a:br>
            <a:r>
              <a:rPr lang="tr-TR" dirty="0" smtClean="0"/>
              <a:t>yardım alın.</a:t>
            </a:r>
          </a:p>
        </p:txBody>
      </p:sp>
      <p:pic>
        <p:nvPicPr>
          <p:cNvPr id="2050" name="Picture 2"/>
          <p:cNvPicPr>
            <a:picLocks noChangeAspect="1" noChangeArrowheads="1"/>
          </p:cNvPicPr>
          <p:nvPr/>
        </p:nvPicPr>
        <p:blipFill>
          <a:blip r:embed="rId3"/>
          <a:srcRect/>
          <a:stretch>
            <a:fillRect/>
          </a:stretch>
        </p:blipFill>
        <p:spPr bwMode="auto">
          <a:xfrm>
            <a:off x="500034" y="3357562"/>
            <a:ext cx="4357718" cy="3158122"/>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6.ders sonu</a:t>
            </a:r>
            <a:endParaRPr lang="tr-TR" sz="8000" dirty="0"/>
          </a:p>
        </p:txBody>
      </p:sp>
    </p:spTree>
  </p:cSld>
  <p:clrMapOvr>
    <a:masterClrMapping/>
  </p:clrMapOvr>
  <p:transition>
    <p:rand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lstStyle/>
          <a:p>
            <a:r>
              <a:rPr lang="tr-TR" dirty="0" smtClean="0"/>
              <a:t>Ek slaytlar derste değinilmeyen slaytlardır.</a:t>
            </a:r>
          </a:p>
          <a:p>
            <a:pPr lvl="1"/>
            <a:r>
              <a:rPr lang="tr-TR" dirty="0" smtClean="0"/>
              <a:t>Derste değinilmemesinin nedeni, slaytlardan rahatlıkla anlaşılabilmesi, konunun pekiştirilmesi için alıştırmalar içermesi vs. olabilir.</a:t>
            </a:r>
          </a:p>
          <a:p>
            <a:r>
              <a:rPr lang="tr-TR" dirty="0" smtClean="0"/>
              <a:t>Bunlar sınavlarda sorumlu olduğunuz slaytlardır.</a:t>
            </a:r>
          </a:p>
          <a:p>
            <a:pPr lvl="1"/>
            <a:r>
              <a:rPr lang="tr-TR" dirty="0" smtClean="0"/>
              <a:t>Ancak derste değinilenler kadar öncelikli olarak sınavda yer almayabilirler.</a:t>
            </a:r>
            <a:endParaRPr lang="tr-TR" dirty="0"/>
          </a:p>
        </p:txBody>
      </p:sp>
    </p:spTree>
  </p:cSld>
  <p:clrMapOvr>
    <a:masterClrMapping/>
  </p:clrMapOvr>
  <p:transition>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 ve fonksiyonlar</a:t>
            </a:r>
            <a:endParaRPr lang="tr-TR" dirty="0"/>
          </a:p>
        </p:txBody>
      </p:sp>
      <p:sp>
        <p:nvSpPr>
          <p:cNvPr id="3" name="2 İçerik Yer Tutucusu"/>
          <p:cNvSpPr>
            <a:spLocks noGrp="1"/>
          </p:cNvSpPr>
          <p:nvPr>
            <p:ph sz="quarter" idx="1"/>
          </p:nvPr>
        </p:nvSpPr>
        <p:spPr/>
        <p:txBody>
          <a:bodyPr/>
          <a:lstStyle/>
          <a:p>
            <a:r>
              <a:rPr lang="tr-TR" dirty="0" err="1" smtClean="0"/>
              <a:t>main’de</a:t>
            </a:r>
            <a:r>
              <a:rPr lang="tr-TR" dirty="0" smtClean="0"/>
              <a:t> kapasite n olarak bilinen iki boyutlu bir diziyi fonksiyona göndermek nasıl olur?</a:t>
            </a:r>
          </a:p>
          <a:p>
            <a:r>
              <a:rPr lang="tr-TR" dirty="0" smtClean="0"/>
              <a:t>Fonksiyona birden fazla boyutlu dizileri gönderirken 1.si hariç diğer boyutları yazmak zorundayız.</a:t>
            </a:r>
          </a:p>
          <a:p>
            <a:r>
              <a:rPr lang="tr-TR" dirty="0" smtClean="0"/>
              <a:t>C dili şu kullanıma izin veriyor:</a:t>
            </a:r>
          </a:p>
          <a:p>
            <a:pPr lvl="1"/>
            <a:r>
              <a:rPr lang="tr-TR" dirty="0" err="1" smtClean="0"/>
              <a:t>fonk</a:t>
            </a:r>
            <a:r>
              <a:rPr lang="tr-TR" dirty="0" smtClean="0"/>
              <a:t> ( </a:t>
            </a:r>
            <a:r>
              <a:rPr lang="tr-TR" dirty="0" err="1" smtClean="0"/>
              <a:t>int</a:t>
            </a:r>
            <a:r>
              <a:rPr lang="tr-TR" dirty="0" smtClean="0"/>
              <a:t> n , </a:t>
            </a:r>
            <a:r>
              <a:rPr lang="tr-TR" dirty="0" err="1" smtClean="0"/>
              <a:t>int</a:t>
            </a:r>
            <a:r>
              <a:rPr lang="tr-TR" dirty="0" smtClean="0"/>
              <a:t> dizi[][n] )</a:t>
            </a:r>
          </a:p>
          <a:p>
            <a:pPr lvl="1"/>
            <a:r>
              <a:rPr lang="tr-TR" dirty="0" smtClean="0"/>
              <a:t>{</a:t>
            </a:r>
          </a:p>
          <a:p>
            <a:pPr lvl="1"/>
            <a:endParaRPr lang="tr-TR" dirty="0" smtClean="0"/>
          </a:p>
          <a:p>
            <a:pPr lvl="1"/>
            <a:endParaRPr lang="tr-TR" dirty="0" smtClean="0"/>
          </a:p>
          <a:p>
            <a:pPr lvl="1"/>
            <a:r>
              <a:rPr lang="tr-TR" dirty="0" smtClean="0"/>
              <a:t>}</a:t>
            </a:r>
          </a:p>
        </p:txBody>
      </p:sp>
      <p:sp>
        <p:nvSpPr>
          <p:cNvPr id="4" name="3 Sağa Bükülü Ok"/>
          <p:cNvSpPr/>
          <p:nvPr/>
        </p:nvSpPr>
        <p:spPr>
          <a:xfrm rot="16200000">
            <a:off x="2786050" y="3357562"/>
            <a:ext cx="428628" cy="14287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4 Metin kutusu"/>
          <p:cNvSpPr txBox="1"/>
          <p:nvPr/>
        </p:nvSpPr>
        <p:spPr>
          <a:xfrm>
            <a:off x="3143240" y="4357694"/>
            <a:ext cx="2714644" cy="1477328"/>
          </a:xfrm>
          <a:prstGeom prst="rect">
            <a:avLst/>
          </a:prstGeom>
          <a:noFill/>
        </p:spPr>
        <p:txBody>
          <a:bodyPr wrap="square" rtlCol="0">
            <a:spAutoFit/>
          </a:bodyPr>
          <a:lstStyle/>
          <a:p>
            <a:r>
              <a:rPr lang="tr-TR" i="1" dirty="0" smtClean="0"/>
              <a:t>Soldan sağa gittiği için gönderilen n değerini kapasite olarak ikinci argüman olan dizide kullanabiliyoruz.</a:t>
            </a:r>
            <a:endParaRPr lang="tr-TR"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ALIŞTIRMALAR</a:t>
            </a:r>
            <a:endParaRPr lang="tr-TR" sz="72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ALIŞTIRMA:</a:t>
            </a:r>
            <a:br>
              <a:rPr lang="tr-TR" dirty="0" smtClean="0"/>
            </a:br>
            <a:r>
              <a:rPr lang="tr-TR" dirty="0" smtClean="0"/>
              <a:t>Bir dizi alıp, kabarcık sıralama algoritması ile dizelim.</a:t>
            </a:r>
            <a:endParaRPr lang="tr-TR" dirty="0"/>
          </a:p>
        </p:txBody>
      </p:sp>
      <p:sp>
        <p:nvSpPr>
          <p:cNvPr id="3" name="2 İçerik Yer Tutucusu"/>
          <p:cNvSpPr>
            <a:spLocks noGrp="1"/>
          </p:cNvSpPr>
          <p:nvPr>
            <p:ph sz="quarter" idx="1"/>
          </p:nvPr>
        </p:nvSpPr>
        <p:spPr/>
        <p:txBody>
          <a:bodyPr/>
          <a:lstStyle/>
          <a:p>
            <a:r>
              <a:rPr lang="tr-TR" dirty="0" smtClean="0"/>
              <a:t>Dizinin kapasitesi ilk başta kullanıcı tarafından girilsin.</a:t>
            </a:r>
          </a:p>
          <a:p>
            <a:r>
              <a:rPr lang="tr-TR" dirty="0" smtClean="0"/>
              <a:t>Dizi oluşturulsun ve değerleri kullanıcı tarafından tek tek girilsin. </a:t>
            </a:r>
            <a:r>
              <a:rPr lang="tr-TR" b="1" dirty="0" smtClean="0"/>
              <a:t>(1.fonksiyon kullanımı)</a:t>
            </a:r>
          </a:p>
          <a:p>
            <a:r>
              <a:rPr lang="tr-TR" dirty="0" smtClean="0"/>
              <a:t>Dizi ekrana yazdırılsın. </a:t>
            </a:r>
            <a:r>
              <a:rPr lang="tr-TR" b="1" dirty="0" smtClean="0"/>
              <a:t>(2.fonksiyon kullanımı)</a:t>
            </a:r>
            <a:endParaRPr lang="tr-TR" dirty="0" smtClean="0"/>
          </a:p>
          <a:p>
            <a:r>
              <a:rPr lang="tr-TR" dirty="0" smtClean="0"/>
              <a:t>Dizi, sıralama işleminden geçirilsin.</a:t>
            </a:r>
            <a:r>
              <a:rPr lang="tr-TR" b="1" dirty="0" smtClean="0"/>
              <a:t> (fonksiyon kullanımı)</a:t>
            </a:r>
          </a:p>
          <a:p>
            <a:pPr lvl="1"/>
            <a:r>
              <a:rPr lang="tr-TR" b="1" dirty="0" smtClean="0"/>
              <a:t>Ara basamaklar da adım adım (</a:t>
            </a:r>
            <a:r>
              <a:rPr lang="tr-TR" b="1" i="1" dirty="0" smtClean="0"/>
              <a:t>her </a:t>
            </a:r>
            <a:r>
              <a:rPr lang="tr-TR" b="1" i="1" dirty="0" err="1" smtClean="0"/>
              <a:t>enter’a</a:t>
            </a:r>
            <a:r>
              <a:rPr lang="tr-TR" b="1" i="1" dirty="0" smtClean="0"/>
              <a:t> basıldığında</a:t>
            </a:r>
            <a:r>
              <a:rPr lang="tr-TR" b="1" dirty="0" smtClean="0"/>
              <a:t>) ekrana yazdırılsın.</a:t>
            </a:r>
            <a:endParaRPr lang="tr-TR" dirty="0" smtClean="0"/>
          </a:p>
          <a:p>
            <a:r>
              <a:rPr lang="tr-TR" dirty="0" smtClean="0"/>
              <a:t>Sıralanmış hali tekrar yazdırılsın. </a:t>
            </a:r>
          </a:p>
        </p:txBody>
      </p:sp>
      <p:pic>
        <p:nvPicPr>
          <p:cNvPr id="4" name="3 Resim" descr="bilgisayar.wmf"/>
          <p:cNvPicPr>
            <a:picLocks noChangeAspect="1"/>
          </p:cNvPicPr>
          <p:nvPr/>
        </p:nvPicPr>
        <p:blipFill>
          <a:blip r:embed="rId4"/>
          <a:stretch>
            <a:fillRect/>
          </a:stretch>
        </p:blipFill>
        <p:spPr>
          <a:xfrm>
            <a:off x="7929586" y="3714752"/>
            <a:ext cx="934586" cy="954261"/>
          </a:xfrm>
          <a:prstGeom prst="rect">
            <a:avLst/>
          </a:prstGeom>
        </p:spPr>
      </p:pic>
      <p:sp>
        <p:nvSpPr>
          <p:cNvPr id="5" name="4 Yuvarlatılmış Dikdörtgen"/>
          <p:cNvSpPr/>
          <p:nvPr/>
        </p:nvSpPr>
        <p:spPr>
          <a:xfrm>
            <a:off x="1142976" y="5000636"/>
            <a:ext cx="2928958" cy="11430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Süre ölçümleri yapabilirsiniz.</a:t>
            </a:r>
            <a:endParaRPr lang="tr-TR" sz="2000" dirty="0"/>
          </a:p>
        </p:txBody>
      </p:sp>
      <p:sp>
        <p:nvSpPr>
          <p:cNvPr id="6" name="5 Yuvarlatılmış Dikdörtgen"/>
          <p:cNvSpPr/>
          <p:nvPr/>
        </p:nvSpPr>
        <p:spPr>
          <a:xfrm>
            <a:off x="4857752" y="4929198"/>
            <a:ext cx="3214710" cy="13573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Ayrıca Derste Yazılan Kodlar vb. dosyasındaki </a:t>
            </a:r>
          </a:p>
          <a:p>
            <a:pPr algn="ctr"/>
            <a:r>
              <a:rPr lang="tr-TR" dirty="0" err="1" smtClean="0"/>
              <a:t>Kabarcik</a:t>
            </a:r>
            <a:r>
              <a:rPr lang="tr-TR" dirty="0" smtClean="0"/>
              <a:t>_</a:t>
            </a:r>
            <a:r>
              <a:rPr lang="tr-TR" dirty="0" err="1" smtClean="0"/>
              <a:t>Siralama</a:t>
            </a:r>
            <a:r>
              <a:rPr lang="tr-TR" dirty="0" smtClean="0"/>
              <a:t>_</a:t>
            </a:r>
            <a:r>
              <a:rPr lang="tr-TR" dirty="0" err="1" smtClean="0"/>
              <a:t>Inceleme</a:t>
            </a:r>
            <a:r>
              <a:rPr lang="tr-TR" dirty="0" smtClean="0"/>
              <a:t>.c üzerinden  alıştırma yapınız.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5" name="4 Resim" descr="turkey-map-and-words-cloud-with-larger-cities_60687286.jpg"/>
          <p:cNvPicPr>
            <a:picLocks noChangeAspect="1"/>
          </p:cNvPicPr>
          <p:nvPr/>
        </p:nvPicPr>
        <p:blipFill>
          <a:blip r:embed="rId3">
            <a:clrChange>
              <a:clrFrom>
                <a:srgbClr val="FFFFFF"/>
              </a:clrFrom>
              <a:clrTo>
                <a:srgbClr val="FFFFFF">
                  <a:alpha val="0"/>
                </a:srgbClr>
              </a:clrTo>
            </a:clrChange>
          </a:blip>
          <a:stretch>
            <a:fillRect/>
          </a:stretch>
        </p:blipFill>
        <p:spPr>
          <a:xfrm>
            <a:off x="5421608" y="3478460"/>
            <a:ext cx="3722392" cy="3379540"/>
          </a:xfrm>
          <a:prstGeom prst="rect">
            <a:avLst/>
          </a:prstGeom>
        </p:spPr>
      </p:pic>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lstStyle/>
          <a:p>
            <a:r>
              <a:rPr lang="tr-TR" dirty="0" smtClean="0"/>
              <a:t>10 tane kişiye isimleri ve memleketleri sorulmuş ve bir kağıda not edilmiştir.</a:t>
            </a:r>
          </a:p>
          <a:p>
            <a:r>
              <a:rPr lang="tr-TR" dirty="0" smtClean="0"/>
              <a:t>Bir döngü ile bu bilgileri kullanıcıdan alın ve hepsini tek bir karakter dizisine kaydedin.</a:t>
            </a:r>
          </a:p>
          <a:p>
            <a:r>
              <a:rPr lang="tr-TR" dirty="0" smtClean="0"/>
              <a:t>İpucu: </a:t>
            </a:r>
            <a:r>
              <a:rPr lang="tr-TR" dirty="0" err="1" smtClean="0"/>
              <a:t>char</a:t>
            </a:r>
            <a:r>
              <a:rPr lang="tr-TR" dirty="0" smtClean="0"/>
              <a:t> </a:t>
            </a:r>
            <a:r>
              <a:rPr lang="tr-TR" dirty="0" err="1" smtClean="0"/>
              <a:t>sehirler</a:t>
            </a:r>
            <a:r>
              <a:rPr lang="tr-TR" dirty="0" smtClean="0"/>
              <a:t>[10][2][21]</a:t>
            </a:r>
          </a:p>
          <a:p>
            <a:r>
              <a:rPr lang="tr-TR" dirty="0" smtClean="0"/>
              <a:t>Daha sonra memleketi Ankara olan kullanıcıları bir liste şeklinde ekrana yazdırın.</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sizeof</a:t>
            </a:r>
            <a:r>
              <a:rPr lang="tr-TR" dirty="0" smtClean="0"/>
              <a:t> hakkında</a:t>
            </a:r>
            <a:endParaRPr lang="tr-TR" dirty="0"/>
          </a:p>
        </p:txBody>
      </p:sp>
      <p:sp>
        <p:nvSpPr>
          <p:cNvPr id="3" name="2 İçerik Yer Tutucusu"/>
          <p:cNvSpPr>
            <a:spLocks noGrp="1"/>
          </p:cNvSpPr>
          <p:nvPr>
            <p:ph sz="quarter" idx="1"/>
          </p:nvPr>
        </p:nvSpPr>
        <p:spPr/>
        <p:txBody>
          <a:bodyPr/>
          <a:lstStyle/>
          <a:p>
            <a:pPr lvl="1"/>
            <a:r>
              <a:rPr lang="tr-TR" sz="2800" dirty="0" err="1" smtClean="0"/>
              <a:t>sizeof</a:t>
            </a:r>
            <a:r>
              <a:rPr lang="tr-TR" sz="2800" dirty="0" smtClean="0"/>
              <a:t> fonksiyonu değişken ismi ya da türü ile çalışır ve kaç bayt tuttuğunu tam sayı olarak döner.</a:t>
            </a:r>
          </a:p>
          <a:p>
            <a:pPr lvl="1"/>
            <a:r>
              <a:rPr lang="tr-TR" sz="2800" dirty="0" err="1" smtClean="0"/>
              <a:t>printf</a:t>
            </a:r>
            <a:r>
              <a:rPr lang="tr-TR" sz="2800" dirty="0" smtClean="0"/>
              <a:t>(“%d”, </a:t>
            </a:r>
            <a:r>
              <a:rPr lang="tr-TR" sz="2800" dirty="0" err="1" smtClean="0"/>
              <a:t>sizeof</a:t>
            </a:r>
            <a:r>
              <a:rPr lang="tr-TR" sz="2800" dirty="0" smtClean="0"/>
              <a:t>(</a:t>
            </a:r>
            <a:r>
              <a:rPr lang="tr-TR" sz="2800" dirty="0" err="1" smtClean="0"/>
              <a:t>int</a:t>
            </a:r>
            <a:r>
              <a:rPr lang="tr-TR" sz="2800" dirty="0" smtClean="0"/>
              <a:t>)); </a:t>
            </a:r>
            <a:r>
              <a:rPr lang="tr-TR" sz="1800" dirty="0" smtClean="0"/>
              <a:t>// 4 yazdırır çünkü </a:t>
            </a:r>
            <a:r>
              <a:rPr lang="tr-TR" sz="1800" dirty="0" err="1" smtClean="0"/>
              <a:t>int</a:t>
            </a:r>
            <a:r>
              <a:rPr lang="tr-TR" sz="1800" dirty="0" smtClean="0"/>
              <a:t> 4 bayt yer tutar.</a:t>
            </a:r>
            <a:endParaRPr lang="tr-TR" sz="2800" dirty="0" smtClean="0"/>
          </a:p>
          <a:p>
            <a:pPr lvl="1"/>
            <a:r>
              <a:rPr lang="tr-TR" sz="2800" dirty="0" err="1" smtClean="0"/>
              <a:t>sizeof</a:t>
            </a:r>
            <a:r>
              <a:rPr lang="tr-TR" sz="2800" dirty="0" smtClean="0"/>
              <a:t>(</a:t>
            </a:r>
            <a:r>
              <a:rPr lang="tr-TR" sz="2800" dirty="0" err="1" smtClean="0"/>
              <a:t>array</a:t>
            </a:r>
            <a:r>
              <a:rPr lang="tr-TR" sz="2800" dirty="0" smtClean="0"/>
              <a:t>)/</a:t>
            </a:r>
            <a:r>
              <a:rPr lang="tr-TR" sz="2800" dirty="0" err="1" smtClean="0"/>
              <a:t>sizeof</a:t>
            </a:r>
            <a:r>
              <a:rPr lang="tr-TR" sz="2800" dirty="0" smtClean="0"/>
              <a:t>(</a:t>
            </a:r>
            <a:r>
              <a:rPr lang="tr-TR" sz="2800" dirty="0" err="1" smtClean="0"/>
              <a:t>array</a:t>
            </a:r>
            <a:r>
              <a:rPr lang="tr-TR" sz="2800" dirty="0" smtClean="0"/>
              <a:t>[0])</a:t>
            </a:r>
          </a:p>
          <a:p>
            <a:pPr lvl="1"/>
            <a:endParaRPr lang="tr-TR" dirty="0"/>
          </a:p>
        </p:txBody>
      </p:sp>
      <p:cxnSp>
        <p:nvCxnSpPr>
          <p:cNvPr id="7" name="6 Düz Ok Bağlayıcısı"/>
          <p:cNvCxnSpPr/>
          <p:nvPr/>
        </p:nvCxnSpPr>
        <p:spPr>
          <a:xfrm rot="16200000" flipH="1">
            <a:off x="2893207" y="3250405"/>
            <a:ext cx="78581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3000364" y="4000504"/>
            <a:ext cx="4929222" cy="2246769"/>
          </a:xfrm>
          <a:prstGeom prst="rect">
            <a:avLst/>
          </a:prstGeom>
          <a:noFill/>
        </p:spPr>
        <p:txBody>
          <a:bodyPr wrap="square" rtlCol="0">
            <a:spAutoFit/>
          </a:bodyPr>
          <a:lstStyle/>
          <a:p>
            <a:r>
              <a:rPr lang="tr-TR" sz="2000" dirty="0" smtClean="0"/>
              <a:t>Dizinin kapasitesini verir. Ancak fonksiyona gönderilen dizilerde ne yazık ki çalışmaz çünkü onlarda </a:t>
            </a:r>
            <a:r>
              <a:rPr lang="tr-TR" sz="2000" dirty="0" err="1" smtClean="0"/>
              <a:t>sizeof</a:t>
            </a:r>
            <a:r>
              <a:rPr lang="tr-TR" sz="2000" dirty="0" smtClean="0"/>
              <a:t>, dizi ismini ilgili işaretçi olarak görür ve işaretçinin bellekte kapladığı alanı verir. </a:t>
            </a:r>
            <a:r>
              <a:rPr lang="tr-TR" sz="2000" b="1" i="1" dirty="0" smtClean="0"/>
              <a:t>Sonuç</a:t>
            </a:r>
            <a:r>
              <a:rPr lang="tr-TR" sz="2000" dirty="0" smtClean="0"/>
              <a:t>: Fonksiyona dizi gönderirken ikinci bir parametre olarak yine kapasite değişkenini göndermeli.</a:t>
            </a:r>
            <a:endParaRPr lang="tr-TR" sz="20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sz="4400" dirty="0" smtClean="0"/>
              <a:t>ÖĞRETMEN KODU</a:t>
            </a:r>
          </a:p>
          <a:p>
            <a:r>
              <a:rPr lang="tr-TR" sz="4400" dirty="0" smtClean="0"/>
              <a:t>ALIŞTIRMASI</a:t>
            </a:r>
          </a:p>
        </p:txBody>
      </p:sp>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4" y="1500174"/>
            <a:ext cx="2714644" cy="372736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3 Yuvarlatılmış Dikdörtgen"/>
          <p:cNvSpPr/>
          <p:nvPr/>
        </p:nvSpPr>
        <p:spPr>
          <a:xfrm>
            <a:off x="1500166" y="3714752"/>
            <a:ext cx="2928958"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t>ÖNCE SÖZDE KOD</a:t>
            </a:r>
            <a:endParaRPr lang="tr-TR" sz="3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6500826" y="6296044"/>
            <a:ext cx="2471726" cy="561956"/>
          </a:xfrm>
        </p:spPr>
        <p:txBody>
          <a:bodyPr>
            <a:normAutofit fontScale="90000"/>
          </a:bodyPr>
          <a:lstStyle/>
          <a:p>
            <a:r>
              <a:rPr lang="tr-TR" dirty="0" smtClean="0"/>
              <a:t>ALIŞTIRMA</a:t>
            </a:r>
            <a:endParaRPr lang="tr-TR" dirty="0"/>
          </a:p>
        </p:txBody>
      </p:sp>
      <p:sp>
        <p:nvSpPr>
          <p:cNvPr id="3" name="2 İçerik Yer Tutucusu"/>
          <p:cNvSpPr>
            <a:spLocks noGrp="1"/>
          </p:cNvSpPr>
          <p:nvPr>
            <p:ph sz="quarter" idx="1"/>
          </p:nvPr>
        </p:nvSpPr>
        <p:spPr>
          <a:xfrm>
            <a:off x="214282" y="491504"/>
            <a:ext cx="8229600" cy="4937760"/>
          </a:xfrm>
        </p:spPr>
        <p:txBody>
          <a:bodyPr>
            <a:normAutofit/>
          </a:bodyPr>
          <a:lstStyle/>
          <a:p>
            <a:pPr>
              <a:buNone/>
            </a:pPr>
            <a:r>
              <a:rPr lang="tr-TR" sz="2000" dirty="0" smtClean="0"/>
              <a:t>ALIŞTIRMA: Bir dersin hocası </a:t>
            </a:r>
            <a:r>
              <a:rPr lang="tr-TR" sz="2000" b="1" dirty="0" smtClean="0"/>
              <a:t>OGRENCI_SAYISI</a:t>
            </a:r>
            <a:r>
              <a:rPr lang="tr-TR" sz="2000" dirty="0" smtClean="0"/>
              <a:t> kadar öğrenciye ders veriyormuş. Not girişleri için bir kod yazacakmış. Sizden yardım istiyor…</a:t>
            </a:r>
          </a:p>
          <a:p>
            <a:r>
              <a:rPr lang="tr-TR" sz="2000" dirty="0" smtClean="0"/>
              <a:t>Kod çalıştığında sırayla </a:t>
            </a:r>
            <a:r>
              <a:rPr lang="tr-TR" sz="2000" i="1" dirty="0" smtClean="0"/>
              <a:t>öğrenci 1</a:t>
            </a:r>
            <a:r>
              <a:rPr lang="tr-TR" sz="2000" dirty="0" smtClean="0"/>
              <a:t>’in notunu sorar, notu alır, </a:t>
            </a:r>
            <a:r>
              <a:rPr lang="tr-TR" sz="2000" i="1" dirty="0" smtClean="0"/>
              <a:t>öğrenci 2</a:t>
            </a:r>
            <a:r>
              <a:rPr lang="tr-TR" sz="2000" dirty="0" smtClean="0"/>
              <a:t>’nin  notunu sorar ve notu alır…</a:t>
            </a:r>
          </a:p>
          <a:p>
            <a:r>
              <a:rPr lang="tr-TR" sz="2000" dirty="0" smtClean="0"/>
              <a:t>Herhangi bir not girişi 0-100 arasında değilse ya da -1 değilse kod kullanıcıyı uyarır ve tekrar giriş ister. </a:t>
            </a:r>
            <a:r>
              <a:rPr lang="tr-TR" sz="1600" dirty="0" smtClean="0"/>
              <a:t>(“</a:t>
            </a:r>
            <a:r>
              <a:rPr lang="tr-TR" sz="1600" dirty="0" err="1" smtClean="0"/>
              <a:t>Yanlis</a:t>
            </a:r>
            <a:r>
              <a:rPr lang="tr-TR" sz="1600" dirty="0" smtClean="0"/>
              <a:t> </a:t>
            </a:r>
            <a:r>
              <a:rPr lang="tr-TR" sz="1600" dirty="0" err="1" smtClean="0"/>
              <a:t>giris</a:t>
            </a:r>
            <a:r>
              <a:rPr lang="tr-TR" sz="1600" dirty="0" smtClean="0"/>
              <a:t>. -1 ya da 0-100  </a:t>
            </a:r>
            <a:r>
              <a:rPr lang="tr-TR" sz="1600" dirty="0" err="1" smtClean="0"/>
              <a:t>arasi</a:t>
            </a:r>
            <a:r>
              <a:rPr lang="tr-TR" sz="1600" dirty="0" smtClean="0"/>
              <a:t> bir </a:t>
            </a:r>
            <a:r>
              <a:rPr lang="tr-TR" sz="1600" dirty="0" err="1" smtClean="0"/>
              <a:t>deger</a:t>
            </a:r>
            <a:r>
              <a:rPr lang="tr-TR" sz="1600" dirty="0" smtClean="0"/>
              <a:t> giriniz!”)</a:t>
            </a:r>
            <a:endParaRPr lang="tr-TR" sz="2000" dirty="0" smtClean="0"/>
          </a:p>
          <a:p>
            <a:r>
              <a:rPr lang="tr-TR" sz="2000" dirty="0" smtClean="0"/>
              <a:t>Kullanıcı -1 girdiğinde, kod sonuç ekranına geçer.</a:t>
            </a:r>
          </a:p>
          <a:p>
            <a:endParaRPr lang="tr-TR" sz="2000" dirty="0" smtClean="0"/>
          </a:p>
          <a:p>
            <a:endParaRPr lang="tr-TR" sz="2000" dirty="0" smtClean="0"/>
          </a:p>
          <a:p>
            <a:r>
              <a:rPr lang="tr-TR" sz="2000" dirty="0" smtClean="0"/>
              <a:t>şeklinde bir çıktı verir ve kod sonlanır.</a:t>
            </a:r>
          </a:p>
          <a:p>
            <a:pPr algn="ctr"/>
            <a:r>
              <a:rPr lang="tr-TR" sz="2000" dirty="0" smtClean="0"/>
              <a:t>Kullanıcı -1 girmeden OGRENCI_SAYISI kadar giriş yapılırsa da kod -1 girilmiş gibi sonuç ekranına geçer.</a:t>
            </a:r>
          </a:p>
          <a:p>
            <a:endParaRPr lang="tr-TR" sz="2000" dirty="0"/>
          </a:p>
        </p:txBody>
      </p:sp>
      <p:sp>
        <p:nvSpPr>
          <p:cNvPr id="9" name="8 Dikdörtgen"/>
          <p:cNvSpPr/>
          <p:nvPr/>
        </p:nvSpPr>
        <p:spPr>
          <a:xfrm>
            <a:off x="1928794" y="2928934"/>
            <a:ext cx="4714908" cy="7858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smtClean="0">
                <a:solidFill>
                  <a:schemeClr val="tx1"/>
                </a:solidFill>
              </a:rPr>
              <a:t>Girmiş olduğunuz not adedi: ________</a:t>
            </a:r>
          </a:p>
          <a:p>
            <a:pPr>
              <a:buNone/>
            </a:pPr>
            <a:r>
              <a:rPr lang="tr-TR" b="1" i="1" dirty="0" smtClean="0">
                <a:solidFill>
                  <a:schemeClr val="tx1"/>
                </a:solidFill>
              </a:rPr>
              <a:t>Sınav ortalaması: _______ (</a:t>
            </a:r>
            <a:r>
              <a:rPr lang="tr-TR" b="1" i="1" dirty="0" err="1" smtClean="0">
                <a:solidFill>
                  <a:schemeClr val="tx1"/>
                </a:solidFill>
              </a:rPr>
              <a:t>küsüratlı</a:t>
            </a:r>
            <a:r>
              <a:rPr lang="tr-TR" b="1" i="1" dirty="0" smtClean="0">
                <a:solidFill>
                  <a:schemeClr val="tx1"/>
                </a:solidFill>
              </a:rPr>
              <a:t>)</a:t>
            </a:r>
          </a:p>
        </p:txBody>
      </p:sp>
      <p:grpSp>
        <p:nvGrpSpPr>
          <p:cNvPr id="4" name="Group 7"/>
          <p:cNvGrpSpPr/>
          <p:nvPr/>
        </p:nvGrpSpPr>
        <p:grpSpPr>
          <a:xfrm>
            <a:off x="2000232"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sınavlar okundu mu?</a:t>
            </a:r>
            <a:endParaRPr lang="tr-TR" dirty="0"/>
          </a:p>
        </p:txBody>
      </p:sp>
      <p:pic>
        <p:nvPicPr>
          <p:cNvPr id="11" name="10 Resim" descr="bilgisayar.wmf"/>
          <p:cNvPicPr>
            <a:picLocks noChangeAspect="1"/>
          </p:cNvPicPr>
          <p:nvPr/>
        </p:nvPicPr>
        <p:blipFill>
          <a:blip r:embed="rId5"/>
          <a:stretch>
            <a:fillRect/>
          </a:stretch>
        </p:blipFill>
        <p:spPr>
          <a:xfrm>
            <a:off x="8001024" y="3143248"/>
            <a:ext cx="761999" cy="778041"/>
          </a:xfrm>
          <a:prstGeom prst="rect">
            <a:avLst/>
          </a:prstGeom>
        </p:spPr>
      </p:pic>
      <p:sp>
        <p:nvSpPr>
          <p:cNvPr id="10" name="9 Yuvarlatılmış Dikdörtgen"/>
          <p:cNvSpPr/>
          <p:nvPr/>
        </p:nvSpPr>
        <p:spPr>
          <a:xfrm>
            <a:off x="214282" y="4572008"/>
            <a:ext cx="1643074" cy="1857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Değer kontrolleri de yapınız.</a:t>
            </a:r>
          </a:p>
          <a:p>
            <a:pPr algn="ctr"/>
            <a:endParaRPr lang="tr-TR" sz="1400" dirty="0" smtClean="0"/>
          </a:p>
          <a:p>
            <a:pPr algn="ctr"/>
            <a:endParaRPr lang="tr-TR" sz="1400" dirty="0" smtClean="0"/>
          </a:p>
          <a:p>
            <a:pPr algn="ctr"/>
            <a:endParaRPr lang="tr-TR" dirty="0" smtClean="0"/>
          </a:p>
          <a:p>
            <a:pPr algn="ctr"/>
            <a:endParaRPr lang="tr-TR" dirty="0" smtClean="0"/>
          </a:p>
          <a:p>
            <a:pPr algn="ctr"/>
            <a:endParaRPr lang="tr-TR" dirty="0"/>
          </a:p>
        </p:txBody>
      </p:sp>
      <p:pic>
        <p:nvPicPr>
          <p:cNvPr id="12" name="Picture 2" descr="http://images.clipartpanda.com/airport-clipart-Airport-Clip-Art-378.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85786" y="5143512"/>
            <a:ext cx="771389" cy="1272005"/>
          </a:xfrm>
          <a:prstGeom prst="rect">
            <a:avLst/>
          </a:prstGeom>
          <a:noFill/>
          <a:extLst>
            <a:ext uri="{909E8E84-426E-40DD-AFC4-6F175D3DCCD1}">
              <a14:hiddenFill xmlns=""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ox(i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ox(i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5-Nokta Yıldız"/>
          <p:cNvSpPr/>
          <p:nvPr/>
        </p:nvSpPr>
        <p:spPr>
          <a:xfrm>
            <a:off x="3000364" y="1714488"/>
            <a:ext cx="6143636" cy="4786346"/>
          </a:xfrm>
          <a:prstGeom prst="star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smtClean="0"/>
              <a:t>Siz dizi kavramını C diline ekleyecek olsanız nasıl bir tasarım yapardınız? </a:t>
            </a:r>
          </a:p>
        </p:txBody>
      </p:sp>
      <p:sp>
        <p:nvSpPr>
          <p:cNvPr id="2" name="1 Başlık"/>
          <p:cNvSpPr>
            <a:spLocks noGrp="1"/>
          </p:cNvSpPr>
          <p:nvPr>
            <p:ph type="title"/>
          </p:nvPr>
        </p:nvSpPr>
        <p:spPr/>
        <p:txBody>
          <a:bodyPr/>
          <a:lstStyle/>
          <a:p>
            <a:r>
              <a:rPr lang="tr-TR" dirty="0" smtClean="0"/>
              <a:t>Diziler konusunda beyin fırtınası</a:t>
            </a:r>
            <a:endParaRPr lang="en-US" dirty="0"/>
          </a:p>
        </p:txBody>
      </p:sp>
      <p:sp>
        <p:nvSpPr>
          <p:cNvPr id="3" name="2 İçerik Yer Tutucusu"/>
          <p:cNvSpPr>
            <a:spLocks noGrp="1"/>
          </p:cNvSpPr>
          <p:nvPr>
            <p:ph sz="quarter" idx="1"/>
          </p:nvPr>
        </p:nvSpPr>
        <p:spPr>
          <a:xfrm>
            <a:off x="457200" y="1219200"/>
            <a:ext cx="8229600" cy="2566990"/>
          </a:xfrm>
        </p:spPr>
        <p:txBody>
          <a:bodyPr>
            <a:normAutofit/>
          </a:bodyPr>
          <a:lstStyle/>
          <a:p>
            <a:r>
              <a:rPr lang="tr-TR" sz="2400" dirty="0" smtClean="0"/>
              <a:t>Elemanları </a:t>
            </a:r>
            <a:r>
              <a:rPr lang="tr-TR" sz="2400" dirty="0" err="1" smtClean="0"/>
              <a:t>RAM’de</a:t>
            </a:r>
            <a:r>
              <a:rPr lang="tr-TR" sz="2400" dirty="0" smtClean="0"/>
              <a:t> nasıl konumlandırırdınız?</a:t>
            </a:r>
          </a:p>
          <a:p>
            <a:r>
              <a:rPr lang="tr-TR" sz="2400" dirty="0" smtClean="0"/>
              <a:t>Diziyi nasıl tanımlardınız?</a:t>
            </a:r>
          </a:p>
          <a:p>
            <a:r>
              <a:rPr lang="tr-TR" sz="2400" dirty="0" smtClean="0"/>
              <a:t>Dizideki elemanlara nasıl erişim </a:t>
            </a:r>
            <a:br>
              <a:rPr lang="tr-TR" sz="2400" dirty="0" smtClean="0"/>
            </a:br>
            <a:r>
              <a:rPr lang="tr-TR" sz="2400" dirty="0" smtClean="0"/>
              <a:t>sağlatırdınız?</a:t>
            </a:r>
          </a:p>
        </p:txBody>
      </p:sp>
    </p:spTree>
    <p:extLst>
      <p:ext uri="{BB962C8B-B14F-4D97-AF65-F5344CB8AC3E}">
        <p14:creationId xmlns:p14="http://schemas.microsoft.com/office/powerpoint/2010/main" xmlns="" val="1832465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sz="4400" dirty="0" smtClean="0"/>
              <a:t>ÖĞRETMEN KODU</a:t>
            </a:r>
          </a:p>
          <a:p>
            <a:r>
              <a:rPr lang="tr-TR" sz="4400" dirty="0" smtClean="0"/>
              <a:t>ALIŞTIRMASI -2</a:t>
            </a:r>
          </a:p>
        </p:txBody>
      </p:sp>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4" y="1500174"/>
            <a:ext cx="2714644" cy="372736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3 Yuvarlatılmış Dikdörtgen"/>
          <p:cNvSpPr/>
          <p:nvPr/>
        </p:nvSpPr>
        <p:spPr>
          <a:xfrm>
            <a:off x="1500166" y="3714752"/>
            <a:ext cx="2928958"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t>ÖNCE SÖZDE KOD</a:t>
            </a:r>
            <a:endParaRPr lang="tr-TR" sz="3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6500826" y="6296044"/>
            <a:ext cx="2471726" cy="561956"/>
          </a:xfrm>
        </p:spPr>
        <p:txBody>
          <a:bodyPr>
            <a:normAutofit fontScale="90000"/>
          </a:bodyPr>
          <a:lstStyle/>
          <a:p>
            <a:r>
              <a:rPr lang="tr-TR" dirty="0" smtClean="0"/>
              <a:t>ALIŞTIRMA-2</a:t>
            </a:r>
            <a:endParaRPr lang="tr-TR" dirty="0"/>
          </a:p>
        </p:txBody>
      </p:sp>
      <p:sp>
        <p:nvSpPr>
          <p:cNvPr id="3" name="2 İçerik Yer Tutucusu"/>
          <p:cNvSpPr>
            <a:spLocks noGrp="1"/>
          </p:cNvSpPr>
          <p:nvPr>
            <p:ph sz="quarter" idx="1"/>
          </p:nvPr>
        </p:nvSpPr>
        <p:spPr>
          <a:xfrm>
            <a:off x="214282" y="491504"/>
            <a:ext cx="8229600" cy="4937760"/>
          </a:xfrm>
        </p:spPr>
        <p:txBody>
          <a:bodyPr>
            <a:normAutofit/>
          </a:bodyPr>
          <a:lstStyle/>
          <a:p>
            <a:pPr>
              <a:buNone/>
            </a:pPr>
            <a:r>
              <a:rPr lang="tr-TR" sz="2000" dirty="0" smtClean="0"/>
              <a:t>ALIŞTIRMA: Bir dersin hocası </a:t>
            </a:r>
            <a:r>
              <a:rPr lang="tr-TR" sz="2000" b="1" dirty="0" smtClean="0"/>
              <a:t>OGRENCI_SAYISI</a:t>
            </a:r>
            <a:r>
              <a:rPr lang="tr-TR" sz="2000" dirty="0" smtClean="0"/>
              <a:t> kadar öğrenciye ders veriyormuş. Not girişleri için bir kod yazacakmış. Sizden yardım istiyor…</a:t>
            </a:r>
          </a:p>
          <a:p>
            <a:r>
              <a:rPr lang="tr-TR" sz="2000" dirty="0" smtClean="0"/>
              <a:t>Daha önceki kodun aynısı olsun. Ancak en sondaki tablo şu şekilde olsun.</a:t>
            </a:r>
          </a:p>
          <a:p>
            <a:r>
              <a:rPr lang="tr-TR" sz="2800" b="1" dirty="0" smtClean="0">
                <a:solidFill>
                  <a:srgbClr val="FF0000"/>
                </a:solidFill>
              </a:rPr>
              <a:t>FONKSİYON İLE YAPINIZ!!!</a:t>
            </a:r>
          </a:p>
        </p:txBody>
      </p:sp>
      <p:sp>
        <p:nvSpPr>
          <p:cNvPr id="9" name="8 Dikdörtgen"/>
          <p:cNvSpPr/>
          <p:nvPr/>
        </p:nvSpPr>
        <p:spPr>
          <a:xfrm>
            <a:off x="1928794" y="2214554"/>
            <a:ext cx="4714908" cy="23574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smtClean="0">
                <a:solidFill>
                  <a:schemeClr val="tx1"/>
                </a:solidFill>
              </a:rPr>
              <a:t>Girmiş olduğunuz not adedi: ________</a:t>
            </a:r>
          </a:p>
          <a:p>
            <a:pPr>
              <a:buNone/>
            </a:pPr>
            <a:r>
              <a:rPr lang="tr-TR" b="1" i="1" dirty="0" smtClean="0">
                <a:solidFill>
                  <a:schemeClr val="tx1"/>
                </a:solidFill>
              </a:rPr>
              <a:t>Sınav ortalaması: _______ (</a:t>
            </a:r>
            <a:r>
              <a:rPr lang="tr-TR" b="1" i="1" dirty="0" err="1" smtClean="0">
                <a:solidFill>
                  <a:schemeClr val="tx1"/>
                </a:solidFill>
              </a:rPr>
              <a:t>küsüratlı</a:t>
            </a:r>
            <a:r>
              <a:rPr lang="tr-TR" b="1" i="1" dirty="0" smtClean="0">
                <a:solidFill>
                  <a:schemeClr val="tx1"/>
                </a:solidFill>
              </a:rPr>
              <a:t>)</a:t>
            </a:r>
          </a:p>
          <a:p>
            <a:pPr>
              <a:buNone/>
            </a:pPr>
            <a:r>
              <a:rPr lang="tr-TR" b="1" i="1" dirty="0" smtClean="0">
                <a:solidFill>
                  <a:schemeClr val="tx1"/>
                </a:solidFill>
              </a:rPr>
              <a:t>OGRENCI NO	NOTU</a:t>
            </a:r>
          </a:p>
          <a:p>
            <a:pPr>
              <a:buNone/>
            </a:pPr>
            <a:r>
              <a:rPr lang="tr-TR" b="1" i="1" dirty="0" smtClean="0">
                <a:solidFill>
                  <a:schemeClr val="tx1"/>
                </a:solidFill>
              </a:rPr>
              <a:t>Ogrenci1		74</a:t>
            </a:r>
          </a:p>
          <a:p>
            <a:pPr>
              <a:buNone/>
            </a:pPr>
            <a:r>
              <a:rPr lang="tr-TR" b="1" i="1" dirty="0" smtClean="0">
                <a:solidFill>
                  <a:schemeClr val="tx1"/>
                </a:solidFill>
              </a:rPr>
              <a:t>Ogrenci2		41</a:t>
            </a:r>
          </a:p>
          <a:p>
            <a:pPr>
              <a:buNone/>
            </a:pPr>
            <a:r>
              <a:rPr lang="tr-TR" b="1" i="1" dirty="0" smtClean="0">
                <a:solidFill>
                  <a:schemeClr val="tx1"/>
                </a:solidFill>
              </a:rPr>
              <a:t>Ogrenci3		82</a:t>
            </a:r>
          </a:p>
          <a:p>
            <a:pPr>
              <a:buNone/>
            </a:pPr>
            <a:r>
              <a:rPr lang="tr-TR" b="1" i="1" dirty="0" smtClean="0">
                <a:solidFill>
                  <a:schemeClr val="tx1"/>
                </a:solidFill>
              </a:rPr>
              <a:t>…</a:t>
            </a:r>
          </a:p>
        </p:txBody>
      </p:sp>
      <p:grpSp>
        <p:nvGrpSpPr>
          <p:cNvPr id="4" name="Group 7"/>
          <p:cNvGrpSpPr/>
          <p:nvPr/>
        </p:nvGrpSpPr>
        <p:grpSpPr>
          <a:xfrm>
            <a:off x="1785918"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Hocam, sınavları halen okumadınız mı?</a:t>
            </a:r>
            <a:endParaRPr lang="tr-TR" dirty="0"/>
          </a:p>
        </p:txBody>
      </p:sp>
      <p:pic>
        <p:nvPicPr>
          <p:cNvPr id="11" name="10 Resim" descr="bilgisayar.wmf"/>
          <p:cNvPicPr>
            <a:picLocks noChangeAspect="1"/>
          </p:cNvPicPr>
          <p:nvPr/>
        </p:nvPicPr>
        <p:blipFill>
          <a:blip r:embed="rId5"/>
          <a:stretch>
            <a:fillRect/>
          </a:stretch>
        </p:blipFill>
        <p:spPr>
          <a:xfrm>
            <a:off x="8001024" y="3143248"/>
            <a:ext cx="761999" cy="778041"/>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86314" y="457200"/>
            <a:ext cx="3671886" cy="609600"/>
          </a:xfrm>
          <a:noFill/>
          <a:ln/>
        </p:spPr>
        <p:txBody>
          <a:bodyPr>
            <a:normAutofit fontScale="90000"/>
          </a:bodyPr>
          <a:lstStyle/>
          <a:p>
            <a:r>
              <a:rPr lang="tr-TR" sz="3200" dirty="0" smtClean="0"/>
              <a:t>Bu kodun çıktısı nedir?</a:t>
            </a:r>
            <a:endParaRPr lang="en-US" dirty="0"/>
          </a:p>
        </p:txBody>
      </p:sp>
      <p:pic>
        <p:nvPicPr>
          <p:cNvPr id="2050" name="Picture 2"/>
          <p:cNvPicPr>
            <a:picLocks noChangeAspect="1" noChangeArrowheads="1"/>
          </p:cNvPicPr>
          <p:nvPr/>
        </p:nvPicPr>
        <p:blipFill>
          <a:blip r:embed="rId4"/>
          <a:srcRect/>
          <a:stretch>
            <a:fillRect/>
          </a:stretch>
        </p:blipFill>
        <p:spPr bwMode="auto">
          <a:xfrm>
            <a:off x="857224" y="0"/>
            <a:ext cx="3357586" cy="4827372"/>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5072066" y="1500174"/>
            <a:ext cx="2776552" cy="2567789"/>
          </a:xfrm>
          <a:prstGeom prst="rect">
            <a:avLst/>
          </a:prstGeom>
          <a:noFill/>
          <a:ln w="9525">
            <a:noFill/>
            <a:miter lim="800000"/>
            <a:headEnd/>
            <a:tailEnd/>
          </a:ln>
          <a:effectLst/>
        </p:spPr>
      </p:pic>
    </p:spTree>
    <p:extLst>
      <p:ext uri="{BB962C8B-B14F-4D97-AF65-F5344CB8AC3E}">
        <p14:creationId xmlns="" xmlns:p14="http://schemas.microsoft.com/office/powerpoint/2010/main" val="326427567"/>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heckerboard(across)">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Çarpım tablosu</a:t>
            </a:r>
            <a:endParaRPr lang="tr-TR" dirty="0"/>
          </a:p>
        </p:txBody>
      </p:sp>
      <p:sp>
        <p:nvSpPr>
          <p:cNvPr id="3" name="2 İçerik Yer Tutucusu"/>
          <p:cNvSpPr>
            <a:spLocks noGrp="1"/>
          </p:cNvSpPr>
          <p:nvPr>
            <p:ph sz="quarter" idx="1"/>
          </p:nvPr>
        </p:nvSpPr>
        <p:spPr/>
        <p:txBody>
          <a:bodyPr/>
          <a:lstStyle/>
          <a:p>
            <a:r>
              <a:rPr lang="tr-TR" dirty="0" smtClean="0"/>
              <a:t>[1-9] aralığındaki sayıların kendi içinde çarpım tablosunu yapalım.</a:t>
            </a:r>
          </a:p>
          <a:p>
            <a:r>
              <a:rPr lang="tr-TR" dirty="0" smtClean="0"/>
              <a:t>İç içe döngü kullanımını görelim.</a:t>
            </a:r>
            <a:endParaRPr lang="tr-TR" dirty="0"/>
          </a:p>
        </p:txBody>
      </p:sp>
      <p:pic>
        <p:nvPicPr>
          <p:cNvPr id="4" name="3 Resim" descr="bilgisayar.wmf"/>
          <p:cNvPicPr>
            <a:picLocks noChangeAspect="1"/>
          </p:cNvPicPr>
          <p:nvPr/>
        </p:nvPicPr>
        <p:blipFill>
          <a:blip r:embed="rId4"/>
          <a:stretch>
            <a:fillRect/>
          </a:stretch>
        </p:blipFill>
        <p:spPr>
          <a:xfrm>
            <a:off x="6357950" y="3643314"/>
            <a:ext cx="1819275" cy="185737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a:xfrm>
            <a:off x="428596" y="1500174"/>
            <a:ext cx="7786742" cy="3500462"/>
          </a:xfrm>
        </p:spPr>
        <p:txBody>
          <a:bodyPr>
            <a:normAutofit fontScale="92500"/>
          </a:bodyPr>
          <a:lstStyle/>
          <a:p>
            <a:pPr marL="514350" indent="-514350">
              <a:buNone/>
            </a:pPr>
            <a:r>
              <a:rPr lang="tr-TR" sz="3200" dirty="0" smtClean="0"/>
              <a:t>#</a:t>
            </a:r>
            <a:r>
              <a:rPr lang="tr-TR" sz="3200" dirty="0" err="1" smtClean="0"/>
              <a:t>include</a:t>
            </a:r>
            <a:r>
              <a:rPr lang="tr-TR" sz="3200" dirty="0" smtClean="0"/>
              <a:t> &lt;</a:t>
            </a:r>
            <a:r>
              <a:rPr lang="tr-TR" sz="3200" dirty="0" err="1" smtClean="0"/>
              <a:t>stdio</a:t>
            </a:r>
            <a:r>
              <a:rPr lang="tr-TR" sz="3200" dirty="0" smtClean="0"/>
              <a:t>.h&gt;</a:t>
            </a:r>
          </a:p>
          <a:p>
            <a:pPr marL="514350" indent="-514350">
              <a:buNone/>
            </a:pPr>
            <a:r>
              <a:rPr lang="tr-TR" sz="3200" dirty="0" err="1" smtClean="0"/>
              <a:t>int</a:t>
            </a:r>
            <a:r>
              <a:rPr lang="tr-TR" sz="3200" dirty="0" smtClean="0"/>
              <a:t> </a:t>
            </a:r>
            <a:r>
              <a:rPr lang="tr-TR" sz="3200" dirty="0" err="1" smtClean="0"/>
              <a:t>main</a:t>
            </a:r>
            <a:r>
              <a:rPr lang="tr-TR" sz="3200" dirty="0" smtClean="0"/>
              <a:t>() {</a:t>
            </a:r>
          </a:p>
          <a:p>
            <a:pPr marL="514350" indent="-514350">
              <a:buNone/>
            </a:pPr>
            <a:r>
              <a:rPr lang="tr-TR" sz="3200" dirty="0" err="1" smtClean="0"/>
              <a:t>int</a:t>
            </a:r>
            <a:r>
              <a:rPr lang="tr-TR" sz="3200" dirty="0" smtClean="0"/>
              <a:t> a;</a:t>
            </a:r>
          </a:p>
          <a:p>
            <a:pPr marL="514350" indent="-514350">
              <a:buNone/>
            </a:pPr>
            <a:r>
              <a:rPr lang="tr-TR" sz="3200" dirty="0" err="1" smtClean="0"/>
              <a:t>for</a:t>
            </a:r>
            <a:r>
              <a:rPr lang="tr-TR" sz="3200" dirty="0" smtClean="0"/>
              <a:t>(a=a*0;a!=35; a=a*2+5) </a:t>
            </a:r>
            <a:r>
              <a:rPr lang="tr-TR" sz="3200" dirty="0" err="1" smtClean="0"/>
              <a:t>printf</a:t>
            </a:r>
            <a:r>
              <a:rPr lang="tr-TR" sz="3200" dirty="0" smtClean="0"/>
              <a:t>(“%d\n”,a); 	</a:t>
            </a:r>
          </a:p>
          <a:p>
            <a:pPr>
              <a:buNone/>
            </a:pPr>
            <a:r>
              <a:rPr lang="tr-TR" sz="3200" dirty="0" smtClean="0"/>
              <a:t>	</a:t>
            </a:r>
            <a:r>
              <a:rPr lang="tr-TR" sz="3200" dirty="0" err="1" smtClean="0"/>
              <a:t>return</a:t>
            </a:r>
            <a:r>
              <a:rPr lang="tr-TR" sz="3200" dirty="0" smtClean="0"/>
              <a:t> 0;</a:t>
            </a:r>
          </a:p>
          <a:p>
            <a:pPr>
              <a:buNone/>
            </a:pPr>
            <a:r>
              <a:rPr lang="tr-TR" sz="3200" dirty="0" smtClean="0"/>
              <a:t>}</a:t>
            </a:r>
          </a:p>
          <a:p>
            <a:endParaRPr lang="tr-TR" dirty="0" smtClean="0"/>
          </a:p>
          <a:p>
            <a:pPr lvl="1">
              <a:buNone/>
            </a:pPr>
            <a:endParaRPr lang="tr-TR" dirty="0"/>
          </a:p>
        </p:txBody>
      </p:sp>
      <p:sp>
        <p:nvSpPr>
          <p:cNvPr id="7" name="6 Yuvarlatılmış Dikdörtgen"/>
          <p:cNvSpPr/>
          <p:nvPr/>
        </p:nvSpPr>
        <p:spPr>
          <a:xfrm>
            <a:off x="5286380" y="4286256"/>
            <a:ext cx="2857520"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for</a:t>
            </a:r>
            <a:r>
              <a:rPr lang="tr-TR" dirty="0" smtClean="0"/>
              <a:t> döngüsünün çalışma sırasını iyi şekilde anlayan ile kabaca anlayan öğrenciyi ayırt eden bu sade ekran çıktısı sorusunu dikkatle çözünüz.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a:xfrm>
            <a:off x="457200" y="1219200"/>
            <a:ext cx="6400816" cy="4937760"/>
          </a:xfrm>
        </p:spPr>
        <p:txBody>
          <a:bodyPr>
            <a:normAutofit/>
          </a:bodyPr>
          <a:lstStyle/>
          <a:p>
            <a:pPr marL="514350" indent="-514350">
              <a:buNone/>
            </a:pPr>
            <a:r>
              <a:rPr lang="tr-TR" sz="2400" dirty="0" err="1" smtClean="0"/>
              <a:t>for</a:t>
            </a:r>
            <a:r>
              <a:rPr lang="tr-TR" sz="2400" dirty="0" smtClean="0"/>
              <a:t>(a=a*0;a!=35; a=a*2+5) </a:t>
            </a:r>
            <a:r>
              <a:rPr lang="tr-TR" sz="2400" dirty="0" err="1" smtClean="0"/>
              <a:t>printf</a:t>
            </a:r>
            <a:r>
              <a:rPr lang="tr-TR" sz="2400" dirty="0" smtClean="0"/>
              <a:t>(“%d\n”,a); </a:t>
            </a:r>
          </a:p>
          <a:p>
            <a:pPr lvl="1">
              <a:buNone/>
            </a:pPr>
            <a:r>
              <a:rPr lang="tr-TR" sz="2000" dirty="0" smtClean="0"/>
              <a:t>HATIRLATMALAR:</a:t>
            </a:r>
          </a:p>
          <a:p>
            <a:pPr lvl="1"/>
            <a:r>
              <a:rPr lang="tr-TR" sz="2000" dirty="0" err="1" smtClean="0"/>
              <a:t>for’dan</a:t>
            </a:r>
            <a:r>
              <a:rPr lang="tr-TR" sz="2000" dirty="0" smtClean="0"/>
              <a:t> sonra alt satıra inmek şart değildir.</a:t>
            </a:r>
          </a:p>
          <a:p>
            <a:pPr lvl="1"/>
            <a:r>
              <a:rPr lang="tr-TR" sz="2000" dirty="0" err="1" smtClean="0"/>
              <a:t>for’da</a:t>
            </a:r>
            <a:r>
              <a:rPr lang="tr-TR" sz="2000" dirty="0" smtClean="0"/>
              <a:t> 3 tane kalıp olması şarttır. Parantezleri içerisinde iki tane ; olmayan </a:t>
            </a:r>
            <a:r>
              <a:rPr lang="tr-TR" sz="2000" dirty="0" err="1" smtClean="0"/>
              <a:t>for</a:t>
            </a:r>
            <a:r>
              <a:rPr lang="tr-TR" sz="2000" dirty="0" smtClean="0"/>
              <a:t> çalışmaz.</a:t>
            </a:r>
          </a:p>
          <a:p>
            <a:pPr lvl="1"/>
            <a:r>
              <a:rPr lang="tr-TR" sz="2000" dirty="0" smtClean="0"/>
              <a:t>İlk kalıp sadece bir kez (kodun başında) çalıştırılır.</a:t>
            </a:r>
          </a:p>
          <a:p>
            <a:pPr lvl="1"/>
            <a:r>
              <a:rPr lang="tr-TR" sz="2000" dirty="0" smtClean="0"/>
              <a:t>İkinci kalıp koşuldur. Her turun başında kontrol edilir. </a:t>
            </a:r>
            <a:r>
              <a:rPr lang="tr-TR" sz="1800" i="1" dirty="0" smtClean="0"/>
              <a:t>DOĞRU</a:t>
            </a:r>
            <a:r>
              <a:rPr lang="tr-TR" sz="1800" dirty="0" smtClean="0"/>
              <a:t> </a:t>
            </a:r>
            <a:r>
              <a:rPr lang="tr-TR" sz="2000" dirty="0" smtClean="0"/>
              <a:t>ise tura başlanır, değilse döngüden çıkılır.</a:t>
            </a:r>
          </a:p>
          <a:p>
            <a:pPr lvl="1"/>
            <a:r>
              <a:rPr lang="tr-TR" sz="2000" dirty="0" smtClean="0"/>
              <a:t>Üçüncü kalıp her turdan sonra, bir sonraki tura geçmeden önce çalıştırılır. Virgül ile ayırmak koşuluyla birden çok komut içerebilir.</a:t>
            </a:r>
          </a:p>
          <a:p>
            <a:pPr>
              <a:buNone/>
            </a:pPr>
            <a:r>
              <a:rPr lang="tr-TR" dirty="0" smtClean="0"/>
              <a:t>	</a:t>
            </a:r>
          </a:p>
          <a:p>
            <a:endParaRPr lang="tr-TR" dirty="0" smtClean="0"/>
          </a:p>
          <a:p>
            <a:endParaRPr lang="tr-TR" dirty="0" smtClean="0"/>
          </a:p>
          <a:p>
            <a:pPr lvl="1">
              <a:buNone/>
            </a:pPr>
            <a:endParaRPr lang="tr-TR" dirty="0"/>
          </a:p>
        </p:txBody>
      </p:sp>
      <p:pic>
        <p:nvPicPr>
          <p:cNvPr id="11265" name="Picture 1"/>
          <p:cNvPicPr>
            <a:picLocks noChangeAspect="1" noChangeArrowheads="1"/>
          </p:cNvPicPr>
          <p:nvPr/>
        </p:nvPicPr>
        <p:blipFill>
          <a:blip r:embed="rId3"/>
          <a:srcRect r="92539" b="46221"/>
          <a:stretch>
            <a:fillRect/>
          </a:stretch>
        </p:blipFill>
        <p:spPr bwMode="auto">
          <a:xfrm>
            <a:off x="7215206" y="1714488"/>
            <a:ext cx="1571636" cy="33605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265"/>
                                        </p:tgtEl>
                                        <p:attrNameLst>
                                          <p:attrName>style.visibility</p:attrName>
                                        </p:attrNameLst>
                                      </p:cBhvr>
                                      <p:to>
                                        <p:strVal val="visible"/>
                                      </p:to>
                                    </p:set>
                                    <p:animEffect transition="in" filter="checkerboard(across)">
                                      <p:cBhvr>
                                        <p:cTn id="32"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t>İkizkenar Üçgen</a:t>
            </a:r>
            <a:endParaRPr lang="tr-TR" b="1" dirty="0"/>
          </a:p>
        </p:txBody>
      </p:sp>
      <p:sp>
        <p:nvSpPr>
          <p:cNvPr id="3" name="2 İçerik Yer Tutucusu"/>
          <p:cNvSpPr>
            <a:spLocks noGrp="1"/>
          </p:cNvSpPr>
          <p:nvPr>
            <p:ph sz="quarter" idx="1"/>
          </p:nvPr>
        </p:nvSpPr>
        <p:spPr/>
        <p:txBody>
          <a:bodyPr/>
          <a:lstStyle/>
          <a:p>
            <a:r>
              <a:rPr lang="tr-TR" dirty="0" smtClean="0"/>
              <a:t>Satır sayısını kullanıcıdan alıp eşkenar üçgen çıktısı oluşturunuz.</a:t>
            </a:r>
          </a:p>
          <a:p>
            <a:r>
              <a:rPr lang="tr-TR" sz="4000" dirty="0" smtClean="0"/>
              <a:t> Satir:3</a:t>
            </a:r>
          </a:p>
          <a:p>
            <a:r>
              <a:rPr lang="tr-TR" sz="4000" dirty="0" smtClean="0"/>
              <a:t>     *</a:t>
            </a:r>
          </a:p>
          <a:p>
            <a:r>
              <a:rPr lang="tr-TR" sz="4000" dirty="0" smtClean="0"/>
              <a:t>   * * *</a:t>
            </a:r>
          </a:p>
          <a:p>
            <a:r>
              <a:rPr lang="tr-TR" sz="4000" dirty="0" smtClean="0"/>
              <a:t>* * * * *</a:t>
            </a:r>
            <a:endParaRPr lang="tr-TR" sz="4000" dirty="0"/>
          </a:p>
        </p:txBody>
      </p:sp>
      <p:pic>
        <p:nvPicPr>
          <p:cNvPr id="21506" name="Picture 2" descr="Image result for binom aÃ§Ä±lÄ±mÄ±"/>
          <p:cNvPicPr>
            <a:picLocks noChangeAspect="1" noChangeArrowheads="1"/>
          </p:cNvPicPr>
          <p:nvPr/>
        </p:nvPicPr>
        <p:blipFill>
          <a:blip r:embed="rId3"/>
          <a:srcRect/>
          <a:stretch>
            <a:fillRect/>
          </a:stretch>
        </p:blipFill>
        <p:spPr bwMode="auto">
          <a:xfrm>
            <a:off x="4857752" y="2857496"/>
            <a:ext cx="3845442" cy="3214710"/>
          </a:xfrm>
          <a:prstGeom prst="rect">
            <a:avLst/>
          </a:prstGeom>
          <a:noFill/>
        </p:spPr>
      </p:pic>
      <p:sp>
        <p:nvSpPr>
          <p:cNvPr id="7" name="6 Metin kutusu"/>
          <p:cNvSpPr txBox="1"/>
          <p:nvPr/>
        </p:nvSpPr>
        <p:spPr>
          <a:xfrm>
            <a:off x="4714876" y="2357430"/>
            <a:ext cx="407196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EKSTRA: Satır sayısını kullanıcıdan alıp ekrana Paskal Üçgeni bastırınız.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srcRect/>
          <a:stretch>
            <a:fillRect/>
          </a:stretch>
        </p:blipFill>
        <p:spPr bwMode="auto">
          <a:xfrm rot="774429">
            <a:off x="685800" y="4175732"/>
            <a:ext cx="2247900" cy="2028826"/>
          </a:xfrm>
          <a:prstGeom prst="rect">
            <a:avLst/>
          </a:prstGeom>
          <a:noFill/>
        </p:spPr>
      </p:pic>
      <p:sp>
        <p:nvSpPr>
          <p:cNvPr id="2" name="1 Başlık"/>
          <p:cNvSpPr>
            <a:spLocks noGrp="1"/>
          </p:cNvSpPr>
          <p:nvPr>
            <p:ph type="title"/>
          </p:nvPr>
        </p:nvSpPr>
        <p:spPr/>
        <p:txBody>
          <a:bodyPr>
            <a:normAutofit/>
          </a:bodyPr>
          <a:lstStyle/>
          <a:p>
            <a:r>
              <a:rPr lang="tr-TR" b="1" dirty="0" smtClean="0"/>
              <a:t>Seriler</a:t>
            </a:r>
            <a:endParaRPr lang="tr-TR" b="1" dirty="0"/>
          </a:p>
        </p:txBody>
      </p:sp>
      <p:sp>
        <p:nvSpPr>
          <p:cNvPr id="3" name="2 İçerik Yer Tutucusu"/>
          <p:cNvSpPr>
            <a:spLocks noGrp="1"/>
          </p:cNvSpPr>
          <p:nvPr>
            <p:ph sz="quarter" idx="1"/>
          </p:nvPr>
        </p:nvSpPr>
        <p:spPr/>
        <p:txBody>
          <a:bodyPr>
            <a:normAutofit/>
          </a:bodyPr>
          <a:lstStyle/>
          <a:p>
            <a:r>
              <a:rPr lang="tr-TR" sz="2400" i="1" dirty="0" smtClean="0">
                <a:solidFill>
                  <a:srgbClr val="FF0000"/>
                </a:solidFill>
              </a:rPr>
              <a:t>“Aşağıdaki iki serinin biri yakınsak biri ise ıraksaktır. Hangisi?” </a:t>
            </a:r>
            <a:r>
              <a:rPr lang="tr-TR" sz="2400" dirty="0" smtClean="0"/>
              <a:t>sorusuna cevap aramak üzere bir kod yazınız. </a:t>
            </a:r>
          </a:p>
          <a:p>
            <a:pPr lvl="1"/>
            <a:r>
              <a:rPr lang="tr-TR" sz="2000" dirty="0" smtClean="0"/>
              <a:t>Kod ilk açıldığında iki serinin de n [1,10000] aralığındaki toplamını verir.</a:t>
            </a:r>
          </a:p>
          <a:p>
            <a:pPr lvl="1"/>
            <a:r>
              <a:rPr lang="tr-TR" sz="2000" dirty="0" smtClean="0"/>
              <a:t>İlk </a:t>
            </a:r>
            <a:r>
              <a:rPr lang="tr-TR" sz="2000" dirty="0" err="1" smtClean="0"/>
              <a:t>entera</a:t>
            </a:r>
            <a:r>
              <a:rPr lang="tr-TR" sz="2000" dirty="0" smtClean="0"/>
              <a:t> basıldığında yeni aralık [1,20000] aralığında olur.</a:t>
            </a:r>
          </a:p>
          <a:p>
            <a:pPr lvl="1"/>
            <a:r>
              <a:rPr lang="tr-TR" sz="2000" dirty="0" smtClean="0"/>
              <a:t>İkinci kez </a:t>
            </a:r>
            <a:r>
              <a:rPr lang="tr-TR" sz="2000" dirty="0" err="1" smtClean="0"/>
              <a:t>entera</a:t>
            </a:r>
            <a:r>
              <a:rPr lang="tr-TR" sz="2000" dirty="0" smtClean="0"/>
              <a:t> basıldığında yeni aralık [1,30000] aralığında olur.</a:t>
            </a:r>
          </a:p>
          <a:p>
            <a:pPr lvl="1"/>
            <a:r>
              <a:rPr lang="tr-TR" sz="2000" dirty="0" smtClean="0"/>
              <a:t>…</a:t>
            </a:r>
            <a:endParaRPr lang="tr-TR" sz="2000" dirty="0"/>
          </a:p>
        </p:txBody>
      </p:sp>
      <p:pic>
        <p:nvPicPr>
          <p:cNvPr id="5" name="4 Resim" descr="eq0040MP.gif"/>
          <p:cNvPicPr>
            <a:picLocks noChangeAspect="1"/>
          </p:cNvPicPr>
          <p:nvPr/>
        </p:nvPicPr>
        <p:blipFill>
          <a:blip r:embed="rId4"/>
          <a:srcRect l="83528"/>
          <a:stretch>
            <a:fillRect/>
          </a:stretch>
        </p:blipFill>
        <p:spPr>
          <a:xfrm>
            <a:off x="2719371" y="4904415"/>
            <a:ext cx="1343025" cy="1252545"/>
          </a:xfrm>
          <a:prstGeom prst="rect">
            <a:avLst/>
          </a:prstGeom>
        </p:spPr>
      </p:pic>
      <p:pic>
        <p:nvPicPr>
          <p:cNvPr id="1028" name="Picture 4"/>
          <p:cNvPicPr>
            <a:picLocks noChangeAspect="1" noChangeArrowheads="1"/>
          </p:cNvPicPr>
          <p:nvPr/>
        </p:nvPicPr>
        <p:blipFill>
          <a:blip r:embed="rId5"/>
          <a:srcRect t="6631"/>
          <a:stretch>
            <a:fillRect/>
          </a:stretch>
        </p:blipFill>
        <p:spPr bwMode="auto">
          <a:xfrm>
            <a:off x="4631892" y="4081162"/>
            <a:ext cx="3026207" cy="2776838"/>
          </a:xfrm>
          <a:prstGeom prst="rect">
            <a:avLst/>
          </a:prstGeom>
          <a:noFill/>
          <a:ln w="9525">
            <a:noFill/>
            <a:miter lim="800000"/>
            <a:headEnd/>
            <a:tailEnd/>
          </a:ln>
          <a:effectLst/>
        </p:spPr>
      </p:pic>
      <p:pic>
        <p:nvPicPr>
          <p:cNvPr id="8" name="7 Resim" descr="eq0040MP.gif"/>
          <p:cNvPicPr>
            <a:picLocks noChangeAspect="1"/>
          </p:cNvPicPr>
          <p:nvPr/>
        </p:nvPicPr>
        <p:blipFill>
          <a:blip r:embed="rId4"/>
          <a:srcRect r="83411"/>
          <a:stretch>
            <a:fillRect/>
          </a:stretch>
        </p:blipFill>
        <p:spPr>
          <a:xfrm>
            <a:off x="457200" y="3777281"/>
            <a:ext cx="1352550" cy="1252545"/>
          </a:xfrm>
          <a:prstGeom prst="rect">
            <a:avLst/>
          </a:prstGeom>
        </p:spPr>
      </p:pic>
      <p:sp>
        <p:nvSpPr>
          <p:cNvPr id="11" name="10 Yuvarlatılmış Dikdörtgen"/>
          <p:cNvSpPr/>
          <p:nvPr/>
        </p:nvSpPr>
        <p:spPr>
          <a:xfrm>
            <a:off x="1809750" y="3215627"/>
            <a:ext cx="2252646" cy="73467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200" dirty="0" err="1" smtClean="0"/>
              <a:t>enter</a:t>
            </a:r>
            <a:r>
              <a:rPr lang="tr-TR" sz="1200" dirty="0" smtClean="0"/>
              <a:t> harici tuş girişleri de kodunuzca </a:t>
            </a:r>
            <a:r>
              <a:rPr lang="tr-TR" sz="1200" dirty="0" err="1" smtClean="0"/>
              <a:t>enter</a:t>
            </a:r>
            <a:r>
              <a:rPr lang="tr-TR" sz="1200" dirty="0" smtClean="0"/>
              <a:t> gibi algılanabilir. Bunda soru yoktur.</a:t>
            </a:r>
            <a:endParaRPr lang="tr-TR" sz="1200" dirty="0"/>
          </a:p>
        </p:txBody>
      </p:sp>
      <p:sp>
        <p:nvSpPr>
          <p:cNvPr id="12" name="11 Sola Bükülü Ok"/>
          <p:cNvSpPr/>
          <p:nvPr/>
        </p:nvSpPr>
        <p:spPr>
          <a:xfrm flipH="1">
            <a:off x="4258585" y="4358326"/>
            <a:ext cx="373307" cy="91502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12 Sola Bükülü Ok"/>
          <p:cNvSpPr/>
          <p:nvPr/>
        </p:nvSpPr>
        <p:spPr>
          <a:xfrm flipH="1">
            <a:off x="4258585" y="5273352"/>
            <a:ext cx="373307" cy="91502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13 Yuvarlatılmış Dikdörtgen"/>
          <p:cNvSpPr/>
          <p:nvPr/>
        </p:nvSpPr>
        <p:spPr>
          <a:xfrm>
            <a:off x="5800763" y="3215627"/>
            <a:ext cx="2252646" cy="73467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200" dirty="0" smtClean="0"/>
              <a:t>EKSTRA: sadece </a:t>
            </a:r>
            <a:r>
              <a:rPr lang="tr-TR" sz="1200" dirty="0" err="1" smtClean="0"/>
              <a:t>enter’da</a:t>
            </a:r>
            <a:r>
              <a:rPr lang="tr-TR" sz="1200" dirty="0" smtClean="0"/>
              <a:t> devam etsin. ESC ile çıksın. Diğer tuşlara duyarsız kalsın.</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t>Kare</a:t>
            </a:r>
            <a:endParaRPr lang="tr-TR" b="1" dirty="0"/>
          </a:p>
        </p:txBody>
      </p:sp>
      <p:sp>
        <p:nvSpPr>
          <p:cNvPr id="3" name="2 İçerik Yer Tutucusu"/>
          <p:cNvSpPr>
            <a:spLocks noGrp="1"/>
          </p:cNvSpPr>
          <p:nvPr>
            <p:ph sz="quarter" idx="1"/>
          </p:nvPr>
        </p:nvSpPr>
        <p:spPr/>
        <p:txBody>
          <a:bodyPr/>
          <a:lstStyle/>
          <a:p>
            <a:r>
              <a:rPr lang="tr-TR" dirty="0" smtClean="0"/>
              <a:t>Satır sayısını kullanıcıdan alıp kare çıktısı oluşturunuz.</a:t>
            </a:r>
          </a:p>
          <a:p>
            <a:r>
              <a:rPr lang="tr-TR" sz="4000" dirty="0" smtClean="0"/>
              <a:t> Kare boyutu:</a:t>
            </a:r>
            <a:r>
              <a:rPr lang="tr-TR" sz="4000" b="1" i="1" dirty="0" smtClean="0">
                <a:solidFill>
                  <a:srgbClr val="FF0000"/>
                </a:solidFill>
              </a:rPr>
              <a:t>3</a:t>
            </a:r>
          </a:p>
        </p:txBody>
      </p:sp>
      <p:sp>
        <p:nvSpPr>
          <p:cNvPr id="7" name="6 Metin kutusu"/>
          <p:cNvSpPr txBox="1"/>
          <p:nvPr/>
        </p:nvSpPr>
        <p:spPr>
          <a:xfrm>
            <a:off x="4164242" y="1979943"/>
            <a:ext cx="4801958" cy="280076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b="1" dirty="0" smtClean="0"/>
              <a:t>EKSTRA:</a:t>
            </a:r>
          </a:p>
          <a:p>
            <a:pPr marL="514350" indent="-514350">
              <a:buFont typeface="+mj-lt"/>
              <a:buAutoNum type="arabicPeriod"/>
            </a:pPr>
            <a:r>
              <a:rPr lang="tr-TR" sz="2400" b="1" dirty="0" err="1" smtClean="0"/>
              <a:t>void</a:t>
            </a:r>
            <a:r>
              <a:rPr lang="tr-TR" sz="2400" b="1" dirty="0" smtClean="0"/>
              <a:t> kare (</a:t>
            </a:r>
            <a:r>
              <a:rPr lang="tr-TR" sz="2400" b="1" dirty="0" err="1" smtClean="0"/>
              <a:t>int</a:t>
            </a:r>
            <a:r>
              <a:rPr lang="tr-TR" sz="2400" b="1" dirty="0" smtClean="0"/>
              <a:t> n); </a:t>
            </a:r>
            <a:r>
              <a:rPr lang="tr-TR" sz="2400" dirty="0" smtClean="0"/>
              <a:t>FONKSİYONU ile bunu yapınız.</a:t>
            </a:r>
          </a:p>
          <a:p>
            <a:pPr marL="514350" indent="-514350"/>
            <a:r>
              <a:rPr lang="tr-TR" sz="2400" dirty="0" smtClean="0"/>
              <a:t>2. 	Küçükten başlatıp 1 sn aralıkla</a:t>
            </a:r>
          </a:p>
          <a:p>
            <a:pPr marL="514350" indent="-514350"/>
            <a:r>
              <a:rPr lang="tr-TR" sz="2400" dirty="0" smtClean="0"/>
              <a:t>istenen boyuta gelen kare yapınız. </a:t>
            </a:r>
          </a:p>
          <a:p>
            <a:pPr marL="514350" indent="-514350">
              <a:buFont typeface="+mj-lt"/>
              <a:buAutoNum type="arabicPeriod" startAt="3"/>
            </a:pPr>
            <a:r>
              <a:rPr lang="tr-TR" sz="2400" dirty="0" smtClean="0"/>
              <a:t>Negatif değer girişlerine karşı değer kontrolü yapınız.</a:t>
            </a:r>
          </a:p>
        </p:txBody>
      </p:sp>
      <p:sp>
        <p:nvSpPr>
          <p:cNvPr id="6" name="5 Dikdörtgen"/>
          <p:cNvSpPr/>
          <p:nvPr/>
        </p:nvSpPr>
        <p:spPr>
          <a:xfrm>
            <a:off x="4714876" y="571480"/>
            <a:ext cx="393518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1600" b="1" dirty="0" smtClean="0"/>
              <a:t>Ders 35 Kod gönderim adresi</a:t>
            </a:r>
            <a:br>
              <a:rPr lang="tr-TR" sz="1600" b="1" dirty="0" smtClean="0"/>
            </a:br>
            <a:r>
              <a:rPr lang="tr-TR" sz="1600" b="1" dirty="0" smtClean="0"/>
              <a:t>https://tinyurl.com/y742ay6t</a:t>
            </a:r>
            <a:endParaRPr lang="tr-TR" sz="1600" b="1" dirty="0"/>
          </a:p>
        </p:txBody>
      </p:sp>
      <p:pic>
        <p:nvPicPr>
          <p:cNvPr id="8" name="Picture 4" descr="http://4.bp.blogspot.com/-sdEgnhmIXZk/VB7SxdeMFYI/AAAAAAAAALk/lWicMkU4s2U/s1600/ac829ddeecc44c12987cab354ba6ae7e.png"/>
          <p:cNvPicPr>
            <a:picLocks noChangeAspect="1" noChangeArrowheads="1"/>
          </p:cNvPicPr>
          <p:nvPr/>
        </p:nvPicPr>
        <p:blipFill>
          <a:blip r:embed="rId3" cstate="print"/>
          <a:srcRect/>
          <a:stretch>
            <a:fillRect/>
          </a:stretch>
        </p:blipFill>
        <p:spPr bwMode="auto">
          <a:xfrm>
            <a:off x="3314705" y="5076825"/>
            <a:ext cx="802471" cy="810078"/>
          </a:xfrm>
          <a:prstGeom prst="rect">
            <a:avLst/>
          </a:prstGeom>
          <a:noFill/>
        </p:spPr>
      </p:pic>
      <p:sp>
        <p:nvSpPr>
          <p:cNvPr id="9" name="8 Yuvarlatılmış Dikdörtgen"/>
          <p:cNvSpPr/>
          <p:nvPr/>
        </p:nvSpPr>
        <p:spPr>
          <a:xfrm>
            <a:off x="2722592" y="4880499"/>
            <a:ext cx="801658" cy="39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smtClean="0"/>
              <a:t>.exe dosyasını inceleyelim.</a:t>
            </a:r>
            <a:endParaRPr lang="tr-TR" sz="900" dirty="0"/>
          </a:p>
        </p:txBody>
      </p:sp>
      <p:graphicFrame>
        <p:nvGraphicFramePr>
          <p:cNvPr id="11" name="10 Tablo"/>
          <p:cNvGraphicFramePr>
            <a:graphicFrameLocks noGrp="1"/>
          </p:cNvGraphicFramePr>
          <p:nvPr/>
        </p:nvGraphicFramePr>
        <p:xfrm>
          <a:off x="736600" y="2400300"/>
          <a:ext cx="2324100" cy="1737360"/>
        </p:xfrm>
        <a:graphic>
          <a:graphicData uri="http://schemas.openxmlformats.org/drawingml/2006/table">
            <a:tbl>
              <a:tblPr firstRow="1" bandRow="1">
                <a:tableStyleId>{5940675A-B579-460E-94D1-54222C63F5DA}</a:tableStyleId>
              </a:tblPr>
              <a:tblGrid>
                <a:gridCol w="774700"/>
                <a:gridCol w="774700"/>
                <a:gridCol w="774700"/>
              </a:tblGrid>
              <a:tr h="491068">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91068">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tr-TR" sz="32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91068">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tr-TR" sz="3200" dirty="0" smtClean="0"/>
                        <a:t>*</a:t>
                      </a:r>
                      <a:endParaRPr lang="tr-TR"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10" name="9 Yuvarlatılmış Dikdörtgen"/>
          <p:cNvSpPr/>
          <p:nvPr/>
        </p:nvSpPr>
        <p:spPr>
          <a:xfrm>
            <a:off x="5052781" y="4931299"/>
            <a:ext cx="3444877" cy="12306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smtClean="0"/>
              <a:t>Piazza’daki SUNU06’nın sonundan fikir alabilirsiniz ve eğer çok zorlanırsanız kare koduna oradan da erişebilirsiniz.</a:t>
            </a:r>
            <a:endParaRPr lang="tr-TR" sz="1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t>Zar</a:t>
            </a:r>
            <a:endParaRPr lang="tr-TR" b="1" dirty="0"/>
          </a:p>
        </p:txBody>
      </p:sp>
      <p:sp>
        <p:nvSpPr>
          <p:cNvPr id="19" name="2 İçerik Yer Tutucusu"/>
          <p:cNvSpPr>
            <a:spLocks noGrp="1"/>
          </p:cNvSpPr>
          <p:nvPr>
            <p:ph sz="quarter" idx="1"/>
          </p:nvPr>
        </p:nvSpPr>
        <p:spPr>
          <a:xfrm>
            <a:off x="457200" y="1219200"/>
            <a:ext cx="6472254" cy="2852742"/>
          </a:xfrm>
        </p:spPr>
        <p:txBody>
          <a:bodyPr>
            <a:normAutofit/>
          </a:bodyPr>
          <a:lstStyle/>
          <a:p>
            <a:r>
              <a:rPr lang="tr-TR" sz="1600" dirty="0" smtClean="0"/>
              <a:t>Kullanıcıya kaç kez zar atmak istersiniz:</a:t>
            </a:r>
            <a:r>
              <a:rPr lang="tr-TR" sz="1800" i="1" dirty="0" smtClean="0">
                <a:solidFill>
                  <a:srgbClr val="FF0000"/>
                </a:solidFill>
              </a:rPr>
              <a:t>3 </a:t>
            </a:r>
            <a:r>
              <a:rPr lang="tr-TR" sz="1600" i="1" dirty="0" smtClean="0">
                <a:solidFill>
                  <a:srgbClr val="FF0000"/>
                </a:solidFill>
              </a:rPr>
              <a:t>(bir sayı girilir)</a:t>
            </a:r>
          </a:p>
          <a:p>
            <a:r>
              <a:rPr lang="tr-TR" sz="1600" dirty="0" smtClean="0"/>
              <a:t>1. zar için bir tuşa basınız… </a:t>
            </a:r>
            <a:r>
              <a:rPr lang="tr-TR" sz="1600" i="1" dirty="0" smtClean="0">
                <a:solidFill>
                  <a:srgbClr val="FF0000"/>
                </a:solidFill>
              </a:rPr>
              <a:t>(</a:t>
            </a:r>
            <a:r>
              <a:rPr lang="tr-TR" sz="1600" i="1" dirty="0" err="1" smtClean="0">
                <a:solidFill>
                  <a:srgbClr val="FF0000"/>
                </a:solidFill>
              </a:rPr>
              <a:t>enter’a</a:t>
            </a:r>
            <a:r>
              <a:rPr lang="tr-TR" sz="1600" i="1" dirty="0" smtClean="0">
                <a:solidFill>
                  <a:srgbClr val="FF0000"/>
                </a:solidFill>
              </a:rPr>
              <a:t> basılır)</a:t>
            </a:r>
          </a:p>
          <a:p>
            <a:r>
              <a:rPr lang="tr-TR" sz="1600" dirty="0" smtClean="0"/>
              <a:t>Gelen zar: 4</a:t>
            </a:r>
          </a:p>
          <a:p>
            <a:r>
              <a:rPr lang="tr-TR" sz="1600" dirty="0" smtClean="0"/>
              <a:t>2. zar için bir tuşa basınız… </a:t>
            </a:r>
            <a:r>
              <a:rPr lang="tr-TR" sz="1600" i="1" dirty="0" smtClean="0">
                <a:solidFill>
                  <a:srgbClr val="FF0000"/>
                </a:solidFill>
              </a:rPr>
              <a:t>(</a:t>
            </a:r>
            <a:r>
              <a:rPr lang="tr-TR" sz="1600" i="1" dirty="0" err="1" smtClean="0">
                <a:solidFill>
                  <a:srgbClr val="FF0000"/>
                </a:solidFill>
              </a:rPr>
              <a:t>enter’a</a:t>
            </a:r>
            <a:r>
              <a:rPr lang="tr-TR" sz="1600" i="1" dirty="0" smtClean="0">
                <a:solidFill>
                  <a:srgbClr val="FF0000"/>
                </a:solidFill>
              </a:rPr>
              <a:t> basılır)</a:t>
            </a:r>
            <a:endParaRPr lang="tr-TR" sz="1600" dirty="0" smtClean="0"/>
          </a:p>
          <a:p>
            <a:r>
              <a:rPr lang="tr-TR" sz="1600" dirty="0" smtClean="0"/>
              <a:t>Gelen zar: 6</a:t>
            </a:r>
          </a:p>
          <a:p>
            <a:r>
              <a:rPr lang="tr-TR" sz="1600" dirty="0" smtClean="0"/>
              <a:t>…</a:t>
            </a:r>
          </a:p>
          <a:p>
            <a:r>
              <a:rPr lang="tr-TR" sz="1600" dirty="0" smtClean="0"/>
              <a:t>GELEN ZARLARIN TAMAMI: 4, 6, 1</a:t>
            </a:r>
          </a:p>
        </p:txBody>
      </p:sp>
      <p:sp>
        <p:nvSpPr>
          <p:cNvPr id="6" name="5 Dikdörtgen"/>
          <p:cNvSpPr/>
          <p:nvPr/>
        </p:nvSpPr>
        <p:spPr>
          <a:xfrm>
            <a:off x="5391137" y="377250"/>
            <a:ext cx="326225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1600" b="1" dirty="0" smtClean="0"/>
              <a:t>Ders 36 Kod gönderim adresi</a:t>
            </a:r>
            <a:br>
              <a:rPr lang="tr-TR" sz="1600" b="1" dirty="0" smtClean="0"/>
            </a:br>
            <a:r>
              <a:rPr lang="tr-TR" sz="1600" b="1" dirty="0" smtClean="0"/>
              <a:t>https://tinyurl.com/y7v4awng</a:t>
            </a:r>
            <a:endParaRPr lang="tr-TR" sz="1600" b="1" dirty="0"/>
          </a:p>
        </p:txBody>
      </p:sp>
      <p:pic>
        <p:nvPicPr>
          <p:cNvPr id="9" name="Picture 4" descr="http://4.bp.blogspot.com/-sdEgnhmIXZk/VB7SxdeMFYI/AAAAAAAAALk/lWicMkU4s2U/s1600/ac829ddeecc44c12987cab354ba6ae7e.png"/>
          <p:cNvPicPr>
            <a:picLocks noChangeAspect="1" noChangeArrowheads="1"/>
          </p:cNvPicPr>
          <p:nvPr/>
        </p:nvPicPr>
        <p:blipFill>
          <a:blip r:embed="rId3" cstate="print"/>
          <a:srcRect/>
          <a:stretch>
            <a:fillRect/>
          </a:stretch>
        </p:blipFill>
        <p:spPr bwMode="auto">
          <a:xfrm>
            <a:off x="8053409" y="5534539"/>
            <a:ext cx="802471" cy="810078"/>
          </a:xfrm>
          <a:prstGeom prst="rect">
            <a:avLst/>
          </a:prstGeom>
          <a:noFill/>
        </p:spPr>
      </p:pic>
      <p:sp>
        <p:nvSpPr>
          <p:cNvPr id="10" name="9 Yuvarlatılmış Dikdörtgen"/>
          <p:cNvSpPr/>
          <p:nvPr/>
        </p:nvSpPr>
        <p:spPr>
          <a:xfrm>
            <a:off x="7461296" y="5338213"/>
            <a:ext cx="801658" cy="392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smtClean="0"/>
              <a:t>.exe dosyasını inceleyelim.</a:t>
            </a:r>
            <a:endParaRPr lang="tr-TR" sz="900" dirty="0"/>
          </a:p>
        </p:txBody>
      </p:sp>
      <p:pic>
        <p:nvPicPr>
          <p:cNvPr id="2050" name="Picture 2" descr="Image result for dice throwing"/>
          <p:cNvPicPr>
            <a:picLocks noChangeAspect="1" noChangeArrowheads="1"/>
          </p:cNvPicPr>
          <p:nvPr/>
        </p:nvPicPr>
        <p:blipFill>
          <a:blip r:embed="rId4"/>
          <a:srcRect/>
          <a:stretch>
            <a:fillRect/>
          </a:stretch>
        </p:blipFill>
        <p:spPr bwMode="auto">
          <a:xfrm>
            <a:off x="4621678" y="4384541"/>
            <a:ext cx="2358169" cy="1907343"/>
          </a:xfrm>
          <a:prstGeom prst="rect">
            <a:avLst/>
          </a:prstGeom>
          <a:noFill/>
        </p:spPr>
      </p:pic>
      <p:cxnSp>
        <p:nvCxnSpPr>
          <p:cNvPr id="17" name="16 Düz Ok Bağlayıcısı"/>
          <p:cNvCxnSpPr/>
          <p:nvPr/>
        </p:nvCxnSpPr>
        <p:spPr>
          <a:xfrm rot="10800000" flipV="1">
            <a:off x="2928925" y="3429000"/>
            <a:ext cx="714380" cy="4286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17 Metin kutusu"/>
          <p:cNvSpPr txBox="1"/>
          <p:nvPr/>
        </p:nvSpPr>
        <p:spPr>
          <a:xfrm>
            <a:off x="1643042" y="3896029"/>
            <a:ext cx="2000264" cy="923330"/>
          </a:xfrm>
          <a:prstGeom prst="rect">
            <a:avLst/>
          </a:prstGeom>
          <a:noFill/>
        </p:spPr>
        <p:txBody>
          <a:bodyPr wrap="square" rtlCol="0">
            <a:spAutoFit/>
          </a:bodyPr>
          <a:lstStyle/>
          <a:p>
            <a:r>
              <a:rPr lang="tr-TR" i="1" dirty="0" smtClean="0"/>
              <a:t>En sonda virgül olmadığına dikkat ettiniz mi?</a:t>
            </a:r>
            <a:endParaRPr lang="tr-TR" i="1" dirty="0"/>
          </a:p>
        </p:txBody>
      </p:sp>
      <p:sp>
        <p:nvSpPr>
          <p:cNvPr id="20" name="19 Metin kutusu"/>
          <p:cNvSpPr txBox="1"/>
          <p:nvPr/>
        </p:nvSpPr>
        <p:spPr>
          <a:xfrm>
            <a:off x="4643438" y="1833926"/>
            <a:ext cx="4043362"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2400" b="1" dirty="0" smtClean="0"/>
              <a:t>EKSTRA:</a:t>
            </a:r>
          </a:p>
          <a:p>
            <a:pPr marL="514350" indent="-514350">
              <a:buFont typeface="+mj-lt"/>
              <a:buAutoNum type="arabicPeriod"/>
            </a:pPr>
            <a:r>
              <a:rPr lang="tr-TR" b="1" dirty="0" err="1" smtClean="0"/>
              <a:t>void</a:t>
            </a:r>
            <a:r>
              <a:rPr lang="tr-TR" b="1" dirty="0" smtClean="0"/>
              <a:t> zar (</a:t>
            </a:r>
            <a:r>
              <a:rPr lang="tr-TR" b="1" dirty="0" err="1" smtClean="0"/>
              <a:t>int</a:t>
            </a:r>
            <a:r>
              <a:rPr lang="tr-TR" b="1" dirty="0" smtClean="0"/>
              <a:t> dizi[], </a:t>
            </a:r>
            <a:r>
              <a:rPr lang="tr-TR" b="1" dirty="0" err="1" smtClean="0"/>
              <a:t>int</a:t>
            </a:r>
            <a:r>
              <a:rPr lang="tr-TR" b="1" dirty="0" smtClean="0"/>
              <a:t> i); </a:t>
            </a:r>
            <a:r>
              <a:rPr lang="tr-TR" dirty="0" smtClean="0"/>
              <a:t>FONKSİYONU ile bunu yapınız.</a:t>
            </a:r>
          </a:p>
          <a:p>
            <a:pPr marL="514350" indent="-514350"/>
            <a:r>
              <a:rPr lang="tr-TR" sz="1400" dirty="0" smtClean="0"/>
              <a:t>	(zarı atıp, dizi’nin i indisine kaydeder.)</a:t>
            </a:r>
          </a:p>
          <a:p>
            <a:pPr marL="514350" indent="-514350"/>
            <a:r>
              <a:rPr lang="tr-TR" dirty="0" smtClean="0"/>
              <a:t>2. 	En sonda, gelen maksimum ve minimum zar değerlerini de gösterin.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amond(in)">
                                      <p:cBhvr>
                                        <p:cTn id="7" dur="2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amond(in)">
                                      <p:cBhvr>
                                        <p:cTn id="12" dur="20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amond(in)">
                                      <p:cBhvr>
                                        <p:cTn id="17" dur="20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amond(in)">
                                      <p:cBhvr>
                                        <p:cTn id="22" dur="20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diamond(in)">
                                      <p:cBhvr>
                                        <p:cTn id="27" dur="20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diamond(in)">
                                      <p:cBhvr>
                                        <p:cTn id="32" dur="20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diamond(in)">
                                      <p:cBhvr>
                                        <p:cTn id="37" dur="20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Diziler nasıl tanımlanır?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Değişkenler gibi, diziler de kullanılmadan önce tanımlanmalıdır.  </a:t>
            </a:r>
            <a:r>
              <a:rPr lang="tr-TR" sz="2400" dirty="0" err="1" smtClean="0">
                <a:solidFill>
                  <a:schemeClr val="tx1"/>
                </a:solidFill>
              </a:rPr>
              <a:t>C'de</a:t>
            </a:r>
            <a:r>
              <a:rPr lang="tr-TR" sz="2400" dirty="0" smtClean="0">
                <a:solidFill>
                  <a:schemeClr val="tx1"/>
                </a:solidFill>
              </a:rPr>
              <a:t> diziler şu şekilde tanımlanır:</a:t>
            </a:r>
          </a:p>
          <a:p>
            <a:pPr algn="just">
              <a:buFontTx/>
              <a:buChar char="-"/>
            </a:pPr>
            <a:endParaRPr lang="tr-TR" sz="2400" dirty="0" smtClean="0">
              <a:solidFill>
                <a:schemeClr val="tx1"/>
              </a:solidFill>
            </a:endParaRPr>
          </a:p>
          <a:p>
            <a:pPr algn="just"/>
            <a:r>
              <a:rPr lang="tr-TR" sz="2400" b="1" dirty="0" smtClean="0">
                <a:solidFill>
                  <a:srgbClr val="0000FF"/>
                </a:solidFill>
              </a:rPr>
              <a:t>veri_türü</a:t>
            </a:r>
            <a:r>
              <a:rPr lang="tr-TR" sz="2400" dirty="0" smtClean="0">
                <a:solidFill>
                  <a:schemeClr val="tx1"/>
                </a:solidFill>
              </a:rPr>
              <a:t>    </a:t>
            </a:r>
            <a:r>
              <a:rPr lang="tr-TR" sz="2400" b="1" dirty="0" smtClean="0">
                <a:solidFill>
                  <a:schemeClr val="tx1"/>
                </a:solidFill>
              </a:rPr>
              <a:t>dizi_adı</a:t>
            </a:r>
            <a:r>
              <a:rPr lang="tr-TR" sz="2400" dirty="0" smtClean="0">
                <a:solidFill>
                  <a:schemeClr val="tx1"/>
                </a:solidFill>
              </a:rPr>
              <a:t> </a:t>
            </a:r>
            <a:r>
              <a:rPr lang="tr-TR" sz="2400" b="1" dirty="0" smtClean="0">
                <a:solidFill>
                  <a:schemeClr val="tx1"/>
                </a:solidFill>
              </a:rPr>
              <a:t>[</a:t>
            </a:r>
            <a:r>
              <a:rPr lang="tr-TR" sz="2400" b="1" dirty="0" smtClean="0">
                <a:solidFill>
                  <a:schemeClr val="accent3">
                    <a:lumMod val="50000"/>
                  </a:schemeClr>
                </a:solidFill>
              </a:rPr>
              <a:t>ilgili boyutun_kapasitesi</a:t>
            </a:r>
            <a:r>
              <a:rPr lang="tr-TR" sz="2400" b="1" dirty="0" smtClean="0">
                <a:solidFill>
                  <a:schemeClr val="tx1"/>
                </a:solidFill>
              </a:rPr>
              <a:t>] </a:t>
            </a:r>
            <a:r>
              <a:rPr lang="tr-TR" sz="2400" dirty="0" smtClean="0">
                <a:solidFill>
                  <a:schemeClr val="tx1"/>
                </a:solidFill>
              </a:rPr>
              <a:t>;</a:t>
            </a:r>
          </a:p>
        </p:txBody>
      </p:sp>
      <p:sp>
        <p:nvSpPr>
          <p:cNvPr id="4" name="3 Metin kutusu"/>
          <p:cNvSpPr txBox="1"/>
          <p:nvPr/>
        </p:nvSpPr>
        <p:spPr>
          <a:xfrm rot="20123684">
            <a:off x="273606" y="3589989"/>
            <a:ext cx="4410621" cy="584775"/>
          </a:xfrm>
          <a:prstGeom prst="rect">
            <a:avLst/>
          </a:prstGeom>
          <a:noFill/>
        </p:spPr>
        <p:txBody>
          <a:bodyPr wrap="square" rtlCol="0">
            <a:spAutoFit/>
          </a:bodyPr>
          <a:lstStyle/>
          <a:p>
            <a:r>
              <a:rPr lang="tr-TR" sz="3200" b="1" dirty="0" err="1" smtClean="0">
                <a:solidFill>
                  <a:schemeClr val="bg1">
                    <a:lumMod val="50000"/>
                  </a:schemeClr>
                </a:solidFill>
              </a:rPr>
              <a:t>int</a:t>
            </a:r>
            <a:r>
              <a:rPr lang="tr-TR" sz="3200" b="1" dirty="0" smtClean="0">
                <a:solidFill>
                  <a:schemeClr val="bg1">
                    <a:lumMod val="50000"/>
                  </a:schemeClr>
                </a:solidFill>
              </a:rPr>
              <a:t> </a:t>
            </a:r>
            <a:r>
              <a:rPr lang="tr-TR" sz="3200" b="1" dirty="0" err="1" smtClean="0">
                <a:solidFill>
                  <a:schemeClr val="bg1">
                    <a:lumMod val="50000"/>
                  </a:schemeClr>
                </a:solidFill>
              </a:rPr>
              <a:t>bigbangtheory</a:t>
            </a:r>
            <a:r>
              <a:rPr lang="tr-TR" sz="3200" b="1" dirty="0" smtClean="0">
                <a:solidFill>
                  <a:schemeClr val="bg1">
                    <a:lumMod val="50000"/>
                  </a:schemeClr>
                </a:solidFill>
              </a:rPr>
              <a:t>[10];</a:t>
            </a:r>
            <a:endParaRPr lang="tr-TR" sz="3200" b="1" dirty="0">
              <a:solidFill>
                <a:schemeClr val="bg1">
                  <a:lumMod val="50000"/>
                </a:schemeClr>
              </a:solidFill>
            </a:endParaRPr>
          </a:p>
        </p:txBody>
      </p:sp>
      <p:sp>
        <p:nvSpPr>
          <p:cNvPr id="5" name="4 Metin kutusu"/>
          <p:cNvSpPr txBox="1"/>
          <p:nvPr/>
        </p:nvSpPr>
        <p:spPr>
          <a:xfrm rot="1453869">
            <a:off x="4803066" y="4002690"/>
            <a:ext cx="3965534" cy="584775"/>
          </a:xfrm>
          <a:prstGeom prst="rect">
            <a:avLst/>
          </a:prstGeom>
          <a:noFill/>
        </p:spPr>
        <p:txBody>
          <a:bodyPr wrap="square" rtlCol="0">
            <a:spAutoFit/>
          </a:bodyPr>
          <a:lstStyle/>
          <a:p>
            <a:r>
              <a:rPr lang="tr-TR" sz="3200" b="1" dirty="0" err="1" smtClean="0">
                <a:ln>
                  <a:solidFill>
                    <a:srgbClr val="00B0F0"/>
                  </a:solidFill>
                </a:ln>
              </a:rPr>
              <a:t>double</a:t>
            </a:r>
            <a:r>
              <a:rPr lang="tr-TR" sz="3200" b="1" dirty="0" smtClean="0">
                <a:ln>
                  <a:solidFill>
                    <a:srgbClr val="00B0F0"/>
                  </a:solidFill>
                </a:ln>
              </a:rPr>
              <a:t> seksenler[80];</a:t>
            </a:r>
            <a:endParaRPr lang="tr-TR" sz="3200" b="1" dirty="0">
              <a:ln>
                <a:solidFill>
                  <a:srgbClr val="00B0F0"/>
                </a:solidFill>
              </a:ln>
            </a:endParaRPr>
          </a:p>
        </p:txBody>
      </p:sp>
      <p:sp>
        <p:nvSpPr>
          <p:cNvPr id="6" name="5 Metin kutusu"/>
          <p:cNvSpPr txBox="1"/>
          <p:nvPr/>
        </p:nvSpPr>
        <p:spPr>
          <a:xfrm rot="339195">
            <a:off x="2804127" y="4359198"/>
            <a:ext cx="4410621" cy="584775"/>
          </a:xfrm>
          <a:prstGeom prst="rect">
            <a:avLst/>
          </a:prstGeom>
          <a:noFill/>
        </p:spPr>
        <p:txBody>
          <a:bodyPr wrap="square" rtlCol="0">
            <a:spAutoFit/>
          </a:bodyPr>
          <a:lstStyle/>
          <a:p>
            <a:r>
              <a:rPr lang="tr-TR" sz="3200" b="1" dirty="0" err="1" smtClean="0">
                <a:solidFill>
                  <a:srgbClr val="FF0000"/>
                </a:solidFill>
              </a:rPr>
              <a:t>char</a:t>
            </a:r>
            <a:r>
              <a:rPr lang="tr-TR" sz="3200" b="1" dirty="0" smtClean="0">
                <a:solidFill>
                  <a:srgbClr val="FF0000"/>
                </a:solidFill>
              </a:rPr>
              <a:t> </a:t>
            </a:r>
            <a:r>
              <a:rPr lang="tr-TR" sz="3200" b="1" dirty="0" err="1" smtClean="0">
                <a:solidFill>
                  <a:srgbClr val="FF0000"/>
                </a:solidFill>
              </a:rPr>
              <a:t>simpsons</a:t>
            </a:r>
            <a:r>
              <a:rPr lang="tr-TR" sz="3200" b="1" dirty="0" smtClean="0">
                <a:solidFill>
                  <a:srgbClr val="FF0000"/>
                </a:solidFill>
              </a:rPr>
              <a:t>[43];</a:t>
            </a:r>
            <a:endParaRPr lang="tr-TR" sz="3200" b="1" dirty="0">
              <a:solidFill>
                <a:srgbClr val="FF0000"/>
              </a:solidFill>
            </a:endParaRPr>
          </a:p>
        </p:txBody>
      </p:sp>
      <p:cxnSp>
        <p:nvCxnSpPr>
          <p:cNvPr id="8" name="7 Düz Ok Bağlayıcısı"/>
          <p:cNvCxnSpPr/>
          <p:nvPr/>
        </p:nvCxnSpPr>
        <p:spPr>
          <a:xfrm flipV="1">
            <a:off x="4643438" y="2285992"/>
            <a:ext cx="114300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5857884" y="1928802"/>
            <a:ext cx="2928958" cy="646331"/>
          </a:xfrm>
          <a:prstGeom prst="rect">
            <a:avLst/>
          </a:prstGeom>
          <a:noFill/>
        </p:spPr>
        <p:txBody>
          <a:bodyPr wrap="square" rtlCol="0">
            <a:spAutoFit/>
          </a:bodyPr>
          <a:lstStyle/>
          <a:p>
            <a:r>
              <a:rPr lang="tr-TR" dirty="0" smtClean="0"/>
              <a:t>Bu değere uygun şekilde hafızadan yer ayırt edilir.</a:t>
            </a:r>
            <a:endParaRPr lang="tr-TR" dirty="0"/>
          </a:p>
        </p:txBody>
      </p:sp>
      <p:sp>
        <p:nvSpPr>
          <p:cNvPr id="10" name="9 Yuvarlatılmış Dikdörtgen"/>
          <p:cNvSpPr/>
          <p:nvPr/>
        </p:nvSpPr>
        <p:spPr>
          <a:xfrm>
            <a:off x="5929322" y="5500702"/>
            <a:ext cx="2357454"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Şu an sadece 1 boyutlu dizileri görüyoruz.</a:t>
            </a:r>
            <a:endParaRPr lang="tr-TR" dirty="0"/>
          </a:p>
        </p:txBody>
      </p:sp>
      <p:cxnSp>
        <p:nvCxnSpPr>
          <p:cNvPr id="12" name="11 Düz Ok Bağlayıcısı"/>
          <p:cNvCxnSpPr/>
          <p:nvPr/>
        </p:nvCxnSpPr>
        <p:spPr>
          <a:xfrm rot="10800000" flipV="1">
            <a:off x="2428860" y="4786322"/>
            <a:ext cx="1000132"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57158" y="5429264"/>
            <a:ext cx="5000660" cy="923330"/>
          </a:xfrm>
          <a:prstGeom prst="rect">
            <a:avLst/>
          </a:prstGeom>
          <a:noFill/>
        </p:spPr>
        <p:txBody>
          <a:bodyPr wrap="square" rtlCol="0">
            <a:spAutoFit/>
          </a:bodyPr>
          <a:lstStyle/>
          <a:p>
            <a:r>
              <a:rPr lang="tr-TR" dirty="0" smtClean="0"/>
              <a:t>Terimsel olarak ifade şeklimiz şu şekilde:</a:t>
            </a:r>
          </a:p>
          <a:p>
            <a:r>
              <a:rPr lang="tr-TR" dirty="0" err="1" smtClean="0"/>
              <a:t>simpsons</a:t>
            </a:r>
            <a:r>
              <a:rPr lang="tr-TR" dirty="0" smtClean="0"/>
              <a:t> 1 boyutlu 43 kapasiteli bir </a:t>
            </a:r>
            <a:r>
              <a:rPr lang="tr-TR" dirty="0" err="1" smtClean="0"/>
              <a:t>char</a:t>
            </a:r>
            <a:r>
              <a:rPr lang="tr-TR" dirty="0" smtClean="0"/>
              <a:t> dizisidir.</a:t>
            </a:r>
          </a:p>
          <a:p>
            <a:r>
              <a:rPr lang="tr-TR" dirty="0" smtClean="0"/>
              <a:t>(“</a:t>
            </a:r>
            <a:r>
              <a:rPr lang="tr-TR" dirty="0" err="1" smtClean="0"/>
              <a:t>char</a:t>
            </a:r>
            <a:r>
              <a:rPr lang="tr-TR" dirty="0" smtClean="0"/>
              <a:t> dizisi” yerine “dizgi” de diyebiliriz.)</a:t>
            </a:r>
            <a:endParaRPr lang="tr-TR" dirty="0"/>
          </a:p>
        </p:txBody>
      </p:sp>
    </p:spTree>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tr-TR" dirty="0" smtClean="0"/>
              <a:t>İç içe geçmiş döngüler</a:t>
            </a:r>
            <a:endParaRPr lang="en-US" dirty="0"/>
          </a:p>
        </p:txBody>
      </p:sp>
      <p:sp>
        <p:nvSpPr>
          <p:cNvPr id="33795" name="Rectangle 3"/>
          <p:cNvSpPr>
            <a:spLocks noGrp="1" noChangeArrowheads="1"/>
          </p:cNvSpPr>
          <p:nvPr>
            <p:ph sz="quarter" idx="1"/>
          </p:nvPr>
        </p:nvSpPr>
        <p:spPr/>
        <p:txBody>
          <a:bodyPr>
            <a:normAutofit/>
          </a:bodyPr>
          <a:lstStyle/>
          <a:p>
            <a:r>
              <a:rPr lang="en-US" sz="2800" b="0" dirty="0"/>
              <a:t>Loops may be nested (embedded) inside of each other.</a:t>
            </a:r>
          </a:p>
          <a:p>
            <a:r>
              <a:rPr lang="en-US" sz="2800" b="0" dirty="0"/>
              <a:t>Actually, any control structure (sequence, selection, or repetition) may be nested inside of any other control structure.</a:t>
            </a:r>
          </a:p>
          <a:p>
            <a:r>
              <a:rPr lang="en-US" sz="2800" b="0" dirty="0"/>
              <a:t>It is common to see nested </a:t>
            </a:r>
            <a:r>
              <a:rPr lang="en-US" sz="2800" b="0" i="1" dirty="0"/>
              <a:t>for loops</a:t>
            </a:r>
            <a:r>
              <a:rPr lang="en-US" sz="2800" b="0" dirty="0"/>
              <a:t>.</a:t>
            </a:r>
          </a:p>
        </p:txBody>
      </p:sp>
    </p:spTree>
    <p:extLst>
      <p:ext uri="{BB962C8B-B14F-4D97-AF65-F5344CB8AC3E}">
        <p14:creationId xmlns:p14="http://schemas.microsoft.com/office/powerpoint/2010/main" xmlns="" val="262231496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noFill/>
          <a:ln/>
        </p:spPr>
        <p:txBody>
          <a:bodyPr/>
          <a:lstStyle/>
          <a:p>
            <a:r>
              <a:rPr lang="tr-TR" dirty="0" smtClean="0"/>
              <a:t>İç içe geçmiş döngüler</a:t>
            </a:r>
            <a:endParaRPr lang="en-US" sz="2000" dirty="0"/>
          </a:p>
        </p:txBody>
      </p:sp>
      <p:sp>
        <p:nvSpPr>
          <p:cNvPr id="34819" name="Rectangle 3"/>
          <p:cNvSpPr>
            <a:spLocks noGrp="1" noChangeArrowheads="1"/>
          </p:cNvSpPr>
          <p:nvPr>
            <p:ph sz="quarter" idx="1"/>
          </p:nvPr>
        </p:nvSpPr>
        <p:spPr>
          <a:xfrm>
            <a:off x="0" y="1295400"/>
            <a:ext cx="4191000" cy="4953000"/>
          </a:xfrm>
          <a:noFill/>
          <a:ln/>
        </p:spPr>
        <p:txBody>
          <a:bodyPr>
            <a:normAutofit fontScale="92500" lnSpcReduction="10000"/>
          </a:bodyPr>
          <a:lstStyle/>
          <a:p>
            <a:pPr>
              <a:lnSpc>
                <a:spcPct val="90000"/>
              </a:lnSpc>
              <a:buFontTx/>
              <a:buNone/>
            </a:pPr>
            <a:r>
              <a:rPr lang="en-US" sz="2000" dirty="0"/>
              <a:t>		for ( </a:t>
            </a:r>
            <a:r>
              <a:rPr lang="en-US" sz="2000" dirty="0" err="1"/>
              <a:t>i</a:t>
            </a:r>
            <a:r>
              <a:rPr lang="en-US" sz="2000" dirty="0"/>
              <a:t> = 1; </a:t>
            </a:r>
            <a:r>
              <a:rPr lang="en-US" sz="2000" dirty="0" err="1"/>
              <a:t>i</a:t>
            </a:r>
            <a:r>
              <a:rPr lang="en-US" sz="2000" dirty="0"/>
              <a:t> </a:t>
            </a:r>
            <a:r>
              <a:rPr lang="en-US" sz="2000" dirty="0" smtClean="0"/>
              <a:t>&lt;</a:t>
            </a:r>
            <a:r>
              <a:rPr lang="tr-TR" sz="2000" dirty="0" smtClean="0"/>
              <a:t>=</a:t>
            </a:r>
            <a:r>
              <a:rPr lang="en-US" sz="2000" dirty="0" smtClean="0"/>
              <a:t> </a:t>
            </a:r>
            <a:r>
              <a:rPr lang="tr-TR" sz="2000" dirty="0" smtClean="0"/>
              <a:t>2</a:t>
            </a:r>
            <a:r>
              <a:rPr lang="en-US" sz="2000" dirty="0" smtClean="0"/>
              <a:t>; </a:t>
            </a:r>
            <a:r>
              <a:rPr lang="en-US" sz="2000" dirty="0" err="1"/>
              <a:t>i</a:t>
            </a:r>
            <a:r>
              <a:rPr lang="en-US" sz="2000" dirty="0"/>
              <a:t> = </a:t>
            </a:r>
            <a:r>
              <a:rPr lang="en-US" sz="2000" dirty="0" err="1"/>
              <a:t>i</a:t>
            </a:r>
            <a:r>
              <a:rPr lang="en-US" sz="2000" dirty="0"/>
              <a:t> + 1 )</a:t>
            </a:r>
          </a:p>
          <a:p>
            <a:pPr>
              <a:lnSpc>
                <a:spcPct val="90000"/>
              </a:lnSpc>
              <a:buFontTx/>
              <a:buNone/>
            </a:pPr>
            <a:r>
              <a:rPr lang="en-US" sz="2000" dirty="0"/>
              <a:t>		{</a:t>
            </a:r>
          </a:p>
          <a:p>
            <a:pPr>
              <a:lnSpc>
                <a:spcPct val="90000"/>
              </a:lnSpc>
              <a:buFontTx/>
              <a:buNone/>
            </a:pPr>
            <a:r>
              <a:rPr lang="en-US" sz="2000" dirty="0"/>
              <a:t>		    for ( j = 1; j </a:t>
            </a:r>
            <a:r>
              <a:rPr lang="en-US" sz="2000" dirty="0" smtClean="0"/>
              <a:t>&lt;</a:t>
            </a:r>
            <a:r>
              <a:rPr lang="tr-TR" sz="2000" dirty="0" smtClean="0"/>
              <a:t>=4</a:t>
            </a:r>
            <a:r>
              <a:rPr lang="en-US" sz="2000" dirty="0" smtClean="0"/>
              <a:t>; </a:t>
            </a:r>
            <a:r>
              <a:rPr lang="en-US" sz="2000" dirty="0"/>
              <a:t>j = j + 1 )</a:t>
            </a:r>
          </a:p>
          <a:p>
            <a:pPr>
              <a:lnSpc>
                <a:spcPct val="90000"/>
              </a:lnSpc>
              <a:buFontTx/>
              <a:buNone/>
            </a:pPr>
            <a:r>
              <a:rPr lang="en-US" sz="2000" dirty="0"/>
              <a:t>		    {</a:t>
            </a:r>
          </a:p>
          <a:p>
            <a:pPr>
              <a:lnSpc>
                <a:spcPct val="90000"/>
              </a:lnSpc>
              <a:buFontTx/>
              <a:buNone/>
            </a:pPr>
            <a:r>
              <a:rPr lang="en-US" sz="2000" dirty="0"/>
              <a:t>			if ( j % 2 == 0 )</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smtClean="0">
                <a:latin typeface="Arial"/>
              </a:rPr>
              <a:t>“</a:t>
            </a:r>
            <a:r>
              <a:rPr lang="en-US" altLang="ja-JP" sz="2000" dirty="0"/>
              <a:t>A</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else</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smtClean="0">
                <a:latin typeface="Arial"/>
              </a:rPr>
              <a:t>“</a:t>
            </a:r>
            <a:r>
              <a:rPr lang="en-US" altLang="ja-JP" sz="2000" dirty="0"/>
              <a:t>B</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a:t>
            </a:r>
          </a:p>
          <a:p>
            <a:pPr>
              <a:lnSpc>
                <a:spcPct val="90000"/>
              </a:lnSpc>
              <a:buFontTx/>
              <a:buNone/>
            </a:pPr>
            <a:r>
              <a:rPr lang="en-US" sz="2000" dirty="0"/>
              <a:t>		    </a:t>
            </a:r>
            <a:r>
              <a:rPr lang="en-US" sz="2000" dirty="0" err="1"/>
              <a:t>printf</a:t>
            </a:r>
            <a:r>
              <a:rPr lang="en-US" sz="2000" dirty="0"/>
              <a:t> (</a:t>
            </a:r>
            <a:r>
              <a:rPr lang="ja-JP" altLang="en-US" sz="2000" dirty="0">
                <a:latin typeface="Arial"/>
              </a:rPr>
              <a:t>“</a:t>
            </a:r>
            <a:r>
              <a:rPr lang="en-US" sz="2000" dirty="0"/>
              <a:t>\n</a:t>
            </a:r>
            <a:r>
              <a:rPr lang="ja-JP" altLang="en-US" sz="2000" dirty="0">
                <a:latin typeface="Arial"/>
              </a:rPr>
              <a:t>”</a:t>
            </a:r>
            <a:r>
              <a:rPr lang="en-US" sz="2000" dirty="0"/>
              <a:t>) ;</a:t>
            </a:r>
          </a:p>
          <a:p>
            <a:pPr>
              <a:lnSpc>
                <a:spcPct val="90000"/>
              </a:lnSpc>
              <a:buFontTx/>
              <a:buNone/>
            </a:pPr>
            <a:r>
              <a:rPr lang="en-US" sz="2000" dirty="0"/>
              <a:t>		}</a:t>
            </a:r>
          </a:p>
        </p:txBody>
      </p:sp>
      <p:sp>
        <p:nvSpPr>
          <p:cNvPr id="34820" name="Rectangle 4"/>
          <p:cNvSpPr>
            <a:spLocks noChangeArrowheads="1"/>
          </p:cNvSpPr>
          <p:nvPr/>
        </p:nvSpPr>
        <p:spPr bwMode="auto">
          <a:xfrm>
            <a:off x="5486400" y="2590800"/>
            <a:ext cx="3425825" cy="161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sz="2000"/>
              <a:t>How many times is the </a:t>
            </a:r>
            <a:r>
              <a:rPr lang="ja-JP" altLang="en-US" sz="2000">
                <a:latin typeface="Arial"/>
              </a:rPr>
              <a:t>“</a:t>
            </a:r>
            <a:r>
              <a:rPr lang="en-US" sz="2000"/>
              <a:t>if</a:t>
            </a:r>
            <a:r>
              <a:rPr lang="ja-JP" altLang="en-US" sz="2000">
                <a:latin typeface="Arial"/>
              </a:rPr>
              <a:t>”</a:t>
            </a:r>
            <a:r>
              <a:rPr lang="en-US" sz="2000"/>
              <a:t> statement executed?</a:t>
            </a:r>
          </a:p>
          <a:p>
            <a:pPr>
              <a:spcBef>
                <a:spcPct val="50000"/>
              </a:spcBef>
            </a:pPr>
            <a:endParaRPr lang="en-US" sz="2000"/>
          </a:p>
          <a:p>
            <a:pPr>
              <a:spcBef>
                <a:spcPct val="50000"/>
              </a:spcBef>
            </a:pPr>
            <a:r>
              <a:rPr lang="en-US" sz="2000"/>
              <a:t>What is the output ?</a:t>
            </a:r>
          </a:p>
        </p:txBody>
      </p:sp>
      <p:sp>
        <p:nvSpPr>
          <p:cNvPr id="34821" name="AutoShape 5"/>
          <p:cNvSpPr>
            <a:spLocks noChangeArrowheads="1"/>
          </p:cNvSpPr>
          <p:nvPr/>
        </p:nvSpPr>
        <p:spPr bwMode="auto">
          <a:xfrm flipH="1">
            <a:off x="5251450" y="2205204"/>
            <a:ext cx="1365250" cy="222250"/>
          </a:xfrm>
          <a:prstGeom prst="rightArrow">
            <a:avLst>
              <a:gd name="adj1" fmla="val 50000"/>
              <a:gd name="adj2" fmla="val 307171"/>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Right Bracket 1"/>
          <p:cNvSpPr/>
          <p:nvPr/>
        </p:nvSpPr>
        <p:spPr>
          <a:xfrm>
            <a:off x="3284271" y="1962635"/>
            <a:ext cx="436192" cy="324540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ket 6"/>
          <p:cNvSpPr/>
          <p:nvPr/>
        </p:nvSpPr>
        <p:spPr>
          <a:xfrm>
            <a:off x="4191000" y="1417637"/>
            <a:ext cx="436192" cy="429068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772456" y="3206921"/>
            <a:ext cx="1154626" cy="646331"/>
          </a:xfrm>
          <a:prstGeom prst="rect">
            <a:avLst/>
          </a:prstGeom>
          <a:noFill/>
        </p:spPr>
        <p:txBody>
          <a:bodyPr wrap="square" rtlCol="0">
            <a:spAutoFit/>
          </a:bodyPr>
          <a:lstStyle/>
          <a:p>
            <a:r>
              <a:rPr lang="en-US" b="1" dirty="0" smtClean="0">
                <a:solidFill>
                  <a:srgbClr val="FF0000"/>
                </a:solidFill>
              </a:rPr>
              <a:t>1   </a:t>
            </a:r>
            <a:r>
              <a:rPr lang="en-US" b="1" dirty="0" err="1" smtClean="0"/>
              <a:t>i</a:t>
            </a:r>
            <a:r>
              <a:rPr lang="en-US" b="1" dirty="0" smtClean="0"/>
              <a:t> = 1</a:t>
            </a:r>
            <a:endParaRPr lang="en-US" b="1" dirty="0" smtClean="0">
              <a:solidFill>
                <a:srgbClr val="FF0000"/>
              </a:solidFill>
            </a:endParaRPr>
          </a:p>
          <a:p>
            <a:endParaRPr lang="en-US" b="1" dirty="0">
              <a:solidFill>
                <a:srgbClr val="FF0000"/>
              </a:solidFill>
            </a:endParaRPr>
          </a:p>
        </p:txBody>
      </p:sp>
      <p:sp>
        <p:nvSpPr>
          <p:cNvPr id="9" name="TextBox 8"/>
          <p:cNvSpPr txBox="1"/>
          <p:nvPr/>
        </p:nvSpPr>
        <p:spPr>
          <a:xfrm>
            <a:off x="2706958" y="3490071"/>
            <a:ext cx="1154626" cy="646331"/>
          </a:xfrm>
          <a:prstGeom prst="rect">
            <a:avLst/>
          </a:prstGeom>
          <a:noFill/>
        </p:spPr>
        <p:txBody>
          <a:bodyPr wrap="square" rtlCol="0">
            <a:spAutoFit/>
          </a:bodyPr>
          <a:lstStyle/>
          <a:p>
            <a:r>
              <a:rPr lang="en-US" b="1" dirty="0" smtClean="0">
                <a:solidFill>
                  <a:srgbClr val="0000FF"/>
                </a:solidFill>
              </a:rPr>
              <a:t>1</a:t>
            </a:r>
            <a:r>
              <a:rPr lang="en-US" b="1" dirty="0" smtClean="0">
                <a:solidFill>
                  <a:srgbClr val="FF0000"/>
                </a:solidFill>
              </a:rPr>
              <a:t>   </a:t>
            </a:r>
            <a:r>
              <a:rPr lang="en-US" b="1" dirty="0"/>
              <a:t>j</a:t>
            </a:r>
            <a:r>
              <a:rPr lang="en-US" b="1" dirty="0" smtClean="0"/>
              <a:t> = 1</a:t>
            </a:r>
            <a:endParaRPr lang="en-US" b="1" dirty="0" smtClean="0">
              <a:solidFill>
                <a:srgbClr val="FF0000"/>
              </a:solidFill>
            </a:endParaRPr>
          </a:p>
          <a:p>
            <a:endParaRPr lang="en-US" b="1" dirty="0">
              <a:solidFill>
                <a:srgbClr val="FF0000"/>
              </a:solidFill>
            </a:endParaRPr>
          </a:p>
        </p:txBody>
      </p:sp>
      <p:sp>
        <p:nvSpPr>
          <p:cNvPr id="10" name="TextBox 9"/>
          <p:cNvSpPr txBox="1"/>
          <p:nvPr/>
        </p:nvSpPr>
        <p:spPr>
          <a:xfrm>
            <a:off x="2706956" y="3642471"/>
            <a:ext cx="1154626" cy="646331"/>
          </a:xfrm>
          <a:prstGeom prst="rect">
            <a:avLst/>
          </a:prstGeom>
          <a:noFill/>
        </p:spPr>
        <p:txBody>
          <a:bodyPr wrap="square" rtlCol="0">
            <a:spAutoFit/>
          </a:bodyPr>
          <a:lstStyle/>
          <a:p>
            <a:r>
              <a:rPr lang="en-US" b="1" dirty="0">
                <a:solidFill>
                  <a:srgbClr val="0000FF"/>
                </a:solidFill>
              </a:rPr>
              <a:t>2</a:t>
            </a:r>
            <a:r>
              <a:rPr lang="en-US" b="1" dirty="0" smtClean="0">
                <a:solidFill>
                  <a:srgbClr val="FF0000"/>
                </a:solidFill>
              </a:rPr>
              <a:t>   </a:t>
            </a:r>
            <a:r>
              <a:rPr lang="en-US" b="1" dirty="0"/>
              <a:t>j</a:t>
            </a:r>
            <a:r>
              <a:rPr lang="en-US" b="1" dirty="0" smtClean="0"/>
              <a:t> = 2</a:t>
            </a:r>
            <a:endParaRPr lang="en-US" b="1" dirty="0" smtClean="0">
              <a:solidFill>
                <a:srgbClr val="FF0000"/>
              </a:solidFill>
            </a:endParaRPr>
          </a:p>
          <a:p>
            <a:endParaRPr lang="en-US" b="1" dirty="0">
              <a:solidFill>
                <a:srgbClr val="FF0000"/>
              </a:solidFill>
            </a:endParaRPr>
          </a:p>
        </p:txBody>
      </p:sp>
      <p:sp>
        <p:nvSpPr>
          <p:cNvPr id="11" name="TextBox 10"/>
          <p:cNvSpPr txBox="1"/>
          <p:nvPr/>
        </p:nvSpPr>
        <p:spPr>
          <a:xfrm>
            <a:off x="2705408" y="3794871"/>
            <a:ext cx="1154626" cy="646331"/>
          </a:xfrm>
          <a:prstGeom prst="rect">
            <a:avLst/>
          </a:prstGeom>
          <a:noFill/>
        </p:spPr>
        <p:txBody>
          <a:bodyPr wrap="square" rtlCol="0">
            <a:spAutoFit/>
          </a:bodyPr>
          <a:lstStyle/>
          <a:p>
            <a:r>
              <a:rPr lang="en-US" b="1" dirty="0" smtClean="0">
                <a:solidFill>
                  <a:srgbClr val="0000FF"/>
                </a:solidFill>
              </a:rPr>
              <a:t>3</a:t>
            </a:r>
            <a:r>
              <a:rPr lang="en-US" b="1" dirty="0" smtClean="0">
                <a:solidFill>
                  <a:srgbClr val="FF0000"/>
                </a:solidFill>
              </a:rPr>
              <a:t>   </a:t>
            </a:r>
            <a:r>
              <a:rPr lang="en-US" b="1" dirty="0"/>
              <a:t>j</a:t>
            </a:r>
            <a:r>
              <a:rPr lang="en-US" b="1" dirty="0" smtClean="0"/>
              <a:t> = 3</a:t>
            </a:r>
            <a:endParaRPr lang="en-US" b="1" dirty="0" smtClean="0">
              <a:solidFill>
                <a:srgbClr val="FF0000"/>
              </a:solidFill>
            </a:endParaRPr>
          </a:p>
          <a:p>
            <a:endParaRPr lang="en-US" b="1" dirty="0">
              <a:solidFill>
                <a:srgbClr val="FF0000"/>
              </a:solidFill>
            </a:endParaRPr>
          </a:p>
        </p:txBody>
      </p:sp>
      <p:sp>
        <p:nvSpPr>
          <p:cNvPr id="12" name="TextBox 11"/>
          <p:cNvSpPr txBox="1"/>
          <p:nvPr/>
        </p:nvSpPr>
        <p:spPr>
          <a:xfrm>
            <a:off x="2706958" y="3993758"/>
            <a:ext cx="1154626" cy="646331"/>
          </a:xfrm>
          <a:prstGeom prst="rect">
            <a:avLst/>
          </a:prstGeom>
          <a:noFill/>
        </p:spPr>
        <p:txBody>
          <a:bodyPr wrap="square" rtlCol="0">
            <a:spAutoFit/>
          </a:bodyPr>
          <a:lstStyle/>
          <a:p>
            <a:r>
              <a:rPr lang="en-US" b="1" dirty="0" smtClean="0">
                <a:solidFill>
                  <a:srgbClr val="0000FF"/>
                </a:solidFill>
              </a:rPr>
              <a:t>4</a:t>
            </a:r>
            <a:r>
              <a:rPr lang="en-US" b="1" dirty="0" smtClean="0">
                <a:solidFill>
                  <a:srgbClr val="FF0000"/>
                </a:solidFill>
              </a:rPr>
              <a:t>   </a:t>
            </a:r>
            <a:r>
              <a:rPr lang="en-US" b="1" dirty="0"/>
              <a:t>j</a:t>
            </a:r>
            <a:r>
              <a:rPr lang="en-US" b="1" dirty="0" smtClean="0"/>
              <a:t> = 4</a:t>
            </a:r>
            <a:endParaRPr lang="en-US" b="1" dirty="0" smtClean="0">
              <a:solidFill>
                <a:srgbClr val="FF0000"/>
              </a:solidFill>
            </a:endParaRPr>
          </a:p>
          <a:p>
            <a:endParaRPr lang="en-US" b="1" dirty="0">
              <a:solidFill>
                <a:srgbClr val="FF0000"/>
              </a:solidFill>
            </a:endParaRPr>
          </a:p>
        </p:txBody>
      </p:sp>
      <p:sp>
        <p:nvSpPr>
          <p:cNvPr id="13" name="TextBox 12"/>
          <p:cNvSpPr txBox="1"/>
          <p:nvPr/>
        </p:nvSpPr>
        <p:spPr>
          <a:xfrm>
            <a:off x="4770908" y="3372149"/>
            <a:ext cx="1154626" cy="646331"/>
          </a:xfrm>
          <a:prstGeom prst="rect">
            <a:avLst/>
          </a:prstGeom>
          <a:noFill/>
        </p:spPr>
        <p:txBody>
          <a:bodyPr wrap="square" rtlCol="0">
            <a:spAutoFit/>
          </a:bodyPr>
          <a:lstStyle/>
          <a:p>
            <a:r>
              <a:rPr lang="en-US" b="1" dirty="0">
                <a:solidFill>
                  <a:srgbClr val="FF0000"/>
                </a:solidFill>
              </a:rPr>
              <a:t>2</a:t>
            </a:r>
            <a:r>
              <a:rPr lang="en-US" b="1" dirty="0" smtClean="0">
                <a:solidFill>
                  <a:srgbClr val="FF0000"/>
                </a:solidFill>
              </a:rPr>
              <a:t>   </a:t>
            </a:r>
            <a:r>
              <a:rPr lang="en-US" b="1" dirty="0" err="1" smtClean="0"/>
              <a:t>i</a:t>
            </a:r>
            <a:r>
              <a:rPr lang="en-US" b="1" dirty="0" smtClean="0"/>
              <a:t> = 2</a:t>
            </a:r>
            <a:endParaRPr lang="en-US" b="1" dirty="0" smtClean="0">
              <a:solidFill>
                <a:srgbClr val="FF0000"/>
              </a:solidFill>
            </a:endParaRPr>
          </a:p>
          <a:p>
            <a:endParaRPr lang="en-US" b="1" dirty="0">
              <a:solidFill>
                <a:srgbClr val="FF0000"/>
              </a:solidFill>
            </a:endParaRPr>
          </a:p>
        </p:txBody>
      </p:sp>
      <p:grpSp>
        <p:nvGrpSpPr>
          <p:cNvPr id="5" name="Group 7"/>
          <p:cNvGrpSpPr/>
          <p:nvPr/>
        </p:nvGrpSpPr>
        <p:grpSpPr>
          <a:xfrm>
            <a:off x="6059803" y="4245761"/>
            <a:ext cx="1749970" cy="1017554"/>
            <a:chOff x="6059803" y="4245761"/>
            <a:chExt cx="1749970" cy="1017554"/>
          </a:xfrm>
        </p:grpSpPr>
        <p:sp>
          <p:nvSpPr>
            <p:cNvPr id="6" name="Rounded Rectangular Callout 5"/>
            <p:cNvSpPr/>
            <p:nvPr/>
          </p:nvSpPr>
          <p:spPr>
            <a:xfrm>
              <a:off x="6059803" y="4245761"/>
              <a:ext cx="1749970" cy="1017554"/>
            </a:xfrm>
            <a:prstGeom prst="wedgeRoundRectCallout">
              <a:avLst>
                <a:gd name="adj1" fmla="val 22674"/>
                <a:gd name="adj2" fmla="val 65709"/>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p>
          </p:txBody>
        </p:sp>
        <p:pic>
          <p:nvPicPr>
            <p:cNvPr id="4" name="Picture 3"/>
            <p:cNvPicPr>
              <a:picLocks noChangeAspect="1"/>
            </p:cNvPicPr>
            <p:nvPr/>
          </p:nvPicPr>
          <p:blipFill>
            <a:blip r:embed="rId4"/>
            <a:stretch>
              <a:fillRect/>
            </a:stretch>
          </p:blipFill>
          <p:spPr>
            <a:xfrm>
              <a:off x="6337299" y="4287823"/>
              <a:ext cx="1283467" cy="933431"/>
            </a:xfrm>
            <a:prstGeom prst="rect">
              <a:avLst/>
            </a:prstGeom>
          </p:spPr>
        </p:pic>
      </p:grpSp>
      <p:pic>
        <p:nvPicPr>
          <p:cNvPr id="1026" name="Picture 2" descr="http://www.theholidayspot.com/fathersday/clip_art/images/dad.gi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79032" y="4841739"/>
            <a:ext cx="1806182" cy="18061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7394082"/>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9" grpId="2"/>
      <p:bldP spid="9" grpId="3"/>
      <p:bldP spid="10" grpId="0"/>
      <p:bldP spid="10" grpId="1"/>
      <p:bldP spid="10" grpId="2"/>
      <p:bldP spid="10" grpId="3"/>
      <p:bldP spid="11" grpId="0"/>
      <p:bldP spid="11" grpId="1"/>
      <p:bldP spid="11" grpId="2"/>
      <p:bldP spid="11" grpId="3"/>
      <p:bldP spid="12" grpId="0" build="allAtOnce"/>
      <p:bldP spid="12" grpId="1" build="allAtOnce"/>
      <p:bldP spid="13"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7200" dirty="0" smtClean="0"/>
              <a:t>EKRANA ŞEKİL ÇİZDİRME ALIŞTIRMALARI</a:t>
            </a:r>
            <a:endParaRPr lang="tr-TR" sz="7200" dirty="0"/>
          </a:p>
        </p:txBody>
      </p:sp>
    </p:spTree>
  </p:cSld>
  <p:clrMapOvr>
    <a:overrideClrMapping bg1="lt1" tx1="dk1" bg2="lt2" tx2="dk2" accent1="accent1" accent2="accent2" accent3="accent3" accent4="accent4" accent5="accent5" accent6="accent6" hlink="hlink" folHlink="folHlink"/>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DİKKAT!</a:t>
            </a:r>
            <a:endParaRPr lang="tr-TR" dirty="0"/>
          </a:p>
        </p:txBody>
      </p:sp>
      <p:sp>
        <p:nvSpPr>
          <p:cNvPr id="3" name="2 İçerik Yer Tutucusu"/>
          <p:cNvSpPr>
            <a:spLocks noGrp="1"/>
          </p:cNvSpPr>
          <p:nvPr>
            <p:ph sz="quarter" idx="1"/>
          </p:nvPr>
        </p:nvSpPr>
        <p:spPr/>
        <p:txBody>
          <a:bodyPr/>
          <a:lstStyle/>
          <a:p>
            <a:r>
              <a:rPr lang="tr-TR" dirty="0" smtClean="0"/>
              <a:t>Şekil Çizdirme </a:t>
            </a:r>
            <a:r>
              <a:rPr lang="tr-TR" dirty="0" err="1" smtClean="0"/>
              <a:t>algoritmik</a:t>
            </a:r>
            <a:r>
              <a:rPr lang="tr-TR" dirty="0" smtClean="0"/>
              <a:t> ve sistematik düşüncenin üst seviyede gerektiği bir uygulama alanıdır.</a:t>
            </a:r>
          </a:p>
          <a:p>
            <a:r>
              <a:rPr lang="tr-TR" dirty="0" smtClean="0"/>
              <a:t>Size şekil çizdirmeyi öğretmekteki amacımız: 	programcılıkta sıkça tercih edilen, </a:t>
            </a:r>
            <a:r>
              <a:rPr lang="tr-TR" b="1" u="sng" dirty="0" smtClean="0"/>
              <a:t>iç içe döngülerin </a:t>
            </a:r>
            <a:r>
              <a:rPr lang="tr-TR" dirty="0" smtClean="0"/>
              <a:t>	kullanımını iyice kavramanızdır.</a:t>
            </a:r>
          </a:p>
          <a:p>
            <a:r>
              <a:rPr lang="tr-TR" dirty="0" smtClean="0"/>
              <a:t>İlk önce bir önceki “BABA BABA” </a:t>
            </a:r>
            <a:r>
              <a:rPr lang="tr-TR" dirty="0" err="1" smtClean="0"/>
              <a:t>slaytını</a:t>
            </a:r>
            <a:r>
              <a:rPr lang="tr-TR" dirty="0" smtClean="0"/>
              <a:t> iyice kavradığınıza emin olunuz.</a:t>
            </a:r>
          </a:p>
          <a:p>
            <a:r>
              <a:rPr lang="tr-TR" dirty="0" smtClean="0"/>
              <a:t>Sonra size öğretilecek teknikleri kavrayınız ve bol alıştırma çözerek gerektiğinde kendi tekniklerinizi geliştiriniz. </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 Programlama dillerinde döngüler ile şekil yazdırmak eğitsel açıdan değerlidir çünkü  kodları yazmak hem döngülerin daha iyi anlaşılmasını, hem de programcıların </a:t>
            </a:r>
            <a:r>
              <a:rPr lang="tr-TR" sz="2200" dirty="0" err="1" smtClean="0">
                <a:solidFill>
                  <a:schemeClr val="tx1"/>
                </a:solidFill>
              </a:rPr>
              <a:t>algoritmik</a:t>
            </a:r>
            <a:r>
              <a:rPr lang="tr-TR" sz="2200" dirty="0" smtClean="0">
                <a:solidFill>
                  <a:schemeClr val="tx1"/>
                </a:solidFill>
              </a:rPr>
              <a:t> ve analitik düşünme yeteneğinin gelişmesini sağlar.</a:t>
            </a:r>
          </a:p>
          <a:p>
            <a:pPr algn="just">
              <a:buFontTx/>
              <a:buChar char="-"/>
            </a:pPr>
            <a:r>
              <a:rPr lang="tr-TR" sz="2200" dirty="0" smtClean="0">
                <a:solidFill>
                  <a:schemeClr val="tx1"/>
                </a:solidFill>
              </a:rPr>
              <a:t> Döngülerin </a:t>
            </a:r>
            <a:r>
              <a:rPr lang="tr-TR" sz="2200" b="1" dirty="0" smtClean="0">
                <a:solidFill>
                  <a:schemeClr val="tx1"/>
                </a:solidFill>
              </a:rPr>
              <a:t>akıllıca kullanılması </a:t>
            </a:r>
            <a:r>
              <a:rPr lang="tr-TR" sz="2200" dirty="0" smtClean="0">
                <a:solidFill>
                  <a:schemeClr val="tx1"/>
                </a:solidFill>
              </a:rPr>
              <a:t>gerekir.</a:t>
            </a:r>
          </a:p>
          <a:p>
            <a:pPr algn="just">
              <a:buFontTx/>
              <a:buChar char="-"/>
            </a:pPr>
            <a:endParaRPr lang="tr-TR" sz="2200" dirty="0" smtClean="0">
              <a:solidFill>
                <a:schemeClr val="tx1"/>
              </a:solidFill>
            </a:endParaRPr>
          </a:p>
        </p:txBody>
      </p:sp>
      <p:pic>
        <p:nvPicPr>
          <p:cNvPr id="4" name="3 Resim" descr="drawing-clip-art-man-drawing-md.png"/>
          <p:cNvPicPr>
            <a:picLocks noChangeAspect="1"/>
          </p:cNvPicPr>
          <p:nvPr/>
        </p:nvPicPr>
        <p:blipFill>
          <a:blip r:embed="rId3"/>
          <a:stretch>
            <a:fillRect/>
          </a:stretch>
        </p:blipFill>
        <p:spPr>
          <a:xfrm>
            <a:off x="6000760" y="2714620"/>
            <a:ext cx="2862632" cy="1648182"/>
          </a:xfrm>
          <a:prstGeom prst="rect">
            <a:avLst/>
          </a:prstGeom>
        </p:spPr>
      </p:pic>
      <p:sp>
        <p:nvSpPr>
          <p:cNvPr id="5" name="4 Dikdörtgen"/>
          <p:cNvSpPr/>
          <p:nvPr/>
        </p:nvSpPr>
        <p:spPr>
          <a:xfrm>
            <a:off x="642910" y="3286124"/>
            <a:ext cx="5000660" cy="2585323"/>
          </a:xfrm>
          <a:prstGeom prst="rect">
            <a:avLst/>
          </a:prstGeom>
        </p:spPr>
        <p:txBody>
          <a:bodyPr wrap="square">
            <a:spAutoFit/>
          </a:bodyPr>
          <a:lstStyle/>
          <a:p>
            <a:pPr algn="just"/>
            <a:r>
              <a:rPr lang="tr-TR" dirty="0" smtClean="0"/>
              <a:t>Ekrana yazdırılacak şeklin boyutu (satır sayısı) önemlidir. Sabit uzunlukta bir şekli sadece </a:t>
            </a:r>
            <a:r>
              <a:rPr lang="tr-TR" dirty="0" err="1" smtClean="0"/>
              <a:t>printf</a:t>
            </a:r>
            <a:r>
              <a:rPr lang="tr-TR" dirty="0" smtClean="0"/>
              <a:t> komutlarıyla ekrana yazdırmak mümkündür </a:t>
            </a:r>
            <a:r>
              <a:rPr lang="tr-TR" b="1" dirty="0" smtClean="0"/>
              <a:t>(</a:t>
            </a:r>
            <a:r>
              <a:rPr lang="tr-TR" b="1" dirty="0" err="1" smtClean="0"/>
              <a:t>hardcoding</a:t>
            </a:r>
            <a:r>
              <a:rPr lang="tr-TR" b="1" dirty="0" smtClean="0"/>
              <a:t>). </a:t>
            </a:r>
            <a:r>
              <a:rPr lang="tr-TR" dirty="0" smtClean="0"/>
              <a:t>Ancak sizden şeklin boyutunu değiştirmeniz istendiğinde kodu da sürekli değiştirmeniz gerekir. Bu, doğru bir programlama yöntemi değildir. Yazdığınız kodun, boyutu ne olursa olsun ekrana belirtilen boyutta şekli basması gerekir.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781304"/>
          </a:xfrm>
        </p:spPr>
        <p:txBody>
          <a:bodyPr>
            <a:normAutofit/>
          </a:bodyPr>
          <a:lstStyle/>
          <a:p>
            <a:pPr algn="just">
              <a:buFontTx/>
              <a:buChar char="-"/>
            </a:pPr>
            <a:r>
              <a:rPr lang="tr-TR" sz="2200" dirty="0" smtClean="0">
                <a:solidFill>
                  <a:schemeClr val="tx1"/>
                </a:solidFill>
              </a:rPr>
              <a:t> Ekrana şekil yazdırma kodunu yazmadan önce, daha doğrusu bir problemin çözümü için kod yazmaya başlamadan önce mutlaka problem üzerinde düşünmeli ve problemin çözümü için bir </a:t>
            </a:r>
            <a:r>
              <a:rPr lang="tr-TR" sz="2200" b="1" dirty="0" smtClean="0">
                <a:solidFill>
                  <a:schemeClr val="tx1"/>
                </a:solidFill>
              </a:rPr>
              <a:t>algoritma tasarlamalısınız</a:t>
            </a:r>
            <a:r>
              <a:rPr lang="tr-TR" sz="2200" dirty="0" smtClean="0">
                <a:solidFill>
                  <a:schemeClr val="tx1"/>
                </a:solidFill>
              </a:rPr>
              <a:t>. Kafanızda algoritmayı kurmadan kod yazmaya başlamak hem doğru şekilde kod yazmanızı, hem de olası mantık hatalarınızın düzeltilmesini zorlaştırır. Bu yüzden problem için ilk olarak bir algoritma düşünmelisiniz.</a:t>
            </a:r>
          </a:p>
        </p:txBody>
      </p:sp>
      <p:pic>
        <p:nvPicPr>
          <p:cNvPr id="4" name="3 Resim" descr="drawing-clip-art-man-drawing-md.png"/>
          <p:cNvPicPr>
            <a:picLocks noChangeAspect="1"/>
          </p:cNvPicPr>
          <p:nvPr/>
        </p:nvPicPr>
        <p:blipFill>
          <a:blip r:embed="rId3"/>
          <a:stretch>
            <a:fillRect/>
          </a:stretch>
        </p:blipFill>
        <p:spPr>
          <a:xfrm>
            <a:off x="5857884" y="4071942"/>
            <a:ext cx="2862632" cy="164818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424246"/>
          </a:xfrm>
        </p:spPr>
        <p:txBody>
          <a:bodyPr>
            <a:normAutofit fontScale="92500"/>
          </a:bodyPr>
          <a:lstStyle/>
          <a:p>
            <a:pPr algn="just">
              <a:buFontTx/>
              <a:buChar char="-"/>
            </a:pPr>
            <a:r>
              <a:rPr lang="tr-TR" sz="2200" dirty="0" smtClean="0">
                <a:solidFill>
                  <a:schemeClr val="tx1"/>
                </a:solidFill>
              </a:rPr>
              <a:t> Ekrana şekil yazdırma problemlerinde aşağıdaki hususları göz önüne almalısınız:</a:t>
            </a:r>
          </a:p>
          <a:p>
            <a:pPr algn="just">
              <a:buFont typeface="Wingdings" pitchFamily="2" charset="2"/>
              <a:buChar char="Ø"/>
            </a:pPr>
            <a:r>
              <a:rPr lang="tr-TR" sz="2200" i="1" dirty="0" smtClean="0">
                <a:solidFill>
                  <a:schemeClr val="tx1"/>
                </a:solidFill>
              </a:rPr>
              <a:t>Şeklin </a:t>
            </a:r>
            <a:r>
              <a:rPr lang="tr-TR" sz="2200" b="1" i="1" dirty="0" smtClean="0">
                <a:solidFill>
                  <a:schemeClr val="tx1"/>
                </a:solidFill>
              </a:rPr>
              <a:t>dolu kısımlarında hangi karakter </a:t>
            </a:r>
            <a:r>
              <a:rPr lang="tr-TR" sz="2200" i="1" dirty="0" smtClean="0">
                <a:solidFill>
                  <a:schemeClr val="tx1"/>
                </a:solidFill>
              </a:rPr>
              <a:t>kullanılacak (örneğin * karakteri)</a:t>
            </a:r>
          </a:p>
          <a:p>
            <a:pPr algn="just">
              <a:buFont typeface="Wingdings" pitchFamily="2" charset="2"/>
              <a:buChar char="Ø"/>
            </a:pPr>
            <a:r>
              <a:rPr lang="tr-TR" sz="2200" i="1" dirty="0" smtClean="0">
                <a:solidFill>
                  <a:schemeClr val="tx1"/>
                </a:solidFill>
              </a:rPr>
              <a:t> Şeklin </a:t>
            </a:r>
            <a:r>
              <a:rPr lang="tr-TR" sz="2200" b="1" i="1" dirty="0" smtClean="0">
                <a:solidFill>
                  <a:schemeClr val="tx1"/>
                </a:solidFill>
              </a:rPr>
              <a:t>içerisinde boşluklar </a:t>
            </a:r>
            <a:r>
              <a:rPr lang="tr-TR" sz="2200" i="1" dirty="0" smtClean="0">
                <a:solidFill>
                  <a:schemeClr val="tx1"/>
                </a:solidFill>
              </a:rPr>
              <a:t>var mı?</a:t>
            </a:r>
          </a:p>
          <a:p>
            <a:pPr algn="just">
              <a:buFont typeface="Wingdings" pitchFamily="2" charset="2"/>
              <a:buChar char="Ø"/>
            </a:pPr>
            <a:r>
              <a:rPr lang="tr-TR" sz="2200" i="1" dirty="0" smtClean="0">
                <a:solidFill>
                  <a:schemeClr val="tx1"/>
                </a:solidFill>
              </a:rPr>
              <a:t> Şeklin </a:t>
            </a:r>
            <a:r>
              <a:rPr lang="tr-TR" sz="2200" b="1" i="1" dirty="0" smtClean="0">
                <a:solidFill>
                  <a:schemeClr val="tx1"/>
                </a:solidFill>
              </a:rPr>
              <a:t>sol tarafında boşluklar</a:t>
            </a:r>
            <a:r>
              <a:rPr lang="tr-TR" sz="2200" i="1" dirty="0" smtClean="0">
                <a:solidFill>
                  <a:schemeClr val="tx1"/>
                </a:solidFill>
              </a:rPr>
              <a:t> var mı? (en sağdaki boşluklarla ilgilenmiyoruz)</a:t>
            </a:r>
          </a:p>
          <a:p>
            <a:pPr algn="just">
              <a:buFont typeface="Wingdings" pitchFamily="2" charset="2"/>
              <a:buChar char="Ø"/>
            </a:pPr>
            <a:r>
              <a:rPr lang="tr-TR" sz="2200" i="1" dirty="0" smtClean="0">
                <a:solidFill>
                  <a:schemeClr val="tx1"/>
                </a:solidFill>
              </a:rPr>
              <a:t> Şeklin her bir satırı için dolu kısımlar bir </a:t>
            </a:r>
            <a:r>
              <a:rPr lang="tr-TR" sz="2200" b="1" i="1" dirty="0" smtClean="0">
                <a:solidFill>
                  <a:schemeClr val="tx1"/>
                </a:solidFill>
              </a:rPr>
              <a:t>örüntü</a:t>
            </a:r>
            <a:r>
              <a:rPr lang="tr-TR" sz="2200" i="1" dirty="0" smtClean="0">
                <a:solidFill>
                  <a:schemeClr val="tx1"/>
                </a:solidFill>
              </a:rPr>
              <a:t> (</a:t>
            </a:r>
            <a:r>
              <a:rPr lang="tr-TR" sz="2200" i="1" dirty="0" err="1" smtClean="0">
                <a:solidFill>
                  <a:schemeClr val="tx1"/>
                </a:solidFill>
              </a:rPr>
              <a:t>pattern</a:t>
            </a:r>
            <a:r>
              <a:rPr lang="tr-TR" sz="2200" i="1" dirty="0" smtClean="0">
                <a:solidFill>
                  <a:schemeClr val="tx1"/>
                </a:solidFill>
              </a:rPr>
              <a:t>) gösteriyor mu?</a:t>
            </a:r>
          </a:p>
          <a:p>
            <a:pPr algn="just">
              <a:buFont typeface="Wingdings" pitchFamily="2" charset="2"/>
              <a:buChar char="Ø"/>
            </a:pPr>
            <a:r>
              <a:rPr lang="tr-TR" sz="2200" i="1" dirty="0" smtClean="0">
                <a:solidFill>
                  <a:schemeClr val="tx1"/>
                </a:solidFill>
              </a:rPr>
              <a:t> Şeklin her bir satırı için boşluklar bir </a:t>
            </a:r>
            <a:r>
              <a:rPr lang="tr-TR" sz="2200" b="1" i="1" dirty="0" smtClean="0">
                <a:solidFill>
                  <a:schemeClr val="tx1"/>
                </a:solidFill>
              </a:rPr>
              <a:t>örüntü</a:t>
            </a:r>
            <a:r>
              <a:rPr lang="tr-TR" sz="2200" i="1" dirty="0" smtClean="0">
                <a:solidFill>
                  <a:schemeClr val="tx1"/>
                </a:solidFill>
              </a:rPr>
              <a:t> gösteriyor mu?</a:t>
            </a:r>
          </a:p>
          <a:p>
            <a:pPr algn="just">
              <a:buFont typeface="Wingdings" pitchFamily="2" charset="2"/>
              <a:buChar char="Ø"/>
            </a:pPr>
            <a:r>
              <a:rPr lang="tr-TR" sz="2200" i="1" dirty="0" smtClean="0">
                <a:solidFill>
                  <a:schemeClr val="tx1"/>
                </a:solidFill>
              </a:rPr>
              <a:t> Şeklin alt, orta ya da üst kısımlarında farklı </a:t>
            </a:r>
            <a:r>
              <a:rPr lang="tr-TR" sz="2200" b="1" i="1" dirty="0" smtClean="0">
                <a:solidFill>
                  <a:schemeClr val="tx1"/>
                </a:solidFill>
              </a:rPr>
              <a:t>örüntüler</a:t>
            </a:r>
            <a:r>
              <a:rPr lang="tr-TR" sz="2200" i="1" dirty="0" smtClean="0">
                <a:solidFill>
                  <a:schemeClr val="tx1"/>
                </a:solidFill>
              </a:rPr>
              <a:t> var mı?</a:t>
            </a:r>
          </a:p>
        </p:txBody>
      </p:sp>
      <p:pic>
        <p:nvPicPr>
          <p:cNvPr id="4" name="3 Resim" descr="drawing-clip-art-man-drawing-md.png"/>
          <p:cNvPicPr>
            <a:picLocks noChangeAspect="1"/>
          </p:cNvPicPr>
          <p:nvPr/>
        </p:nvPicPr>
        <p:blipFill>
          <a:blip r:embed="rId3"/>
          <a:stretch>
            <a:fillRect/>
          </a:stretch>
        </p:blipFill>
        <p:spPr>
          <a:xfrm>
            <a:off x="5929322" y="4214818"/>
            <a:ext cx="2862632" cy="164818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ARAÇ KUTUMUZDAKİ İKİ TEKNİK</a:t>
            </a:r>
            <a:endParaRPr lang="tr-TR" dirty="0"/>
          </a:p>
        </p:txBody>
      </p:sp>
      <p:sp>
        <p:nvSpPr>
          <p:cNvPr id="3" name="2 İçerik Yer Tutucusu"/>
          <p:cNvSpPr>
            <a:spLocks noGrp="1"/>
          </p:cNvSpPr>
          <p:nvPr>
            <p:ph sz="quarter" idx="1"/>
          </p:nvPr>
        </p:nvSpPr>
        <p:spPr/>
        <p:txBody>
          <a:bodyPr/>
          <a:lstStyle/>
          <a:p>
            <a:pPr marL="514350" indent="-514350">
              <a:buFont typeface="+mj-lt"/>
              <a:buAutoNum type="arabicPeriod"/>
            </a:pPr>
            <a:r>
              <a:rPr lang="tr-TR" b="1" i="1" dirty="0" smtClean="0"/>
              <a:t>FONKSİYONLU YÖNTEM</a:t>
            </a:r>
          </a:p>
          <a:p>
            <a:pPr marL="788670" lvl="1" indent="-514350"/>
            <a:r>
              <a:rPr lang="tr-TR" i="1" dirty="0" smtClean="0"/>
              <a:t>“Ekrana şu kadar şu karakteri yazdır” </a:t>
            </a:r>
            <a:r>
              <a:rPr lang="tr-TR" dirty="0" smtClean="0"/>
              <a:t>işlevini gören bir fonksiyon yazar, </a:t>
            </a:r>
            <a:r>
              <a:rPr lang="tr-TR" dirty="0" err="1" smtClean="0"/>
              <a:t>for</a:t>
            </a:r>
            <a:r>
              <a:rPr lang="tr-TR" dirty="0" smtClean="0"/>
              <a:t> döngülerimiz arasında bu fonksiyonla  boşlukları, yıldızları vs. yazdırırız.</a:t>
            </a:r>
          </a:p>
          <a:p>
            <a:pPr marL="1062990" lvl="2" indent="-514350"/>
            <a:r>
              <a:rPr lang="tr-TR" dirty="0" smtClean="0"/>
              <a:t>Bu yöntemi fonksiyonsuz şekilde (aynı kalıp kodu sürekli tekrar ederek de uygulayabilirsiniz ancak kod kirliliği oluşur.)</a:t>
            </a:r>
          </a:p>
          <a:p>
            <a:pPr marL="514350" lvl="0" indent="-514350">
              <a:buClr>
                <a:srgbClr val="727CA3"/>
              </a:buClr>
              <a:buFont typeface="+mj-lt"/>
              <a:buAutoNum type="arabicPeriod"/>
            </a:pPr>
            <a:r>
              <a:rPr lang="tr-TR" b="1" i="1" dirty="0" smtClean="0">
                <a:solidFill>
                  <a:prstClr val="black"/>
                </a:solidFill>
              </a:rPr>
              <a:t>İF’Lİ KOORDİNAT YÖNTEMİ</a:t>
            </a:r>
          </a:p>
          <a:p>
            <a:pPr marL="788670" lvl="1" indent="-514350">
              <a:buClr>
                <a:srgbClr val="727CA3"/>
              </a:buClr>
              <a:buFont typeface="+mj-lt"/>
              <a:buAutoNum type="arabicPeriod"/>
            </a:pPr>
            <a:r>
              <a:rPr lang="tr-TR" dirty="0" smtClean="0"/>
              <a:t>İç içe iki </a:t>
            </a:r>
            <a:r>
              <a:rPr lang="tr-TR" dirty="0" err="1" smtClean="0"/>
              <a:t>forla</a:t>
            </a:r>
            <a:r>
              <a:rPr lang="tr-TR" dirty="0" smtClean="0"/>
              <a:t> ekrandaki hücrelere, x ve y koordinatları atamış olursunuz.</a:t>
            </a:r>
          </a:p>
          <a:p>
            <a:pPr marL="788670" lvl="1" indent="-514350">
              <a:buClr>
                <a:srgbClr val="727CA3"/>
              </a:buClr>
              <a:buFont typeface="+mj-lt"/>
              <a:buAutoNum type="arabicPeriod"/>
            </a:pPr>
            <a:r>
              <a:rPr lang="tr-TR" dirty="0" err="1" smtClean="0"/>
              <a:t>if</a:t>
            </a:r>
            <a:r>
              <a:rPr lang="tr-TR" dirty="0" smtClean="0"/>
              <a:t> ile bu koordinatlardan hangilerine yıldız hangilerine boşluk basılacağını yönetebilirsiniz.</a:t>
            </a:r>
          </a:p>
          <a:p>
            <a:pPr marL="788670" lvl="1" indent="-514350"/>
            <a:endParaRPr lang="tr-TR" dirty="0" smtClean="0"/>
          </a:p>
          <a:p>
            <a:pPr marL="788670" lvl="1" indent="-514350"/>
            <a:endParaRPr lang="tr-TR" sz="26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yöntemleri ezberlemeyin…</a:t>
            </a:r>
            <a:endParaRPr lang="tr-TR" dirty="0"/>
          </a:p>
        </p:txBody>
      </p:sp>
      <p:sp>
        <p:nvSpPr>
          <p:cNvPr id="3" name="2 İçerik Yer Tutucusu"/>
          <p:cNvSpPr>
            <a:spLocks noGrp="1"/>
          </p:cNvSpPr>
          <p:nvPr>
            <p:ph sz="quarter" idx="1"/>
          </p:nvPr>
        </p:nvSpPr>
        <p:spPr/>
        <p:txBody>
          <a:bodyPr>
            <a:normAutofit/>
          </a:bodyPr>
          <a:lstStyle/>
          <a:p>
            <a:r>
              <a:rPr lang="tr-TR" sz="2800" dirty="0" smtClean="0"/>
              <a:t>Bu yöntemleri ezberlemek yerine anlamayı tercih edin.</a:t>
            </a:r>
          </a:p>
          <a:p>
            <a:r>
              <a:rPr lang="tr-TR" sz="2800" dirty="0" smtClean="0"/>
              <a:t>Bu yöntemlere bağlı kalmayıp, kendi yöntemlerinizi de geliştirebilirsiniz.</a:t>
            </a:r>
          </a:p>
          <a:p>
            <a:pPr lvl="1"/>
            <a:r>
              <a:rPr lang="tr-TR" sz="2500" dirty="0" smtClean="0"/>
              <a:t>Örneğin, </a:t>
            </a:r>
            <a:r>
              <a:rPr lang="tr-TR" sz="2500" dirty="0" err="1" smtClean="0"/>
              <a:t>imlec</a:t>
            </a:r>
            <a:r>
              <a:rPr lang="tr-TR" sz="2500" dirty="0" smtClean="0"/>
              <a:t>_</a:t>
            </a:r>
            <a:r>
              <a:rPr lang="tr-TR" sz="2500" dirty="0" err="1" smtClean="0"/>
              <a:t>xy</a:t>
            </a:r>
            <a:r>
              <a:rPr lang="tr-TR" sz="2500" dirty="0" smtClean="0"/>
              <a:t> ile de ekrana şekil yazdırabilirsiniz.</a:t>
            </a:r>
            <a:endParaRPr lang="tr-TR" sz="25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7" name="6 Resim" descr="12 (2).JPG"/>
          <p:cNvPicPr>
            <a:picLocks noChangeAspect="1"/>
          </p:cNvPicPr>
          <p:nvPr/>
        </p:nvPicPr>
        <p:blipFill>
          <a:blip r:embed="rId3">
            <a:lum bright="20000"/>
          </a:blip>
          <a:srcRect r="15501" b="6212"/>
          <a:stretch>
            <a:fillRect/>
          </a:stretch>
        </p:blipFill>
        <p:spPr>
          <a:xfrm>
            <a:off x="0" y="0"/>
            <a:ext cx="9144000" cy="6858000"/>
          </a:xfrm>
          <a:prstGeom prst="rect">
            <a:avLst/>
          </a:prstGeom>
        </p:spPr>
      </p:pic>
      <p:sp>
        <p:nvSpPr>
          <p:cNvPr id="2" name="1 Başlık"/>
          <p:cNvSpPr>
            <a:spLocks noGrp="1"/>
          </p:cNvSpPr>
          <p:nvPr>
            <p:ph type="title"/>
          </p:nvPr>
        </p:nvSpPr>
        <p:spPr/>
        <p:txBody>
          <a:bodyPr/>
          <a:lstStyle/>
          <a:p>
            <a:r>
              <a:rPr lang="tr-TR" dirty="0" smtClean="0"/>
              <a:t>Öğrenmek için isimleri ezberlemeyin… Anlayın!</a:t>
            </a:r>
            <a:endParaRPr lang="tr-TR" dirty="0"/>
          </a:p>
        </p:txBody>
      </p:sp>
      <p:pic>
        <p:nvPicPr>
          <p:cNvPr id="4" name="3 İçerik Yer Tutucusu" descr="Feynman-Tekniği.jpg"/>
          <p:cNvPicPr>
            <a:picLocks noGrp="1" noChangeAspect="1"/>
          </p:cNvPicPr>
          <p:nvPr>
            <p:ph sz="quarter" idx="1"/>
          </p:nvPr>
        </p:nvPicPr>
        <p:blipFill>
          <a:blip r:embed="rId4"/>
          <a:stretch>
            <a:fillRect/>
          </a:stretch>
        </p:blipFill>
        <p:spPr>
          <a:xfrm>
            <a:off x="357158" y="1500174"/>
            <a:ext cx="2643205" cy="1735836"/>
          </a:xfrm>
          <a:prstGeom prst="rect">
            <a:avLst/>
          </a:prstGeom>
          <a:ln>
            <a:noFill/>
          </a:ln>
          <a:effectLst>
            <a:softEdge rad="112500"/>
          </a:effectLst>
        </p:spPr>
      </p:pic>
      <p:sp>
        <p:nvSpPr>
          <p:cNvPr id="5" name="4 Dikdörtgen"/>
          <p:cNvSpPr/>
          <p:nvPr/>
        </p:nvSpPr>
        <p:spPr>
          <a:xfrm>
            <a:off x="285720" y="3357562"/>
            <a:ext cx="2286016" cy="1569660"/>
          </a:xfrm>
          <a:prstGeom prst="rect">
            <a:avLst/>
          </a:prstGeom>
        </p:spPr>
        <p:txBody>
          <a:bodyPr wrap="square">
            <a:spAutoFit/>
          </a:bodyPr>
          <a:lstStyle/>
          <a:p>
            <a:r>
              <a:rPr lang="tr-TR" sz="1200" dirty="0" smtClean="0"/>
              <a:t>Richard Feynman </a:t>
            </a:r>
            <a:br>
              <a:rPr lang="tr-TR" sz="1200" dirty="0" smtClean="0"/>
            </a:br>
            <a:r>
              <a:rPr lang="tr-TR" sz="1200" dirty="0" smtClean="0"/>
              <a:t>(11 Mayıs 1918 – 15 Şubat 1988) </a:t>
            </a:r>
            <a:br>
              <a:rPr lang="tr-TR" sz="1200" dirty="0" smtClean="0"/>
            </a:br>
            <a:r>
              <a:rPr lang="tr-TR" sz="1200" dirty="0" smtClean="0"/>
              <a:t>20. yüzyılın en önemli fizikçilerindendir. Kuantum elektrodinamiği üzerindeki çalışmaları nedeniyle 1965'te Nobel Fizik Ödülüne layık görülmüştür.</a:t>
            </a:r>
            <a:endParaRPr lang="tr-TR" sz="1200" dirty="0"/>
          </a:p>
        </p:txBody>
      </p:sp>
      <p:sp>
        <p:nvSpPr>
          <p:cNvPr id="6" name="5 Dikdörtgen"/>
          <p:cNvSpPr/>
          <p:nvPr/>
        </p:nvSpPr>
        <p:spPr>
          <a:xfrm>
            <a:off x="5000628" y="1285860"/>
            <a:ext cx="3571900"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i="1" dirty="0" smtClean="0"/>
              <a:t>Şu kuşu görüyor musunuz? Bu bir kahverengi gerdanlı ardıç kuşu, ona Almanya’da </a:t>
            </a:r>
            <a:r>
              <a:rPr lang="tr-TR" i="1" dirty="0" err="1" smtClean="0"/>
              <a:t>halzenfugel</a:t>
            </a:r>
            <a:r>
              <a:rPr lang="tr-TR" i="1" dirty="0" smtClean="0"/>
              <a:t> ve Çin’de ise </a:t>
            </a:r>
            <a:r>
              <a:rPr lang="tr-TR" i="1" dirty="0" err="1" smtClean="0"/>
              <a:t>chung</a:t>
            </a:r>
            <a:r>
              <a:rPr lang="tr-TR" i="1" dirty="0" smtClean="0"/>
              <a:t> </a:t>
            </a:r>
            <a:r>
              <a:rPr lang="tr-TR" i="1" dirty="0" err="1" smtClean="0"/>
              <a:t>ling</a:t>
            </a:r>
            <a:r>
              <a:rPr lang="tr-TR" i="1" dirty="0" smtClean="0"/>
              <a:t> deniyor. </a:t>
            </a:r>
          </a:p>
          <a:p>
            <a:endParaRPr lang="tr-TR" i="1" dirty="0" smtClean="0"/>
          </a:p>
          <a:p>
            <a:r>
              <a:rPr lang="tr-TR" i="1" dirty="0" smtClean="0"/>
              <a:t>Ona verilen tüm bu adları bilsen bile yine de bu kuş hakkında hiçbir şey bilmiyor olursun. </a:t>
            </a:r>
          </a:p>
          <a:p>
            <a:endParaRPr lang="tr-TR" i="1" dirty="0" smtClean="0"/>
          </a:p>
          <a:p>
            <a:r>
              <a:rPr lang="tr-TR" i="1" dirty="0" smtClean="0"/>
              <a:t>Bildiğin sadece insanlar hakkında bir şey olur, yani kuşa ne ad verdikleri. </a:t>
            </a:r>
          </a:p>
          <a:p>
            <a:endParaRPr lang="tr-TR" i="1" dirty="0" smtClean="0"/>
          </a:p>
          <a:p>
            <a:r>
              <a:rPr lang="tr-TR" i="1" dirty="0" smtClean="0"/>
              <a:t>Şimdi bu kuş ötüyor, yavrularına uçmayı öğretiyor ve yazın ülkenin bir ucundan diğer ucuna kilometrelerce uçuyor ve kimse yolunu nasıl bulduğunu bilmiyor.</a:t>
            </a:r>
            <a:endParaRPr lang="tr-TR"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Kısa kısa bilgilerle diziler…</a:t>
            </a:r>
            <a:endParaRPr lang="tr-TR" dirty="0"/>
          </a:p>
        </p:txBody>
      </p:sp>
      <p:sp>
        <p:nvSpPr>
          <p:cNvPr id="3" name="2 İçerik Yer Tutucusu"/>
          <p:cNvSpPr>
            <a:spLocks noGrp="1"/>
          </p:cNvSpPr>
          <p:nvPr>
            <p:ph sz="quarter" idx="1"/>
          </p:nvPr>
        </p:nvSpPr>
        <p:spPr/>
        <p:txBody>
          <a:bodyPr>
            <a:normAutofit/>
          </a:bodyPr>
          <a:lstStyle/>
          <a:p>
            <a:r>
              <a:rPr lang="tr-TR" dirty="0" smtClean="0"/>
              <a:t>Diziler, aynı türden birden fazla veriyi tek çatı altında tutmamızı sağlıyor. </a:t>
            </a:r>
            <a:r>
              <a:rPr lang="tr-TR" i="1" dirty="0" err="1" smtClean="0">
                <a:solidFill>
                  <a:srgbClr val="FF0000"/>
                </a:solidFill>
              </a:rPr>
              <a:t>int</a:t>
            </a:r>
            <a:r>
              <a:rPr lang="tr-TR" i="1" dirty="0" smtClean="0">
                <a:solidFill>
                  <a:srgbClr val="FF0000"/>
                </a:solidFill>
              </a:rPr>
              <a:t> </a:t>
            </a:r>
            <a:r>
              <a:rPr lang="tr-TR" i="1" dirty="0" err="1" smtClean="0">
                <a:solidFill>
                  <a:srgbClr val="FF0000"/>
                </a:solidFill>
              </a:rPr>
              <a:t>sherlock</a:t>
            </a:r>
            <a:r>
              <a:rPr lang="tr-TR" i="1" dirty="0" smtClean="0">
                <a:solidFill>
                  <a:srgbClr val="FF0000"/>
                </a:solidFill>
              </a:rPr>
              <a:t>[1000];</a:t>
            </a:r>
          </a:p>
          <a:p>
            <a:r>
              <a:rPr lang="tr-TR" dirty="0" smtClean="0"/>
              <a:t>İndislerle bir dizinin elemanlarına erişiyoruz: </a:t>
            </a:r>
            <a:r>
              <a:rPr lang="tr-TR" i="1" dirty="0" err="1" smtClean="0">
                <a:solidFill>
                  <a:srgbClr val="FF0000"/>
                </a:solidFill>
              </a:rPr>
              <a:t>sherlock</a:t>
            </a:r>
            <a:r>
              <a:rPr lang="tr-TR" i="1" dirty="0" smtClean="0">
                <a:solidFill>
                  <a:srgbClr val="FF0000"/>
                </a:solidFill>
              </a:rPr>
              <a:t> [8]</a:t>
            </a:r>
          </a:p>
          <a:p>
            <a:r>
              <a:rPr lang="tr-TR" dirty="0" smtClean="0"/>
              <a:t>Döngü parametresi (i,j vs.) ile indisleri kontrol ederek az satırda çok iş yapabiliyor, dizileri işleyebiliyoruz.</a:t>
            </a:r>
          </a:p>
          <a:p>
            <a:pPr lvl="1">
              <a:buNone/>
            </a:pPr>
            <a:r>
              <a:rPr lang="tr-TR" dirty="0" err="1" smtClean="0">
                <a:solidFill>
                  <a:srgbClr val="FF0000"/>
                </a:solidFill>
              </a:rPr>
              <a:t>for</a:t>
            </a:r>
            <a:r>
              <a:rPr lang="tr-TR" dirty="0" smtClean="0">
                <a:solidFill>
                  <a:srgbClr val="FF0000"/>
                </a:solidFill>
              </a:rPr>
              <a:t>(i=0; i&lt;kapasite; i++)</a:t>
            </a:r>
          </a:p>
          <a:p>
            <a:pPr lvl="1">
              <a:buNone/>
            </a:pPr>
            <a:r>
              <a:rPr lang="tr-TR" dirty="0" smtClean="0">
                <a:solidFill>
                  <a:srgbClr val="FF0000"/>
                </a:solidFill>
              </a:rPr>
              <a:t>	</a:t>
            </a:r>
            <a:r>
              <a:rPr lang="tr-TR" dirty="0" err="1" smtClean="0">
                <a:solidFill>
                  <a:srgbClr val="FF0000"/>
                </a:solidFill>
              </a:rPr>
              <a:t>printf</a:t>
            </a:r>
            <a:r>
              <a:rPr lang="tr-TR" dirty="0" smtClean="0">
                <a:solidFill>
                  <a:srgbClr val="FF0000"/>
                </a:solidFill>
              </a:rPr>
              <a:t>(“%d\n”, </a:t>
            </a:r>
            <a:r>
              <a:rPr lang="tr-TR" dirty="0" err="1" smtClean="0">
                <a:solidFill>
                  <a:srgbClr val="FF0000"/>
                </a:solidFill>
              </a:rPr>
              <a:t>sherlock</a:t>
            </a:r>
            <a:r>
              <a:rPr lang="tr-TR" dirty="0" smtClean="0">
                <a:solidFill>
                  <a:srgbClr val="FF0000"/>
                </a:solidFill>
              </a:rPr>
              <a:t>[i]);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Mühendislik eğitimi ile ilgili çarpıcı tespitleri bulunan, mantığını anlamak yerine ezberlemek gibi yanlışlara da değinen bir film: “</a:t>
            </a:r>
            <a:r>
              <a:rPr lang="tr-TR" b="1" i="1" dirty="0" smtClean="0">
                <a:solidFill>
                  <a:srgbClr val="002060"/>
                </a:solidFill>
              </a:rPr>
              <a:t>3 IDIOTS</a:t>
            </a:r>
            <a:r>
              <a:rPr lang="tr-TR" dirty="0" smtClean="0"/>
              <a:t>”</a:t>
            </a:r>
            <a:endParaRPr lang="tr-TR" dirty="0"/>
          </a:p>
        </p:txBody>
      </p:sp>
      <p:pic>
        <p:nvPicPr>
          <p:cNvPr id="4" name="3 Resim" descr="3idiots.jpg"/>
          <p:cNvPicPr>
            <a:picLocks noChangeAspect="1"/>
          </p:cNvPicPr>
          <p:nvPr/>
        </p:nvPicPr>
        <p:blipFill>
          <a:blip r:embed="rId3"/>
          <a:stretch>
            <a:fillRect/>
          </a:stretch>
        </p:blipFill>
        <p:spPr>
          <a:xfrm>
            <a:off x="1571604" y="2714620"/>
            <a:ext cx="6086475"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1. FONKSİYONLU YÖNTEM</a:t>
            </a:r>
            <a:endParaRPr lang="tr-TR" dirty="0"/>
          </a:p>
        </p:txBody>
      </p:sp>
      <p:sp>
        <p:nvSpPr>
          <p:cNvPr id="3" name="2 İçerik Yer Tutucusu"/>
          <p:cNvSpPr>
            <a:spLocks noGrp="1"/>
          </p:cNvSpPr>
          <p:nvPr>
            <p:ph sz="quarter" idx="1"/>
          </p:nvPr>
        </p:nvSpPr>
        <p:spPr>
          <a:xfrm>
            <a:off x="457200" y="1219200"/>
            <a:ext cx="8229600" cy="3567122"/>
          </a:xfrm>
        </p:spPr>
        <p:txBody>
          <a:bodyPr>
            <a:normAutofit fontScale="85000" lnSpcReduction="20000"/>
          </a:bodyPr>
          <a:lstStyle/>
          <a:p>
            <a:r>
              <a:rPr lang="tr-TR" dirty="0" smtClean="0"/>
              <a:t>“</a:t>
            </a:r>
            <a:r>
              <a:rPr lang="tr-TR" dirty="0" err="1" smtClean="0"/>
              <a:t>eb</a:t>
            </a:r>
            <a:r>
              <a:rPr lang="tr-TR" dirty="0" smtClean="0"/>
              <a:t>”(ekrana bastır) gibi iş kolaylaştırıcı bir fonksiyon tanımlanır.</a:t>
            </a:r>
          </a:p>
          <a:p>
            <a:r>
              <a:rPr lang="tr-TR" dirty="0" smtClean="0"/>
              <a:t>Bu fonksiyon iki parametre alır.</a:t>
            </a:r>
          </a:p>
          <a:p>
            <a:pPr lvl="1"/>
            <a:r>
              <a:rPr lang="tr-TR" dirty="0" smtClean="0"/>
              <a:t>Ekrana basılacak karakter: Tek tırnak içinde yazılmalıdır!</a:t>
            </a:r>
          </a:p>
          <a:p>
            <a:pPr lvl="1"/>
            <a:r>
              <a:rPr lang="tr-TR" dirty="0" smtClean="0"/>
              <a:t>Bastırılacak adet: Tam sayı</a:t>
            </a:r>
          </a:p>
          <a:p>
            <a:r>
              <a:rPr lang="tr-TR" sz="2900" dirty="0" smtClean="0"/>
              <a:t>Bu fonksiyon sayesinde her defasında bir </a:t>
            </a:r>
            <a:r>
              <a:rPr lang="tr-TR" sz="2900" dirty="0" err="1" smtClean="0"/>
              <a:t>for</a:t>
            </a:r>
            <a:r>
              <a:rPr lang="tr-TR" sz="2900" dirty="0" smtClean="0"/>
              <a:t> döngüsü tanımlamaktan </a:t>
            </a:r>
            <a:r>
              <a:rPr lang="tr-TR" sz="2900" dirty="0" err="1" smtClean="0"/>
              <a:t>kurtulunur</a:t>
            </a:r>
            <a:r>
              <a:rPr lang="tr-TR" sz="2900" dirty="0" smtClean="0"/>
              <a:t>. (Dilediğiniz gibi bu fonksiyonu değiştirebilir, kendi tarzınıza uyarlayabilirsiniz..)</a:t>
            </a:r>
          </a:p>
          <a:p>
            <a:r>
              <a:rPr lang="tr-TR" sz="2900" dirty="0" smtClean="0"/>
              <a:t>Örneğin</a:t>
            </a:r>
          </a:p>
          <a:p>
            <a:pPr lvl="1"/>
            <a:r>
              <a:rPr lang="tr-TR" sz="2400" dirty="0" err="1" smtClean="0"/>
              <a:t>eb</a:t>
            </a:r>
            <a:r>
              <a:rPr lang="tr-TR" sz="2400" dirty="0" smtClean="0"/>
              <a:t>('A',4);</a:t>
            </a:r>
          </a:p>
          <a:p>
            <a:pPr lvl="1">
              <a:buNone/>
            </a:pPr>
            <a:r>
              <a:rPr lang="tr-TR" sz="2400" dirty="0" smtClean="0"/>
              <a:t>komutu ekrana “AAAA” yazdırır.</a:t>
            </a:r>
          </a:p>
          <a:p>
            <a:endParaRPr lang="tr-TR" sz="2900" dirty="0" smtClean="0">
              <a:solidFill>
                <a:schemeClr val="tx1"/>
              </a:solidFill>
            </a:endParaRPr>
          </a:p>
        </p:txBody>
      </p:sp>
      <p:sp>
        <p:nvSpPr>
          <p:cNvPr id="4" name="3 Dikdörtgen"/>
          <p:cNvSpPr/>
          <p:nvPr/>
        </p:nvSpPr>
        <p:spPr>
          <a:xfrm>
            <a:off x="7358082" y="3929066"/>
            <a:ext cx="1301959" cy="2646878"/>
          </a:xfrm>
          <a:prstGeom prst="rect">
            <a:avLst/>
          </a:prstGeom>
          <a:noFill/>
        </p:spPr>
        <p:txBody>
          <a:bodyPr wrap="none" lIns="91440" tIns="45720" rIns="91440" bIns="45720">
            <a:spAutoFit/>
          </a:bodyPr>
          <a:lstStyle/>
          <a:p>
            <a:pPr algn="ctr"/>
            <a:r>
              <a:rPr lang="tr-TR" sz="16600" b="1" i="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tr-TR" sz="166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4 Yuvarlatılmış Dikdörtgen"/>
          <p:cNvSpPr/>
          <p:nvPr/>
        </p:nvSpPr>
        <p:spPr>
          <a:xfrm>
            <a:off x="2428860" y="4714884"/>
            <a:ext cx="3714776" cy="13573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dirty="0" err="1" smtClean="0"/>
              <a:t>eb</a:t>
            </a:r>
            <a:r>
              <a:rPr lang="tr-TR" sz="1400" dirty="0" smtClean="0"/>
              <a:t> fonksiyonu ile ekrana</a:t>
            </a:r>
            <a:br>
              <a:rPr lang="tr-TR" sz="1400" dirty="0" smtClean="0"/>
            </a:br>
            <a:r>
              <a:rPr lang="tr-TR" sz="1400" dirty="0" smtClean="0"/>
              <a:t>AAAA</a:t>
            </a:r>
            <a:br>
              <a:rPr lang="tr-TR" sz="1400" dirty="0" smtClean="0"/>
            </a:br>
            <a:r>
              <a:rPr lang="tr-TR" sz="1400" dirty="0" err="1" smtClean="0"/>
              <a:t>BBBc</a:t>
            </a:r>
            <a:r>
              <a:rPr lang="tr-TR" sz="1400" dirty="0" smtClean="0"/>
              <a:t/>
            </a:r>
            <a:br>
              <a:rPr lang="tr-TR" sz="1400" dirty="0" smtClean="0"/>
            </a:br>
            <a:r>
              <a:rPr lang="tr-TR" sz="1400" dirty="0" smtClean="0"/>
              <a:t>yazdıralım. Ardından bunun fonksiyonsuz haline de bakalım.</a:t>
            </a:r>
            <a:endParaRPr lang="tr-TR" sz="14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Ekran çıktısı nedir?</a:t>
            </a:r>
            <a:endParaRPr lang="tr-TR" dirty="0"/>
          </a:p>
        </p:txBody>
      </p:sp>
      <p:sp>
        <p:nvSpPr>
          <p:cNvPr id="3" name="2 İçerik Yer Tutucusu"/>
          <p:cNvSpPr>
            <a:spLocks noGrp="1"/>
          </p:cNvSpPr>
          <p:nvPr>
            <p:ph sz="quarter" idx="1"/>
          </p:nvPr>
        </p:nvSpPr>
        <p:spPr>
          <a:xfrm>
            <a:off x="1571604" y="1285860"/>
            <a:ext cx="4114800" cy="3781436"/>
          </a:xfrm>
        </p:spPr>
        <p:txBody>
          <a:bodyPr>
            <a:normAutofit lnSpcReduction="10000"/>
          </a:bodyPr>
          <a:lstStyle/>
          <a:p>
            <a:pPr>
              <a:buNone/>
            </a:pPr>
            <a:r>
              <a:rPr lang="tr-TR" sz="2000" dirty="0" smtClean="0"/>
              <a:t>#</a:t>
            </a:r>
            <a:r>
              <a:rPr lang="tr-TR" sz="2000" dirty="0" err="1" smtClean="0"/>
              <a:t>include</a:t>
            </a:r>
            <a:r>
              <a:rPr lang="tr-TR" sz="2000" dirty="0" smtClean="0"/>
              <a:t> &lt;</a:t>
            </a:r>
            <a:r>
              <a:rPr lang="tr-TR" sz="2000" dirty="0" err="1" smtClean="0"/>
              <a:t>stdio</a:t>
            </a:r>
            <a:r>
              <a:rPr lang="tr-TR" sz="2000" dirty="0" smtClean="0"/>
              <a:t>.h&gt;</a:t>
            </a:r>
          </a:p>
          <a:p>
            <a:pPr>
              <a:buNone/>
            </a:pPr>
            <a:r>
              <a:rPr lang="tr-TR" sz="2000" dirty="0" err="1" smtClean="0"/>
              <a:t>void</a:t>
            </a:r>
            <a:r>
              <a:rPr lang="tr-TR" sz="2000" dirty="0" smtClean="0"/>
              <a:t> </a:t>
            </a:r>
            <a:r>
              <a:rPr lang="tr-TR" sz="2000" dirty="0" err="1" smtClean="0"/>
              <a:t>eb</a:t>
            </a:r>
            <a:r>
              <a:rPr lang="tr-TR" sz="2000" dirty="0" smtClean="0"/>
              <a:t>(</a:t>
            </a:r>
            <a:r>
              <a:rPr lang="tr-TR" sz="2000" dirty="0" err="1" smtClean="0"/>
              <a:t>char</a:t>
            </a:r>
            <a:r>
              <a:rPr lang="tr-TR" sz="2000" dirty="0" smtClean="0"/>
              <a:t> x, </a:t>
            </a:r>
            <a:r>
              <a:rPr lang="tr-TR" sz="2000" dirty="0" err="1" smtClean="0"/>
              <a:t>int</a:t>
            </a:r>
            <a:r>
              <a:rPr lang="tr-TR" sz="2000" dirty="0" smtClean="0"/>
              <a:t> y);</a:t>
            </a:r>
          </a:p>
          <a:p>
            <a:pPr>
              <a:buNone/>
            </a:pPr>
            <a:r>
              <a:rPr lang="tr-TR" sz="2000" dirty="0" err="1" smtClean="0"/>
              <a:t>int</a:t>
            </a:r>
            <a:r>
              <a:rPr lang="tr-TR" sz="2000" dirty="0" smtClean="0"/>
              <a:t> </a:t>
            </a:r>
            <a:r>
              <a:rPr lang="tr-TR" sz="2000" dirty="0" err="1" smtClean="0"/>
              <a:t>main</a:t>
            </a:r>
            <a:r>
              <a:rPr lang="tr-TR" sz="2000" dirty="0" smtClean="0"/>
              <a:t>()</a:t>
            </a:r>
          </a:p>
          <a:p>
            <a:pPr>
              <a:buNone/>
            </a:pPr>
            <a:r>
              <a:rPr lang="tr-TR" sz="2000" dirty="0" smtClean="0"/>
              <a:t>{</a:t>
            </a:r>
          </a:p>
          <a:p>
            <a:pPr>
              <a:buNone/>
            </a:pPr>
            <a:r>
              <a:rPr lang="tr-TR" sz="2000" dirty="0" smtClean="0"/>
              <a:t>	</a:t>
            </a:r>
            <a:r>
              <a:rPr lang="tr-TR" sz="2000" dirty="0" err="1" smtClean="0"/>
              <a:t>eb</a:t>
            </a:r>
            <a:r>
              <a:rPr lang="tr-TR" sz="2000" dirty="0" smtClean="0"/>
              <a:t>('+',4);</a:t>
            </a:r>
          </a:p>
          <a:p>
            <a:pPr>
              <a:buNone/>
            </a:pPr>
            <a:r>
              <a:rPr lang="tr-TR" sz="2000" dirty="0" smtClean="0"/>
              <a:t>	</a:t>
            </a:r>
            <a:r>
              <a:rPr lang="tr-TR" sz="2000" dirty="0" err="1" smtClean="0"/>
              <a:t>printf</a:t>
            </a:r>
            <a:r>
              <a:rPr lang="tr-TR" sz="2000" dirty="0" smtClean="0"/>
              <a:t>("\</a:t>
            </a:r>
            <a:r>
              <a:rPr lang="tr-TR" sz="2000" dirty="0" err="1" smtClean="0"/>
              <a:t>nA</a:t>
            </a:r>
            <a:r>
              <a:rPr lang="tr-TR" sz="2000" dirty="0" smtClean="0"/>
              <a:t>");</a:t>
            </a:r>
          </a:p>
          <a:p>
            <a:pPr>
              <a:buNone/>
            </a:pPr>
            <a:r>
              <a:rPr lang="tr-TR" sz="2000" dirty="0" smtClean="0"/>
              <a:t>	</a:t>
            </a:r>
            <a:r>
              <a:rPr lang="tr-TR" sz="2000" dirty="0" err="1" smtClean="0"/>
              <a:t>eb</a:t>
            </a:r>
            <a:r>
              <a:rPr lang="tr-TR" sz="2000" dirty="0" smtClean="0"/>
              <a:t>('*',3);</a:t>
            </a:r>
          </a:p>
          <a:p>
            <a:pPr>
              <a:buNone/>
            </a:pPr>
            <a:r>
              <a:rPr lang="tr-TR" sz="2000" dirty="0" err="1" smtClean="0"/>
              <a:t>return</a:t>
            </a:r>
            <a:r>
              <a:rPr lang="tr-TR" sz="2000" dirty="0" smtClean="0"/>
              <a:t> 0;</a:t>
            </a:r>
          </a:p>
          <a:p>
            <a:pPr>
              <a:buNone/>
            </a:pPr>
            <a:r>
              <a:rPr lang="tr-TR" sz="2000" dirty="0" smtClean="0"/>
              <a:t>}</a:t>
            </a:r>
          </a:p>
          <a:p>
            <a:pPr>
              <a:buNone/>
            </a:pPr>
            <a:r>
              <a:rPr lang="tr-TR" sz="2000" dirty="0" smtClean="0"/>
              <a:t>…</a:t>
            </a:r>
          </a:p>
        </p:txBody>
      </p:sp>
      <p:sp>
        <p:nvSpPr>
          <p:cNvPr id="5" name="4 Dikdörtgen"/>
          <p:cNvSpPr/>
          <p:nvPr/>
        </p:nvSpPr>
        <p:spPr>
          <a:xfrm>
            <a:off x="4214810" y="2643182"/>
            <a:ext cx="4572000" cy="2862322"/>
          </a:xfrm>
          <a:prstGeom prst="rect">
            <a:avLst/>
          </a:prstGeom>
        </p:spPr>
        <p:txBody>
          <a:bodyPr>
            <a:spAutoFit/>
          </a:bodyPr>
          <a:lstStyle/>
          <a:p>
            <a:pPr>
              <a:buNone/>
            </a:pPr>
            <a:r>
              <a:rPr lang="tr-TR" sz="2000" dirty="0" smtClean="0"/>
              <a:t>…</a:t>
            </a:r>
          </a:p>
          <a:p>
            <a:pPr>
              <a:buNone/>
            </a:pPr>
            <a:r>
              <a:rPr lang="tr-TR" sz="2000" dirty="0" err="1" smtClean="0"/>
              <a:t>void</a:t>
            </a:r>
            <a:r>
              <a:rPr lang="tr-TR" sz="2000" dirty="0" smtClean="0"/>
              <a:t> </a:t>
            </a:r>
            <a:r>
              <a:rPr lang="tr-TR" sz="2000" dirty="0" err="1" smtClean="0"/>
              <a:t>eb</a:t>
            </a:r>
            <a:r>
              <a:rPr lang="tr-TR" sz="2000" dirty="0" smtClean="0"/>
              <a:t>(</a:t>
            </a:r>
            <a:r>
              <a:rPr lang="tr-TR" sz="2000" dirty="0" err="1" smtClean="0"/>
              <a:t>char</a:t>
            </a:r>
            <a:r>
              <a:rPr lang="tr-TR" sz="2000" dirty="0" smtClean="0"/>
              <a:t> x, </a:t>
            </a:r>
            <a:r>
              <a:rPr lang="tr-TR" sz="2000" dirty="0" err="1" smtClean="0"/>
              <a:t>int</a:t>
            </a:r>
            <a:r>
              <a:rPr lang="tr-TR" sz="2000" dirty="0" smtClean="0"/>
              <a:t> y)</a:t>
            </a:r>
          </a:p>
          <a:p>
            <a:pPr>
              <a:buNone/>
            </a:pPr>
            <a:r>
              <a:rPr lang="tr-TR" sz="2000" dirty="0" smtClean="0"/>
              <a:t>{</a:t>
            </a:r>
          </a:p>
          <a:p>
            <a:pPr>
              <a:buNone/>
            </a:pPr>
            <a:r>
              <a:rPr lang="tr-TR" sz="2000" dirty="0" smtClean="0"/>
              <a:t>	</a:t>
            </a:r>
            <a:r>
              <a:rPr lang="tr-TR" sz="2000" dirty="0" err="1" smtClean="0"/>
              <a:t>int</a:t>
            </a:r>
            <a:r>
              <a:rPr lang="tr-TR" sz="2000" dirty="0" smtClean="0"/>
              <a:t> i;</a:t>
            </a:r>
          </a:p>
          <a:p>
            <a:pPr>
              <a:buNone/>
            </a:pPr>
            <a:r>
              <a:rPr lang="tr-TR" sz="2000" dirty="0" smtClean="0"/>
              <a:t>	</a:t>
            </a:r>
            <a:r>
              <a:rPr lang="tr-TR" sz="2000" dirty="0" err="1" smtClean="0"/>
              <a:t>for</a:t>
            </a:r>
            <a:r>
              <a:rPr lang="tr-TR" sz="2000" dirty="0" smtClean="0"/>
              <a:t>(i=1; i&lt;=y; i++)</a:t>
            </a:r>
          </a:p>
          <a:p>
            <a:pPr>
              <a:buNone/>
            </a:pPr>
            <a:r>
              <a:rPr lang="tr-TR" sz="2000" dirty="0" smtClean="0"/>
              <a:t>		</a:t>
            </a:r>
            <a:r>
              <a:rPr lang="tr-TR" sz="2000" dirty="0" err="1" smtClean="0"/>
              <a:t>printf</a:t>
            </a:r>
            <a:r>
              <a:rPr lang="tr-TR" sz="2000" dirty="0" smtClean="0"/>
              <a:t>("%c",x);</a:t>
            </a:r>
          </a:p>
          <a:p>
            <a:pPr>
              <a:buNone/>
            </a:pPr>
            <a:r>
              <a:rPr lang="tr-TR" sz="2000" dirty="0" smtClean="0"/>
              <a:t>/* </a:t>
            </a:r>
            <a:r>
              <a:rPr lang="tr-TR" sz="2000" dirty="0" err="1" smtClean="0"/>
              <a:t>void</a:t>
            </a:r>
            <a:r>
              <a:rPr lang="tr-TR" sz="2000" dirty="0" smtClean="0"/>
              <a:t> donen fonksiyonlarda </a:t>
            </a:r>
            <a:r>
              <a:rPr lang="tr-TR" sz="2000" dirty="0" err="1" smtClean="0"/>
              <a:t>return</a:t>
            </a:r>
            <a:r>
              <a:rPr lang="tr-TR" sz="2000" dirty="0" smtClean="0"/>
              <a:t> yazmak zorunda </a:t>
            </a:r>
            <a:r>
              <a:rPr lang="tr-TR" sz="2000" dirty="0" err="1" smtClean="0"/>
              <a:t>degiliz</a:t>
            </a:r>
            <a:r>
              <a:rPr lang="tr-TR" sz="2000" dirty="0" smtClean="0"/>
              <a:t>.	*/</a:t>
            </a:r>
          </a:p>
          <a:p>
            <a:pPr>
              <a:buNone/>
            </a:pPr>
            <a:r>
              <a:rPr lang="tr-TR" sz="2000" dirty="0" smtClean="0"/>
              <a:t>}</a:t>
            </a:r>
            <a:endParaRPr lang="tr-TR" sz="2000" dirty="0"/>
          </a:p>
        </p:txBody>
      </p:sp>
      <p:graphicFrame>
        <p:nvGraphicFramePr>
          <p:cNvPr id="6" name="5 Tablo"/>
          <p:cNvGraphicFramePr>
            <a:graphicFrameLocks noGrp="1"/>
          </p:cNvGraphicFramePr>
          <p:nvPr/>
        </p:nvGraphicFramePr>
        <p:xfrm>
          <a:off x="4143372" y="1428736"/>
          <a:ext cx="2405060" cy="914400"/>
        </p:xfrm>
        <a:graphic>
          <a:graphicData uri="http://schemas.openxmlformats.org/drawingml/2006/table">
            <a:tbl>
              <a:tblPr firstRow="1" bandRow="1">
                <a:tableStyleId>{5940675A-B579-460E-94D1-54222C63F5DA}</a:tableStyleId>
              </a:tblPr>
              <a:tblGrid>
                <a:gridCol w="601265"/>
                <a:gridCol w="601265"/>
                <a:gridCol w="601265"/>
                <a:gridCol w="601265"/>
              </a:tblGrid>
              <a:tr h="365124">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r>
              <a:tr h="365124">
                <a:tc>
                  <a:txBody>
                    <a:bodyPr/>
                    <a:lstStyle/>
                    <a:p>
                      <a:pPr algn="ctr"/>
                      <a:r>
                        <a:rPr lang="tr-TR" sz="2400" b="1" dirty="0" smtClean="0"/>
                        <a:t>A</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c>
                  <a:txBody>
                    <a:bodyPr/>
                    <a:lstStyle/>
                    <a:p>
                      <a:pPr algn="ctr"/>
                      <a:r>
                        <a:rPr lang="tr-TR" sz="2400" b="1" dirty="0" smtClean="0"/>
                        <a:t>*</a:t>
                      </a:r>
                      <a:endParaRPr lang="tr-TR" sz="2400" b="1" dirty="0"/>
                    </a:p>
                  </a:txBody>
                  <a:tcPr/>
                </a:tc>
              </a:tr>
            </a:tbl>
          </a:graphicData>
        </a:graphic>
      </p:graphicFrame>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Rapunzel’e</a:t>
            </a:r>
            <a:r>
              <a:rPr lang="tr-TR" dirty="0" smtClean="0"/>
              <a:t> yardım edelim…</a:t>
            </a:r>
            <a:endParaRPr lang="tr-TR" dirty="0"/>
          </a:p>
        </p:txBody>
      </p:sp>
      <p:pic>
        <p:nvPicPr>
          <p:cNvPr id="4" name="3 İçerik Yer Tutucusu" descr="fb7c0a6e72728fbeb7bb61701066dad2--tangled-tower-tangled-rapunzel.jpg"/>
          <p:cNvPicPr>
            <a:picLocks noGrp="1" noChangeAspect="1"/>
          </p:cNvPicPr>
          <p:nvPr>
            <p:ph sz="quarter" idx="1"/>
          </p:nvPr>
        </p:nvPicPr>
        <p:blipFill>
          <a:blip r:embed="rId3"/>
          <a:stretch>
            <a:fillRect/>
          </a:stretch>
        </p:blipFill>
        <p:spPr>
          <a:xfrm>
            <a:off x="285720" y="1214422"/>
            <a:ext cx="3583554" cy="4937125"/>
          </a:xfrm>
        </p:spPr>
      </p:pic>
      <p:sp>
        <p:nvSpPr>
          <p:cNvPr id="5" name="4 Metin kutusu"/>
          <p:cNvSpPr txBox="1"/>
          <p:nvPr/>
        </p:nvSpPr>
        <p:spPr>
          <a:xfrm>
            <a:off x="3929058" y="1428736"/>
            <a:ext cx="4714908" cy="3785652"/>
          </a:xfrm>
          <a:prstGeom prst="rect">
            <a:avLst/>
          </a:prstGeom>
          <a:noFill/>
        </p:spPr>
        <p:txBody>
          <a:bodyPr wrap="square" rtlCol="0">
            <a:spAutoFit/>
          </a:bodyPr>
          <a:lstStyle/>
          <a:p>
            <a:r>
              <a:rPr lang="tr-TR" sz="2400" i="1" dirty="0" err="1" smtClean="0"/>
              <a:t>Rapunzel’in</a:t>
            </a:r>
            <a:r>
              <a:rPr lang="tr-TR" sz="2400" i="1" dirty="0" smtClean="0"/>
              <a:t> hapsedildiği ıssız kuleden kaçabilmesi için bulunduğu yerden aşağı bir ip sarkıtması gerekmektedir. </a:t>
            </a:r>
          </a:p>
          <a:p>
            <a:endParaRPr lang="tr-TR" sz="2400" i="1" dirty="0" smtClean="0"/>
          </a:p>
          <a:p>
            <a:r>
              <a:rPr lang="tr-TR" sz="2400" i="1" dirty="0" smtClean="0"/>
              <a:t>İşin kritikliği gereği, önce simülasyon yapılacaktır: Kulenin uzunluğunu kullanıcıdan alıp, ağır çekimde(800ms aralıklarla) ipin sarkıtılmasını modelleyiniz.</a:t>
            </a:r>
            <a:endParaRPr lang="tr-TR" sz="24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İp sarkıtalım…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Alıştırmamızı inceleyelim.</a:t>
            </a:r>
          </a:p>
          <a:p>
            <a:pPr algn="just">
              <a:buNone/>
            </a:pPr>
            <a:endParaRPr lang="tr-TR" sz="2200" dirty="0" smtClean="0">
              <a:solidFill>
                <a:schemeClr val="tx1"/>
              </a:solidFill>
            </a:endParaRP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satırlarda hiç boşluk bulunmadığını görüyoruz. Ayrıca her bir satırdaki dolu kısımlarda da farklı bir örüntü görmüyoruz (her satırda 1 tane * var). </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Değişken İp</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 Şimdi birkaç şekil için bir önceki slayttaki hususları irdeleyerek döngüler ile ekrana nasıl şekil yazdırılır bakalım.</a:t>
            </a:r>
          </a:p>
          <a:p>
            <a:pPr algn="just">
              <a:buFontTx/>
              <a:buChar char="-"/>
            </a:pPr>
            <a:r>
              <a:rPr lang="tr-TR" sz="2200" dirty="0" smtClean="0"/>
              <a:t> </a:t>
            </a:r>
            <a:r>
              <a:rPr lang="tr-TR" sz="2200" b="1" dirty="0" smtClean="0"/>
              <a:t>Çıktı:</a:t>
            </a:r>
          </a:p>
          <a:p>
            <a:pPr algn="just">
              <a:buFont typeface="Wingdings" pitchFamily="2" charset="2"/>
              <a:buChar char="§"/>
            </a:pPr>
            <a:r>
              <a:rPr lang="tr-TR" sz="2200" dirty="0" smtClean="0">
                <a:solidFill>
                  <a:schemeClr val="tx1"/>
                </a:solidFill>
              </a:rPr>
              <a:t> </a:t>
            </a:r>
            <a:r>
              <a:rPr lang="tr-TR" sz="2200" b="1" dirty="0" err="1" smtClean="0"/>
              <a:t>Lutfen</a:t>
            </a:r>
            <a:r>
              <a:rPr lang="tr-TR" sz="2200" b="1" dirty="0" smtClean="0"/>
              <a:t> seklin boyutunu giriniz: : </a:t>
            </a:r>
            <a:r>
              <a:rPr lang="tr-TR" sz="2200" dirty="0" smtClean="0">
                <a:solidFill>
                  <a:schemeClr val="tx1"/>
                </a:solidFill>
              </a:rPr>
              <a:t>4</a:t>
            </a: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t>*</a:t>
            </a:r>
            <a:endParaRPr lang="tr-TR" sz="2200" dirty="0" smtClean="0">
              <a:solidFill>
                <a:schemeClr val="tx1"/>
              </a:solidFill>
            </a:endParaRP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solidFill>
                  <a:schemeClr val="tx1"/>
                </a:solidFill>
              </a:rPr>
              <a:t>*</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hiç boşluk bulunmadığını görüyoruz. Ayrıca her bir satırdaki dolu kısımlarda da farklı bir örüntü görmüyoruz (her satırda 1 tane * var). </a:t>
            </a:r>
          </a:p>
        </p:txBody>
      </p:sp>
      <p:sp>
        <p:nvSpPr>
          <p:cNvPr id="6" name="5 Sağ Ok"/>
          <p:cNvSpPr/>
          <p:nvPr/>
        </p:nvSpPr>
        <p:spPr>
          <a:xfrm>
            <a:off x="2714612" y="3071810"/>
            <a:ext cx="1357322"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4286248" y="2857496"/>
            <a:ext cx="428628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600" i="1" dirty="0" smtClean="0"/>
              <a:t>Bu şekli </a:t>
            </a:r>
            <a:r>
              <a:rPr lang="tr-TR" sz="1600" b="1" i="1" dirty="0" smtClean="0">
                <a:solidFill>
                  <a:srgbClr val="FF0000"/>
                </a:solidFill>
              </a:rPr>
              <a:t>“</a:t>
            </a:r>
            <a:r>
              <a:rPr lang="tr-TR" sz="1600" b="1" i="1" dirty="0" err="1" smtClean="0">
                <a:solidFill>
                  <a:srgbClr val="FF0000"/>
                </a:solidFill>
              </a:rPr>
              <a:t>eb”</a:t>
            </a:r>
            <a:r>
              <a:rPr lang="tr-TR" sz="1600" i="1" dirty="0" err="1" smtClean="0"/>
              <a:t>i</a:t>
            </a:r>
            <a:r>
              <a:rPr lang="tr-TR" sz="1600" i="1" dirty="0" smtClean="0"/>
              <a:t> </a:t>
            </a:r>
            <a:r>
              <a:rPr lang="tr-TR" sz="1600" i="1" dirty="0" err="1" smtClean="0"/>
              <a:t>main</a:t>
            </a:r>
            <a:r>
              <a:rPr lang="tr-TR" sz="1600" i="1" dirty="0" smtClean="0"/>
              <a:t> içinde sadece bir kez çağırarak yazdırabilir misiniz?</a:t>
            </a:r>
            <a:endParaRPr lang="tr-TR" sz="1600" i="1" dirty="0"/>
          </a:p>
        </p:txBody>
      </p:sp>
      <p:sp>
        <p:nvSpPr>
          <p:cNvPr id="8" name="7 Yuvarlatılmış Dikdörtgen"/>
          <p:cNvSpPr/>
          <p:nvPr/>
        </p:nvSpPr>
        <p:spPr>
          <a:xfrm>
            <a:off x="4214810" y="3429000"/>
            <a:ext cx="4643470"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eb</a:t>
            </a:r>
            <a:r>
              <a:rPr lang="tr-TR" dirty="0" smtClean="0"/>
              <a:t> fonksiyonun içine müdahale etmeden, onu içi değişmez bir </a:t>
            </a:r>
            <a:r>
              <a:rPr lang="tr-TR" dirty="0" err="1" smtClean="0"/>
              <a:t>fonk</a:t>
            </a:r>
            <a:r>
              <a:rPr lang="tr-TR" dirty="0" smtClean="0"/>
              <a:t>. </a:t>
            </a:r>
            <a:r>
              <a:rPr lang="tr-TR" b="1" dirty="0" smtClean="0"/>
              <a:t>gibi</a:t>
            </a:r>
            <a:r>
              <a:rPr lang="tr-TR" dirty="0" smtClean="0"/>
              <a:t> düşünebiliriz!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Değişken İp</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t> </a:t>
            </a:r>
            <a:r>
              <a:rPr lang="tr-TR" sz="2200" b="1" dirty="0" smtClean="0"/>
              <a:t>Çıktı:</a:t>
            </a:r>
          </a:p>
          <a:p>
            <a:pPr algn="just">
              <a:buFont typeface="Wingdings" pitchFamily="2" charset="2"/>
              <a:buChar char="§"/>
            </a:pPr>
            <a:r>
              <a:rPr lang="tr-TR" sz="2200" dirty="0" smtClean="0">
                <a:solidFill>
                  <a:schemeClr val="tx1"/>
                </a:solidFill>
              </a:rPr>
              <a:t> </a:t>
            </a:r>
            <a:r>
              <a:rPr lang="tr-TR" sz="2200" b="1" dirty="0" err="1" smtClean="0"/>
              <a:t>Lutfen</a:t>
            </a:r>
            <a:r>
              <a:rPr lang="tr-TR" sz="2200" b="1" dirty="0" smtClean="0"/>
              <a:t> seklin boyutunu giriniz: 5</a:t>
            </a:r>
            <a:endParaRPr lang="tr-TR" sz="2200" dirty="0" smtClean="0">
              <a:solidFill>
                <a:schemeClr val="tx1"/>
              </a:solidFill>
            </a:endParaRPr>
          </a:p>
          <a:p>
            <a:pPr algn="just">
              <a:lnSpc>
                <a:spcPts val="1500"/>
              </a:lnSpc>
              <a:spcBef>
                <a:spcPts val="600"/>
              </a:spcBef>
            </a:pPr>
            <a:r>
              <a:rPr lang="tr-TR" sz="2200" dirty="0" smtClean="0"/>
              <a:t>*</a:t>
            </a:r>
            <a:endParaRPr lang="tr-TR" sz="2200" dirty="0" smtClean="0">
              <a:solidFill>
                <a:schemeClr val="tx1"/>
              </a:solidFill>
            </a:endParaRP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solidFill>
                  <a:schemeClr val="tx1"/>
                </a:solidFill>
              </a:rPr>
              <a:t>*</a:t>
            </a:r>
          </a:p>
          <a:p>
            <a:pPr algn="just">
              <a:lnSpc>
                <a:spcPts val="1500"/>
              </a:lnSpc>
              <a:spcBef>
                <a:spcPts val="600"/>
              </a:spcBef>
            </a:pPr>
            <a:r>
              <a:rPr lang="tr-TR" sz="2200" dirty="0" smtClean="0"/>
              <a:t>*</a:t>
            </a:r>
            <a:endParaRPr lang="tr-TR" sz="2200" dirty="0" smtClean="0">
              <a:solidFill>
                <a:schemeClr val="tx1"/>
              </a:solidFill>
            </a:endParaRPr>
          </a:p>
        </p:txBody>
      </p:sp>
      <p:sp>
        <p:nvSpPr>
          <p:cNvPr id="4" name="3 Dikdörtgen"/>
          <p:cNvSpPr/>
          <p:nvPr/>
        </p:nvSpPr>
        <p:spPr>
          <a:xfrm>
            <a:off x="3929058" y="2071678"/>
            <a:ext cx="4572000" cy="397031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400" dirty="0" smtClean="0"/>
              <a:t>#</a:t>
            </a:r>
            <a:r>
              <a:rPr lang="tr-TR" sz="1400" dirty="0" err="1" smtClean="0"/>
              <a:t>include</a:t>
            </a:r>
            <a:r>
              <a:rPr lang="tr-TR" sz="1400" dirty="0" smtClean="0"/>
              <a:t> &lt;</a:t>
            </a:r>
            <a:r>
              <a:rPr lang="tr-TR" sz="1400" dirty="0" err="1" smtClean="0"/>
              <a:t>stdio</a:t>
            </a:r>
            <a:r>
              <a:rPr lang="tr-TR" sz="1400" dirty="0" smtClean="0"/>
              <a:t>.h&gt;</a:t>
            </a:r>
          </a:p>
          <a:p>
            <a:r>
              <a:rPr lang="tr-TR" sz="1400" dirty="0" err="1" smtClean="0"/>
              <a:t>void</a:t>
            </a:r>
            <a:r>
              <a:rPr lang="tr-TR" sz="1400" dirty="0" smtClean="0"/>
              <a:t> </a:t>
            </a:r>
            <a:r>
              <a:rPr lang="tr-TR" sz="1400" dirty="0" err="1" smtClean="0"/>
              <a:t>eb</a:t>
            </a:r>
            <a:r>
              <a:rPr lang="tr-TR" sz="1400" dirty="0" smtClean="0"/>
              <a:t>(</a:t>
            </a:r>
            <a:r>
              <a:rPr lang="tr-TR" sz="1400" dirty="0" err="1" smtClean="0"/>
              <a:t>char</a:t>
            </a:r>
            <a:r>
              <a:rPr lang="tr-TR" sz="1400" dirty="0" smtClean="0"/>
              <a:t> x, </a:t>
            </a:r>
            <a:r>
              <a:rPr lang="tr-TR" sz="1400" dirty="0" err="1" smtClean="0"/>
              <a:t>int</a:t>
            </a:r>
            <a:r>
              <a:rPr lang="tr-TR" sz="1400" dirty="0" smtClean="0"/>
              <a:t> y);</a:t>
            </a:r>
          </a:p>
          <a:p>
            <a:r>
              <a:rPr lang="tr-TR" sz="1400" dirty="0" err="1" smtClean="0"/>
              <a:t>int</a:t>
            </a:r>
            <a:r>
              <a:rPr lang="tr-TR" sz="1400" dirty="0" smtClean="0"/>
              <a:t> </a:t>
            </a:r>
            <a:r>
              <a:rPr lang="tr-TR" sz="1400" dirty="0" err="1" smtClean="0"/>
              <a:t>main</a:t>
            </a:r>
            <a:r>
              <a:rPr lang="tr-TR" sz="1400" dirty="0" smtClean="0"/>
              <a:t>()</a:t>
            </a:r>
          </a:p>
          <a:p>
            <a:r>
              <a:rPr lang="tr-TR" sz="1400" dirty="0" smtClean="0"/>
              <a:t>{</a:t>
            </a:r>
          </a:p>
          <a:p>
            <a:r>
              <a:rPr lang="tr-TR" sz="1400" dirty="0" smtClean="0"/>
              <a:t>   </a:t>
            </a:r>
            <a:r>
              <a:rPr lang="tr-TR" sz="1400" dirty="0" err="1" smtClean="0"/>
              <a:t>int</a:t>
            </a:r>
            <a:r>
              <a:rPr lang="tr-TR" sz="1400" dirty="0" smtClean="0"/>
              <a:t> boyut, i;</a:t>
            </a:r>
          </a:p>
          <a:p>
            <a:r>
              <a:rPr lang="tr-TR" sz="1400" dirty="0" smtClean="0"/>
              <a:t>   </a:t>
            </a:r>
            <a:r>
              <a:rPr lang="tr-TR" sz="1400" dirty="0" err="1" smtClean="0"/>
              <a:t>printf</a:t>
            </a:r>
            <a:r>
              <a:rPr lang="tr-TR" sz="1400" dirty="0" smtClean="0"/>
              <a:t>("</a:t>
            </a:r>
            <a:r>
              <a:rPr lang="tr-TR" sz="1400" dirty="0" err="1" smtClean="0"/>
              <a:t>Lutfen</a:t>
            </a:r>
            <a:r>
              <a:rPr lang="tr-TR" sz="1400" dirty="0" smtClean="0"/>
              <a:t> seklin boyutunu giriniz: ");</a:t>
            </a:r>
          </a:p>
          <a:p>
            <a:r>
              <a:rPr lang="tr-TR" sz="1400" dirty="0" smtClean="0"/>
              <a:t>   </a:t>
            </a:r>
            <a:r>
              <a:rPr lang="tr-TR" sz="1400" dirty="0" err="1" smtClean="0"/>
              <a:t>scanf</a:t>
            </a:r>
            <a:r>
              <a:rPr lang="tr-TR" sz="1400" dirty="0" smtClean="0"/>
              <a:t>("%d", &amp;boyut);</a:t>
            </a:r>
          </a:p>
          <a:p>
            <a:r>
              <a:rPr lang="tr-TR" sz="1400" dirty="0" smtClean="0"/>
              <a:t>   </a:t>
            </a:r>
            <a:r>
              <a:rPr lang="tr-TR" sz="1400" dirty="0" err="1" smtClean="0"/>
              <a:t>for</a:t>
            </a:r>
            <a:r>
              <a:rPr lang="tr-TR" sz="1400" dirty="0" smtClean="0"/>
              <a:t>(i=1; i&lt;=boyut; i++)</a:t>
            </a:r>
          </a:p>
          <a:p>
            <a:r>
              <a:rPr lang="tr-TR" sz="1400" dirty="0" smtClean="0"/>
              <a:t>            { </a:t>
            </a:r>
            <a:r>
              <a:rPr lang="tr-TR" sz="1400" dirty="0" err="1" smtClean="0"/>
              <a:t>eb</a:t>
            </a:r>
            <a:r>
              <a:rPr lang="tr-TR" sz="1400" dirty="0" smtClean="0"/>
              <a:t>('*',1); </a:t>
            </a:r>
            <a:r>
              <a:rPr lang="tr-TR" sz="1400" dirty="0" err="1" smtClean="0"/>
              <a:t>printf</a:t>
            </a:r>
            <a:r>
              <a:rPr lang="tr-TR" sz="1400" dirty="0" smtClean="0"/>
              <a:t>("\n"); }</a:t>
            </a:r>
          </a:p>
          <a:p>
            <a:r>
              <a:rPr lang="tr-TR" sz="1400" dirty="0" smtClean="0"/>
              <a:t>   </a:t>
            </a:r>
          </a:p>
          <a:p>
            <a:r>
              <a:rPr lang="tr-TR" sz="1400" dirty="0" err="1" smtClean="0"/>
              <a:t>return</a:t>
            </a:r>
            <a:r>
              <a:rPr lang="tr-TR" sz="1400" dirty="0" smtClean="0"/>
              <a:t> 0;</a:t>
            </a:r>
          </a:p>
          <a:p>
            <a:r>
              <a:rPr lang="tr-TR" sz="1400" dirty="0" smtClean="0"/>
              <a:t>}</a:t>
            </a:r>
          </a:p>
          <a:p>
            <a:r>
              <a:rPr lang="tr-TR" sz="1400" dirty="0" err="1" smtClean="0"/>
              <a:t>void</a:t>
            </a:r>
            <a:r>
              <a:rPr lang="tr-TR" sz="1400" dirty="0" smtClean="0"/>
              <a:t> </a:t>
            </a:r>
            <a:r>
              <a:rPr lang="tr-TR" sz="1400" dirty="0" err="1" smtClean="0"/>
              <a:t>eb</a:t>
            </a:r>
            <a:r>
              <a:rPr lang="tr-TR" sz="1400" dirty="0" smtClean="0"/>
              <a:t>(</a:t>
            </a:r>
            <a:r>
              <a:rPr lang="tr-TR" sz="1400" dirty="0" err="1" smtClean="0"/>
              <a:t>char</a:t>
            </a:r>
            <a:r>
              <a:rPr lang="tr-TR" sz="1400" dirty="0" smtClean="0"/>
              <a:t> x, </a:t>
            </a:r>
            <a:r>
              <a:rPr lang="tr-TR" sz="1400" dirty="0" err="1" smtClean="0"/>
              <a:t>int</a:t>
            </a:r>
            <a:r>
              <a:rPr lang="tr-TR" sz="1400" dirty="0" smtClean="0"/>
              <a:t> y)</a:t>
            </a:r>
          </a:p>
          <a:p>
            <a:r>
              <a:rPr lang="tr-TR" sz="1400" dirty="0" smtClean="0"/>
              <a:t>{</a:t>
            </a:r>
          </a:p>
          <a:p>
            <a:r>
              <a:rPr lang="tr-TR" sz="1400" dirty="0" smtClean="0"/>
              <a:t>	</a:t>
            </a:r>
            <a:r>
              <a:rPr lang="tr-TR" sz="1400" dirty="0" err="1" smtClean="0"/>
              <a:t>int</a:t>
            </a:r>
            <a:r>
              <a:rPr lang="tr-TR" sz="1400" dirty="0" smtClean="0"/>
              <a:t> i;</a:t>
            </a:r>
          </a:p>
          <a:p>
            <a:r>
              <a:rPr lang="tr-TR" sz="1400" dirty="0" smtClean="0"/>
              <a:t>	</a:t>
            </a:r>
            <a:r>
              <a:rPr lang="tr-TR" sz="1400" dirty="0" err="1" smtClean="0"/>
              <a:t>for</a:t>
            </a:r>
            <a:r>
              <a:rPr lang="tr-TR" sz="1400" dirty="0" smtClean="0"/>
              <a:t>(i=1; i&lt;=y; i++)</a:t>
            </a:r>
          </a:p>
          <a:p>
            <a:r>
              <a:rPr lang="tr-TR" sz="1400" dirty="0" smtClean="0"/>
              <a:t>		</a:t>
            </a:r>
            <a:r>
              <a:rPr lang="tr-TR" sz="1400" dirty="0" err="1" smtClean="0"/>
              <a:t>printf</a:t>
            </a:r>
            <a:r>
              <a:rPr lang="tr-TR" sz="1400" dirty="0" smtClean="0"/>
              <a:t>("%c",x);	</a:t>
            </a:r>
          </a:p>
          <a:p>
            <a:r>
              <a:rPr lang="tr-TR" sz="1400" dirty="0" smtClean="0"/>
              <a:t>}</a:t>
            </a:r>
            <a:endParaRPr lang="tr-TR" sz="1400" dirty="0"/>
          </a:p>
        </p:txBody>
      </p:sp>
      <p:sp>
        <p:nvSpPr>
          <p:cNvPr id="5" name="4 Metin kutusu"/>
          <p:cNvSpPr txBox="1"/>
          <p:nvPr/>
        </p:nvSpPr>
        <p:spPr>
          <a:xfrm>
            <a:off x="928662" y="3786190"/>
            <a:ext cx="2643174"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400" dirty="0" err="1" smtClean="0"/>
              <a:t>eb</a:t>
            </a:r>
            <a:r>
              <a:rPr lang="tr-TR" sz="1400" dirty="0" smtClean="0"/>
              <a:t>('*',1);</a:t>
            </a:r>
          </a:p>
          <a:p>
            <a:r>
              <a:rPr lang="tr-TR" sz="1400" dirty="0" smtClean="0"/>
              <a:t>yerine </a:t>
            </a:r>
          </a:p>
          <a:p>
            <a:r>
              <a:rPr lang="tr-TR" sz="1400" dirty="0" err="1" smtClean="0"/>
              <a:t>printf</a:t>
            </a:r>
            <a:r>
              <a:rPr lang="tr-TR" sz="1400" dirty="0" smtClean="0"/>
              <a:t>(“*”);</a:t>
            </a:r>
          </a:p>
          <a:p>
            <a:r>
              <a:rPr lang="tr-TR" sz="1400" dirty="0" smtClean="0"/>
              <a:t>yazmak da mümkündür.</a:t>
            </a:r>
          </a:p>
          <a:p>
            <a:r>
              <a:rPr lang="tr-TR" sz="1400" dirty="0" smtClean="0"/>
              <a:t>Burada </a:t>
            </a:r>
            <a:r>
              <a:rPr lang="tr-TR" sz="1400" dirty="0" err="1" smtClean="0"/>
              <a:t>eb</a:t>
            </a:r>
            <a:r>
              <a:rPr lang="tr-TR" sz="1400" dirty="0" smtClean="0"/>
              <a:t> tercih edilmesinin nedeni, bir sonraki örneğe hazırlık yapmaktır.</a:t>
            </a:r>
            <a:endParaRPr lang="tr-TR" sz="1400" dirty="0"/>
          </a:p>
        </p:txBody>
      </p:sp>
      <p:sp>
        <p:nvSpPr>
          <p:cNvPr id="6" name="5 Sağa Bükülü Ok"/>
          <p:cNvSpPr/>
          <p:nvPr/>
        </p:nvSpPr>
        <p:spPr>
          <a:xfrm rot="3564829">
            <a:off x="2438333" y="2289921"/>
            <a:ext cx="1014919" cy="17628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lstStyle/>
          <a:p>
            <a:r>
              <a:rPr lang="tr-TR" dirty="0" smtClean="0"/>
              <a:t>Birlikte yaptığımız değişken ip kodunu değiştirerek merdiven çıktısı oluşturalım.</a:t>
            </a:r>
          </a:p>
          <a:p>
            <a:r>
              <a:rPr lang="tr-TR" sz="4000" dirty="0" smtClean="0"/>
              <a:t> </a:t>
            </a:r>
            <a:r>
              <a:rPr lang="tr-TR" sz="4000" b="1" dirty="0" err="1" smtClean="0"/>
              <a:t>Lutfen</a:t>
            </a:r>
            <a:r>
              <a:rPr lang="tr-TR" sz="4000" b="1" dirty="0" smtClean="0"/>
              <a:t> seklin boyutunu giriniz: 5</a:t>
            </a:r>
            <a:endParaRPr lang="tr-TR" sz="4000" dirty="0" smtClean="0"/>
          </a:p>
          <a:p>
            <a:r>
              <a:rPr lang="tr-TR" sz="4000" dirty="0" smtClean="0"/>
              <a:t>*</a:t>
            </a:r>
          </a:p>
          <a:p>
            <a:r>
              <a:rPr lang="tr-TR" sz="4000" dirty="0" smtClean="0"/>
              <a:t>* * *</a:t>
            </a:r>
          </a:p>
          <a:p>
            <a:r>
              <a:rPr lang="tr-TR" sz="4000" dirty="0" smtClean="0"/>
              <a:t>* * * * *</a:t>
            </a:r>
            <a:endParaRPr lang="tr-TR" sz="40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t> </a:t>
            </a:r>
            <a:r>
              <a:rPr lang="tr-TR" sz="2200" b="1" dirty="0" smtClean="0"/>
              <a:t>Çıktı:</a:t>
            </a:r>
          </a:p>
          <a:p>
            <a:pPr algn="just">
              <a:buFont typeface="Wingdings" pitchFamily="2" charset="2"/>
              <a:buChar char="§"/>
            </a:pPr>
            <a:r>
              <a:rPr lang="tr-TR" sz="2200" b="1" dirty="0" smtClean="0">
                <a:solidFill>
                  <a:schemeClr val="tx1"/>
                </a:solidFill>
              </a:rPr>
              <a:t> </a:t>
            </a:r>
            <a:r>
              <a:rPr lang="tr-TR" sz="2200" b="1" dirty="0" err="1" smtClean="0"/>
              <a:t>Lutfen</a:t>
            </a:r>
            <a:r>
              <a:rPr lang="tr-TR" sz="2200" b="1" dirty="0" smtClean="0"/>
              <a:t> seklin boyutunu giriniz:</a:t>
            </a:r>
            <a:r>
              <a:rPr lang="tr-TR" sz="2200" b="1" dirty="0" smtClean="0">
                <a:solidFill>
                  <a:schemeClr val="tx1"/>
                </a:solidFill>
              </a:rPr>
              <a:t> </a:t>
            </a:r>
            <a:r>
              <a:rPr lang="tr-TR" sz="2200" dirty="0" smtClean="0">
                <a:solidFill>
                  <a:schemeClr val="tx1"/>
                </a:solidFill>
              </a:rPr>
              <a:t>4</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hiç boşluk bulunmadığını görüyoruz. Bu sefer her bir satırda farklı bir örüntü görüyoruz. Her bir satırda satır numarası kadar (1. satırda 1, 2. satırda 2, …) * karakteri olduğunu görüyoruz. </a:t>
            </a:r>
          </a:p>
        </p:txBody>
      </p:sp>
      <p:sp>
        <p:nvSpPr>
          <p:cNvPr id="4" name="3 Sağ Ok"/>
          <p:cNvSpPr/>
          <p:nvPr/>
        </p:nvSpPr>
        <p:spPr>
          <a:xfrm rot="1556312">
            <a:off x="4810776" y="1642534"/>
            <a:ext cx="497804" cy="753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Metin kutusu"/>
          <p:cNvSpPr txBox="1"/>
          <p:nvPr/>
        </p:nvSpPr>
        <p:spPr>
          <a:xfrm>
            <a:off x="5357818" y="2000240"/>
            <a:ext cx="314330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i="1" dirty="0" smtClean="0"/>
              <a:t>Bu kodu </a:t>
            </a:r>
            <a:r>
              <a:rPr lang="tr-TR" sz="2000" b="1" i="1" dirty="0" smtClean="0">
                <a:solidFill>
                  <a:srgbClr val="FF0000"/>
                </a:solidFill>
              </a:rPr>
              <a:t>“</a:t>
            </a:r>
            <a:r>
              <a:rPr lang="tr-TR" sz="2000" b="1" i="1" dirty="0" err="1" smtClean="0">
                <a:solidFill>
                  <a:srgbClr val="FF0000"/>
                </a:solidFill>
              </a:rPr>
              <a:t>eb”</a:t>
            </a:r>
            <a:r>
              <a:rPr lang="tr-TR" sz="2000" i="1" dirty="0" err="1" smtClean="0"/>
              <a:t>i</a:t>
            </a:r>
            <a:r>
              <a:rPr lang="tr-TR" sz="2000" i="1" dirty="0" smtClean="0"/>
              <a:t> kullanarak yazınız. Boyut bilgisini kullanıcıdan almayı unutmayınız.</a:t>
            </a:r>
            <a:endParaRPr lang="tr-TR" sz="2000" i="1"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t>Çıktı: </a:t>
            </a:r>
          </a:p>
          <a:p>
            <a:pPr algn="just">
              <a:buFont typeface="Wingdings" pitchFamily="2" charset="2"/>
              <a:buChar char="§"/>
            </a:pPr>
            <a:r>
              <a:rPr lang="tr-TR" sz="2200" b="1" dirty="0" err="1" smtClean="0"/>
              <a:t>Lutfen</a:t>
            </a:r>
            <a:r>
              <a:rPr lang="tr-TR" sz="2200" b="1" dirty="0" smtClean="0"/>
              <a:t> seklin boyutunu giriniz: </a:t>
            </a:r>
            <a:r>
              <a:rPr lang="tr-TR" sz="2200" dirty="0" smtClean="0"/>
              <a:t>4</a:t>
            </a:r>
            <a:endParaRPr lang="tr-TR" sz="2200" b="1" dirty="0" smtClean="0"/>
          </a:p>
          <a:p>
            <a:pPr algn="just">
              <a:lnSpc>
                <a:spcPts val="1500"/>
              </a:lnSpc>
            </a:pPr>
            <a:r>
              <a:rPr lang="tr-TR" sz="2200" dirty="0" smtClean="0"/>
              <a:t>   *</a:t>
            </a:r>
          </a:p>
          <a:p>
            <a:pPr algn="just">
              <a:lnSpc>
                <a:spcPts val="1500"/>
              </a:lnSpc>
            </a:pPr>
            <a:r>
              <a:rPr lang="tr-TR" sz="2200" dirty="0" smtClean="0"/>
              <a:t>   **</a:t>
            </a:r>
          </a:p>
          <a:p>
            <a:pPr algn="just">
              <a:lnSpc>
                <a:spcPts val="1500"/>
              </a:lnSpc>
            </a:pPr>
            <a:r>
              <a:rPr lang="tr-TR" sz="2200" dirty="0" smtClean="0"/>
              <a:t>   ***</a:t>
            </a:r>
          </a:p>
          <a:p>
            <a:pPr algn="just">
              <a:lnSpc>
                <a:spcPts val="1500"/>
              </a:lnSpc>
            </a:pPr>
            <a:r>
              <a:rPr lang="tr-TR" sz="2200" dirty="0" smtClean="0"/>
              <a:t>   ****</a:t>
            </a:r>
            <a:r>
              <a:rPr lang="tr-TR" sz="2200" dirty="0" smtClean="0">
                <a:solidFill>
                  <a:schemeClr val="tx1"/>
                </a:solidFill>
              </a:rPr>
              <a:t>   </a:t>
            </a:r>
          </a:p>
        </p:txBody>
      </p:sp>
      <p:sp>
        <p:nvSpPr>
          <p:cNvPr id="4" name="3 Dikdörtgen"/>
          <p:cNvSpPr/>
          <p:nvPr/>
        </p:nvSpPr>
        <p:spPr>
          <a:xfrm>
            <a:off x="3214678" y="2071678"/>
            <a:ext cx="5286380"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err="1" smtClean="0"/>
              <a:t>void</a:t>
            </a:r>
            <a:r>
              <a:rPr lang="tr-TR" dirty="0" smtClean="0"/>
              <a:t> </a:t>
            </a:r>
            <a:r>
              <a:rPr lang="tr-TR" dirty="0" err="1" smtClean="0"/>
              <a:t>eb</a:t>
            </a:r>
            <a:r>
              <a:rPr lang="tr-TR" dirty="0" smtClean="0"/>
              <a:t>(</a:t>
            </a:r>
            <a:r>
              <a:rPr lang="tr-TR" dirty="0" err="1" smtClean="0"/>
              <a:t>char</a:t>
            </a:r>
            <a:r>
              <a:rPr lang="tr-TR" dirty="0" smtClean="0"/>
              <a:t> x, </a:t>
            </a:r>
            <a:r>
              <a:rPr lang="tr-TR" dirty="0" err="1" smtClean="0"/>
              <a:t>int</a:t>
            </a:r>
            <a:r>
              <a:rPr lang="tr-TR" dirty="0" smtClean="0"/>
              <a:t> y);</a:t>
            </a:r>
          </a:p>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   </a:t>
            </a:r>
            <a:r>
              <a:rPr lang="tr-TR" dirty="0" err="1" smtClean="0"/>
              <a:t>int</a:t>
            </a:r>
            <a:r>
              <a:rPr lang="tr-TR" dirty="0" smtClean="0"/>
              <a:t> boyut, i;</a:t>
            </a:r>
          </a:p>
          <a:p>
            <a:r>
              <a:rPr lang="tr-TR" dirty="0" smtClean="0"/>
              <a:t>   </a:t>
            </a:r>
            <a:r>
              <a:rPr lang="tr-TR" dirty="0" err="1" smtClean="0"/>
              <a:t>printf</a:t>
            </a:r>
            <a:r>
              <a:rPr lang="tr-TR" dirty="0" smtClean="0"/>
              <a:t>("</a:t>
            </a:r>
            <a:r>
              <a:rPr lang="tr-TR" dirty="0" err="1" smtClean="0"/>
              <a:t>Lutfen</a:t>
            </a:r>
            <a:r>
              <a:rPr lang="tr-TR" dirty="0" smtClean="0"/>
              <a:t> seklin boyutunu giriniz: ");</a:t>
            </a:r>
          </a:p>
          <a:p>
            <a:r>
              <a:rPr lang="tr-TR" dirty="0" smtClean="0"/>
              <a:t>   </a:t>
            </a:r>
            <a:r>
              <a:rPr lang="tr-TR" dirty="0" err="1" smtClean="0"/>
              <a:t>scanf</a:t>
            </a:r>
            <a:r>
              <a:rPr lang="tr-TR" dirty="0" smtClean="0"/>
              <a:t>("%d", &amp;boyut);</a:t>
            </a:r>
          </a:p>
          <a:p>
            <a:r>
              <a:rPr lang="tr-TR" dirty="0" smtClean="0"/>
              <a:t>   </a:t>
            </a:r>
            <a:r>
              <a:rPr lang="tr-TR" dirty="0" err="1" smtClean="0"/>
              <a:t>for</a:t>
            </a:r>
            <a:r>
              <a:rPr lang="tr-TR" dirty="0" smtClean="0"/>
              <a:t>(i=1; i&lt;=boyut; i++)</a:t>
            </a:r>
          </a:p>
          <a:p>
            <a:r>
              <a:rPr lang="tr-TR" dirty="0" smtClean="0"/>
              <a:t>            { </a:t>
            </a:r>
            <a:r>
              <a:rPr lang="tr-TR" dirty="0" err="1" smtClean="0"/>
              <a:t>eb</a:t>
            </a:r>
            <a:r>
              <a:rPr lang="tr-TR" dirty="0" smtClean="0"/>
              <a:t>('*',i); </a:t>
            </a:r>
            <a:r>
              <a:rPr lang="tr-TR" dirty="0" err="1" smtClean="0"/>
              <a:t>printf</a:t>
            </a:r>
            <a:r>
              <a:rPr lang="tr-TR" dirty="0" smtClean="0"/>
              <a:t>("\n"); }</a:t>
            </a:r>
          </a:p>
          <a:p>
            <a:r>
              <a:rPr lang="tr-TR" dirty="0" smtClean="0"/>
              <a:t>   </a:t>
            </a:r>
          </a:p>
          <a:p>
            <a:r>
              <a:rPr lang="tr-TR" dirty="0" err="1" smtClean="0"/>
              <a:t>return</a:t>
            </a:r>
            <a:r>
              <a:rPr lang="tr-TR" dirty="0" smtClean="0"/>
              <a:t> 0;</a:t>
            </a:r>
          </a:p>
          <a:p>
            <a:r>
              <a:rPr lang="tr-TR" dirty="0" smtClean="0"/>
              <a:t>}</a:t>
            </a:r>
          </a:p>
          <a:p>
            <a:r>
              <a:rPr lang="tr-TR" dirty="0" err="1" smtClean="0"/>
              <a:t>void</a:t>
            </a:r>
            <a:r>
              <a:rPr lang="tr-TR" dirty="0" smtClean="0"/>
              <a:t> </a:t>
            </a:r>
            <a:r>
              <a:rPr lang="tr-TR" dirty="0" err="1" smtClean="0"/>
              <a:t>eb</a:t>
            </a:r>
            <a:r>
              <a:rPr lang="tr-TR" dirty="0" smtClean="0"/>
              <a:t>(</a:t>
            </a:r>
            <a:r>
              <a:rPr lang="tr-TR" dirty="0" err="1" smtClean="0"/>
              <a:t>char</a:t>
            </a:r>
            <a:r>
              <a:rPr lang="tr-TR" dirty="0" smtClean="0"/>
              <a:t> x, </a:t>
            </a:r>
            <a:r>
              <a:rPr lang="tr-TR" dirty="0" err="1" smtClean="0"/>
              <a:t>int</a:t>
            </a:r>
            <a:r>
              <a:rPr lang="tr-TR" dirty="0" smtClean="0"/>
              <a:t> y)</a:t>
            </a:r>
          </a:p>
          <a:p>
            <a:r>
              <a:rPr lang="tr-TR" dirty="0" smtClean="0"/>
              <a:t>{</a:t>
            </a:r>
          </a:p>
          <a:p>
            <a:r>
              <a:rPr lang="tr-TR" dirty="0" smtClean="0"/>
              <a:t>…	</a:t>
            </a:r>
          </a:p>
          <a:p>
            <a:r>
              <a:rPr lang="tr-TR" dirty="0" smtClean="0"/>
              <a:t>}</a:t>
            </a:r>
            <a:endParaRPr lang="tr-TR" dirty="0"/>
          </a:p>
        </p:txBody>
      </p:sp>
      <p:cxnSp>
        <p:nvCxnSpPr>
          <p:cNvPr id="6" name="5 Düz Ok Bağlayıcısı"/>
          <p:cNvCxnSpPr/>
          <p:nvPr/>
        </p:nvCxnSpPr>
        <p:spPr>
          <a:xfrm>
            <a:off x="5715008" y="4572008"/>
            <a:ext cx="57150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357950" y="4643446"/>
            <a:ext cx="164307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600" dirty="0" smtClean="0"/>
              <a:t>Bir önceki ile aynı kod sadece 1 yerine i yazdık.</a:t>
            </a:r>
            <a:endParaRPr lang="tr-TR" sz="1600" dirty="0"/>
          </a:p>
        </p:txBody>
      </p:sp>
      <p:pic>
        <p:nvPicPr>
          <p:cNvPr id="9" name="8 Resim" descr="odevler2.png"/>
          <p:cNvPicPr>
            <a:picLocks noChangeAspect="1"/>
          </p:cNvPicPr>
          <p:nvPr/>
        </p:nvPicPr>
        <p:blipFill>
          <a:blip r:embed="rId3"/>
          <a:stretch>
            <a:fillRect/>
          </a:stretch>
        </p:blipFill>
        <p:spPr>
          <a:xfrm>
            <a:off x="785786" y="3857628"/>
            <a:ext cx="1896740" cy="189674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Öteleme üzerine…</a:t>
            </a:r>
            <a:endParaRPr lang="tr-TR" dirty="0"/>
          </a:p>
        </p:txBody>
      </p:sp>
      <p:sp>
        <p:nvSpPr>
          <p:cNvPr id="3" name="2 İçerik Yer Tutucusu"/>
          <p:cNvSpPr>
            <a:spLocks noGrp="1"/>
          </p:cNvSpPr>
          <p:nvPr>
            <p:ph sz="quarter" idx="1"/>
          </p:nvPr>
        </p:nvSpPr>
        <p:spPr/>
        <p:txBody>
          <a:bodyPr/>
          <a:lstStyle/>
          <a:p>
            <a:r>
              <a:rPr lang="tr-TR" dirty="0" smtClean="0"/>
              <a:t>C dilinde </a:t>
            </a:r>
            <a:r>
              <a:rPr lang="tr-TR" dirty="0" err="1" smtClean="0"/>
              <a:t>RAM’de</a:t>
            </a:r>
            <a:r>
              <a:rPr lang="tr-TR" dirty="0" smtClean="0"/>
              <a:t> konumlu bir dizi elemanına erişim için dizinin ismini ve peşinden [] içerisinde öteleme miktarını gireriz.</a:t>
            </a:r>
          </a:p>
          <a:p>
            <a:pPr lvl="1"/>
            <a:r>
              <a:rPr lang="tr-TR" dirty="0" smtClean="0"/>
              <a:t>Dizinin ilk elemanın adresi (aynı zamanda dizinin adresidir)</a:t>
            </a:r>
          </a:p>
          <a:p>
            <a:pPr lvl="1"/>
            <a:r>
              <a:rPr lang="tr-TR" dirty="0" smtClean="0"/>
              <a:t>+</a:t>
            </a:r>
          </a:p>
          <a:p>
            <a:pPr lvl="1"/>
            <a:r>
              <a:rPr lang="tr-TR" dirty="0" smtClean="0"/>
              <a:t>Öteleme adedi (indis denir)</a:t>
            </a:r>
          </a:p>
          <a:p>
            <a:r>
              <a:rPr lang="tr-TR" sz="2900" dirty="0" smtClean="0">
                <a:solidFill>
                  <a:schemeClr val="tx1"/>
                </a:solidFill>
              </a:rPr>
              <a:t>ile sağlanır.</a:t>
            </a:r>
          </a:p>
        </p:txBody>
      </p:sp>
      <p:graphicFrame>
        <p:nvGraphicFramePr>
          <p:cNvPr id="4" name="3 Tablo"/>
          <p:cNvGraphicFramePr>
            <a:graphicFrameLocks noGrp="1"/>
          </p:cNvGraphicFramePr>
          <p:nvPr/>
        </p:nvGraphicFramePr>
        <p:xfrm>
          <a:off x="3286084" y="5072074"/>
          <a:ext cx="5429320" cy="370840"/>
        </p:xfrm>
        <a:graphic>
          <a:graphicData uri="http://schemas.openxmlformats.org/drawingml/2006/table">
            <a:tbl>
              <a:tblPr firstRow="1" bandRow="1">
                <a:tableStyleId>{5940675A-B579-460E-94D1-54222C63F5DA}</a:tableStyleId>
              </a:tblPr>
              <a:tblGrid>
                <a:gridCol w="542932"/>
                <a:gridCol w="542932"/>
                <a:gridCol w="542932"/>
                <a:gridCol w="542932"/>
                <a:gridCol w="542932"/>
                <a:gridCol w="542932"/>
                <a:gridCol w="542932"/>
                <a:gridCol w="542932"/>
                <a:gridCol w="542932"/>
                <a:gridCol w="542932"/>
              </a:tblGrid>
              <a:tr h="370840">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pPr algn="ctr"/>
                      <a:r>
                        <a:rPr lang="tr-TR" dirty="0" smtClean="0"/>
                        <a:t>9</a:t>
                      </a:r>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r>
            </a:tbl>
          </a:graphicData>
        </a:graphic>
      </p:graphicFrame>
      <p:sp>
        <p:nvSpPr>
          <p:cNvPr id="5" name="4 Metin kutusu"/>
          <p:cNvSpPr txBox="1"/>
          <p:nvPr/>
        </p:nvSpPr>
        <p:spPr>
          <a:xfrm>
            <a:off x="5286380" y="2786058"/>
            <a:ext cx="2714644" cy="1015663"/>
          </a:xfrm>
          <a:prstGeom prst="rect">
            <a:avLst/>
          </a:prstGeom>
          <a:noFill/>
        </p:spPr>
        <p:txBody>
          <a:bodyPr wrap="square" rtlCol="0">
            <a:spAutoFit/>
          </a:bodyPr>
          <a:lstStyle/>
          <a:p>
            <a:r>
              <a:rPr lang="tr-TR" sz="2000" dirty="0" err="1" smtClean="0"/>
              <a:t>int</a:t>
            </a:r>
            <a:r>
              <a:rPr lang="tr-TR" sz="2000" dirty="0" smtClean="0"/>
              <a:t> dizi[10];</a:t>
            </a:r>
          </a:p>
          <a:p>
            <a:endParaRPr lang="tr-TR" sz="2000" dirty="0" smtClean="0"/>
          </a:p>
          <a:p>
            <a:r>
              <a:rPr lang="tr-TR" sz="2000" dirty="0" smtClean="0">
                <a:solidFill>
                  <a:srgbClr val="FF0000"/>
                </a:solidFill>
              </a:rPr>
              <a:t>dizi</a:t>
            </a:r>
            <a:r>
              <a:rPr lang="tr-TR" sz="2000" dirty="0" smtClean="0"/>
              <a:t>[3] = 9;</a:t>
            </a:r>
            <a:endParaRPr lang="tr-TR" sz="2000" dirty="0"/>
          </a:p>
        </p:txBody>
      </p:sp>
      <p:sp>
        <p:nvSpPr>
          <p:cNvPr id="6" name="5 Metin kutusu"/>
          <p:cNvSpPr txBox="1"/>
          <p:nvPr/>
        </p:nvSpPr>
        <p:spPr>
          <a:xfrm>
            <a:off x="3286116" y="5500702"/>
            <a:ext cx="6286544" cy="646331"/>
          </a:xfrm>
          <a:prstGeom prst="rect">
            <a:avLst/>
          </a:prstGeom>
          <a:noFill/>
        </p:spPr>
        <p:txBody>
          <a:bodyPr wrap="square" rtlCol="0">
            <a:spAutoFit/>
          </a:bodyPr>
          <a:lstStyle/>
          <a:p>
            <a:r>
              <a:rPr lang="tr-TR" i="1" dirty="0" err="1" smtClean="0"/>
              <a:t>RAM’de</a:t>
            </a:r>
            <a:r>
              <a:rPr lang="tr-TR" i="1" dirty="0" smtClean="0"/>
              <a:t> yan yana dizili </a:t>
            </a:r>
            <a:r>
              <a:rPr lang="tr-TR" i="1" dirty="0" err="1" smtClean="0"/>
              <a:t>int</a:t>
            </a:r>
            <a:r>
              <a:rPr lang="tr-TR" i="1" dirty="0" smtClean="0"/>
              <a:t> değerler </a:t>
            </a:r>
            <a:br>
              <a:rPr lang="tr-TR" i="1" dirty="0" smtClean="0"/>
            </a:br>
            <a:r>
              <a:rPr lang="tr-TR" i="1" dirty="0" smtClean="0"/>
              <a:t>(ilk kutunun adresi 100000 ise, ikincinin 100004… )</a:t>
            </a:r>
            <a:endParaRPr lang="tr-TR" i="1" dirty="0"/>
          </a:p>
        </p:txBody>
      </p:sp>
      <p:sp>
        <p:nvSpPr>
          <p:cNvPr id="7" name="6 Metin kutusu"/>
          <p:cNvSpPr txBox="1"/>
          <p:nvPr/>
        </p:nvSpPr>
        <p:spPr>
          <a:xfrm>
            <a:off x="2786050" y="3857628"/>
            <a:ext cx="1000132" cy="923330"/>
          </a:xfrm>
          <a:prstGeom prst="rect">
            <a:avLst/>
          </a:prstGeom>
          <a:noFill/>
        </p:spPr>
        <p:txBody>
          <a:bodyPr wrap="square" rtlCol="0">
            <a:spAutoFit/>
          </a:bodyPr>
          <a:lstStyle/>
          <a:p>
            <a:r>
              <a:rPr lang="tr-TR" dirty="0" smtClean="0">
                <a:solidFill>
                  <a:srgbClr val="FF0000"/>
                </a:solidFill>
              </a:rPr>
              <a:t>İlkinin adresi “dizi”</a:t>
            </a:r>
            <a:endParaRPr lang="tr-TR" dirty="0">
              <a:solidFill>
                <a:srgbClr val="FF0000"/>
              </a:solidFill>
            </a:endParaRPr>
          </a:p>
        </p:txBody>
      </p:sp>
      <p:cxnSp>
        <p:nvCxnSpPr>
          <p:cNvPr id="9" name="8 Düz Ok Bağlayıcısı"/>
          <p:cNvCxnSpPr/>
          <p:nvPr/>
        </p:nvCxnSpPr>
        <p:spPr>
          <a:xfrm rot="10800000" flipV="1">
            <a:off x="3571868" y="3643314"/>
            <a:ext cx="164304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Aşağı Bükülü Ok"/>
          <p:cNvSpPr/>
          <p:nvPr/>
        </p:nvSpPr>
        <p:spPr>
          <a:xfrm>
            <a:off x="3500430" y="4643446"/>
            <a:ext cx="571472"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12 Aşağı Bükülü Ok"/>
          <p:cNvSpPr/>
          <p:nvPr/>
        </p:nvSpPr>
        <p:spPr>
          <a:xfrm>
            <a:off x="4000464" y="4643446"/>
            <a:ext cx="714380"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13 Aşağı Bükülü Ok"/>
          <p:cNvSpPr/>
          <p:nvPr/>
        </p:nvSpPr>
        <p:spPr>
          <a:xfrm>
            <a:off x="4571968" y="4643446"/>
            <a:ext cx="714380" cy="35719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cxnSp>
        <p:nvCxnSpPr>
          <p:cNvPr id="16" name="15 Düz Ok Bağlayıcısı"/>
          <p:cNvCxnSpPr/>
          <p:nvPr/>
        </p:nvCxnSpPr>
        <p:spPr>
          <a:xfrm rot="10800000" flipV="1">
            <a:off x="5500662" y="3786190"/>
            <a:ext cx="35722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5143472" y="4071942"/>
            <a:ext cx="2143140" cy="369332"/>
          </a:xfrm>
          <a:prstGeom prst="rect">
            <a:avLst/>
          </a:prstGeom>
          <a:noFill/>
        </p:spPr>
        <p:txBody>
          <a:bodyPr wrap="square" rtlCol="0">
            <a:spAutoFit/>
          </a:bodyPr>
          <a:lstStyle/>
          <a:p>
            <a:r>
              <a:rPr lang="tr-TR" dirty="0" smtClean="0">
                <a:solidFill>
                  <a:srgbClr val="FF0000"/>
                </a:solidFill>
              </a:rPr>
              <a:t>Öteleme adedi(indis)</a:t>
            </a:r>
            <a:endParaRPr lang="tr-TR" dirty="0">
              <a:solidFill>
                <a:srgbClr val="FF0000"/>
              </a:solidFill>
            </a:endParaRPr>
          </a:p>
        </p:txBody>
      </p:sp>
      <p:cxnSp>
        <p:nvCxnSpPr>
          <p:cNvPr id="20" name="19 Düz Ok Bağlayıcısı"/>
          <p:cNvCxnSpPr/>
          <p:nvPr/>
        </p:nvCxnSpPr>
        <p:spPr>
          <a:xfrm rot="10800000" flipV="1">
            <a:off x="4714844" y="4357694"/>
            <a:ext cx="450953"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Eğri Bağlayıcı"/>
          <p:cNvCxnSpPr/>
          <p:nvPr/>
        </p:nvCxnSpPr>
        <p:spPr>
          <a:xfrm>
            <a:off x="3000364" y="4714884"/>
            <a:ext cx="428628" cy="28575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27 Yuvarlatılmış Dikdörtgen"/>
          <p:cNvSpPr/>
          <p:nvPr/>
        </p:nvSpPr>
        <p:spPr>
          <a:xfrm>
            <a:off x="642910" y="4786322"/>
            <a:ext cx="2286016"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örnekte </a:t>
            </a:r>
            <a:r>
              <a:rPr lang="tr-TR" i="1" dirty="0" smtClean="0"/>
              <a:t>dizi </a:t>
            </a:r>
            <a:r>
              <a:rPr lang="tr-TR" dirty="0" smtClean="0"/>
              <a:t>ifadesi dizideki ilk elemanın adresini belirtir.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r>
              <a:rPr lang="tr-TR" dirty="0" smtClean="0"/>
              <a:t>Az önceki kodu </a:t>
            </a:r>
            <a:r>
              <a:rPr lang="tr-TR" dirty="0" err="1" smtClean="0"/>
              <a:t>while</a:t>
            </a:r>
            <a:r>
              <a:rPr lang="tr-TR" dirty="0" smtClean="0"/>
              <a:t> ile yapınız.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bilgi: Ek boşluk koyularak simetri sağlanması</a:t>
            </a:r>
            <a:endParaRPr lang="tr-TR" dirty="0"/>
          </a:p>
        </p:txBody>
      </p:sp>
      <p:sp>
        <p:nvSpPr>
          <p:cNvPr id="3" name="2 İçerik Yer Tutucusu"/>
          <p:cNvSpPr>
            <a:spLocks noGrp="1"/>
          </p:cNvSpPr>
          <p:nvPr>
            <p:ph sz="quarter" idx="1"/>
          </p:nvPr>
        </p:nvSpPr>
        <p:spPr/>
        <p:txBody>
          <a:bodyPr/>
          <a:lstStyle/>
          <a:p>
            <a:r>
              <a:rPr lang="tr-TR" dirty="0" smtClean="0"/>
              <a:t>Ekrana şekil çizdirmede satır aralarındaki boşluklar nedeniyle yatay ve dikeydeki karakter uzunlukları aynı olmuyor. Bu nedenle kare çizdirmek istediğinizde dikdörtgen çıkabiliyor.</a:t>
            </a:r>
          </a:p>
          <a:p>
            <a:r>
              <a:rPr lang="tr-TR" dirty="0" smtClean="0"/>
              <a:t>Çözüm olarak ekrana bastığınız her karakterden sonra bir de boşluk basabilirsiniz.</a:t>
            </a:r>
          </a:p>
          <a:p>
            <a:pPr lvl="1"/>
            <a:r>
              <a:rPr lang="tr-TR" dirty="0" err="1" smtClean="0"/>
              <a:t>printf</a:t>
            </a:r>
            <a:r>
              <a:rPr lang="tr-TR" dirty="0" smtClean="0"/>
              <a:t>(“*  ”); gibi.</a:t>
            </a:r>
          </a:p>
          <a:p>
            <a:pPr marL="274320" lvl="1">
              <a:spcBef>
                <a:spcPts val="600"/>
              </a:spcBef>
              <a:buClr>
                <a:schemeClr val="accent1"/>
              </a:buClr>
            </a:pPr>
            <a:r>
              <a:rPr lang="tr-TR" sz="2600" dirty="0" smtClean="0">
                <a:solidFill>
                  <a:schemeClr val="tx1"/>
                </a:solidFill>
              </a:rPr>
              <a:t>Bunun için, </a:t>
            </a:r>
            <a:r>
              <a:rPr lang="tr-TR" sz="2600" dirty="0" err="1" smtClean="0">
                <a:solidFill>
                  <a:schemeClr val="tx1"/>
                </a:solidFill>
              </a:rPr>
              <a:t>eb</a:t>
            </a:r>
            <a:r>
              <a:rPr lang="tr-TR" sz="2600" dirty="0" smtClean="0">
                <a:solidFill>
                  <a:schemeClr val="tx1"/>
                </a:solidFill>
              </a:rPr>
              <a:t> fonksiyonunun içindeki </a:t>
            </a:r>
            <a:r>
              <a:rPr lang="tr-TR" sz="2600" dirty="0" err="1" smtClean="0">
                <a:solidFill>
                  <a:schemeClr val="tx1"/>
                </a:solidFill>
              </a:rPr>
              <a:t>printf</a:t>
            </a:r>
            <a:r>
              <a:rPr lang="tr-TR" sz="2600" dirty="0" smtClean="0">
                <a:solidFill>
                  <a:schemeClr val="tx1"/>
                </a:solidFill>
              </a:rPr>
              <a:t>(“%c”, …); kısmını </a:t>
            </a:r>
            <a:r>
              <a:rPr lang="tr-TR" sz="2600" dirty="0" err="1" smtClean="0">
                <a:solidFill>
                  <a:schemeClr val="tx1"/>
                </a:solidFill>
              </a:rPr>
              <a:t>printf</a:t>
            </a:r>
            <a:r>
              <a:rPr lang="tr-TR" sz="2600" dirty="0" smtClean="0">
                <a:solidFill>
                  <a:schemeClr val="tx1"/>
                </a:solidFill>
              </a:rPr>
              <a:t>(“%c</a:t>
            </a:r>
            <a:r>
              <a:rPr lang="tr-TR" sz="2400" i="1" dirty="0" smtClean="0">
                <a:solidFill>
                  <a:schemeClr val="tx1"/>
                </a:solidFill>
              </a:rPr>
              <a:t>  </a:t>
            </a:r>
            <a:r>
              <a:rPr lang="tr-TR" sz="2600" dirty="0" smtClean="0">
                <a:solidFill>
                  <a:schemeClr val="tx1"/>
                </a:solidFill>
              </a:rPr>
              <a:t>”, …);</a:t>
            </a:r>
            <a:r>
              <a:rPr lang="tr-TR" dirty="0" smtClean="0"/>
              <a:t> </a:t>
            </a:r>
            <a:r>
              <a:rPr lang="tr-TR" sz="2600" dirty="0" smtClean="0">
                <a:solidFill>
                  <a:schemeClr val="tx1"/>
                </a:solidFill>
              </a:rPr>
              <a:t>ile değiştirmeniz yeterli.</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Bölü İşareti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t> </a:t>
            </a:r>
            <a:r>
              <a:rPr lang="tr-TR" sz="2200" b="1" dirty="0" smtClean="0"/>
              <a:t>Çıktı:</a:t>
            </a:r>
          </a:p>
          <a:p>
            <a:pPr algn="just">
              <a:buFont typeface="Wingdings" pitchFamily="2" charset="2"/>
              <a:buChar char="§"/>
            </a:pPr>
            <a:r>
              <a:rPr lang="tr-TR" sz="2200" b="1" dirty="0" err="1" smtClean="0"/>
              <a:t>Lutfen</a:t>
            </a:r>
            <a:r>
              <a:rPr lang="tr-TR" sz="2200" b="1" dirty="0" smtClean="0"/>
              <a:t> seklin boyutunu giriniz</a:t>
            </a:r>
            <a:r>
              <a:rPr lang="tr-TR" sz="2200" b="1" dirty="0" smtClean="0">
                <a:solidFill>
                  <a:schemeClr val="tx1"/>
                </a:solidFill>
              </a:rPr>
              <a:t>: </a:t>
            </a:r>
            <a:r>
              <a:rPr lang="tr-TR" sz="2200" dirty="0" smtClean="0">
                <a:solidFill>
                  <a:schemeClr val="tx1"/>
                </a:solidFill>
              </a:rPr>
              <a:t>4</a:t>
            </a:r>
          </a:p>
          <a:p>
            <a:pPr algn="just">
              <a:lnSpc>
                <a:spcPts val="1500"/>
              </a:lnSpc>
            </a:pPr>
            <a:r>
              <a:rPr lang="tr-TR" sz="2200" dirty="0" smtClean="0"/>
              <a:t>         *</a:t>
            </a:r>
          </a:p>
          <a:p>
            <a:pPr algn="just">
              <a:lnSpc>
                <a:spcPts val="1500"/>
              </a:lnSpc>
            </a:pPr>
            <a:r>
              <a:rPr lang="tr-TR" sz="2200" dirty="0" smtClean="0"/>
              <a:t>       *</a:t>
            </a:r>
          </a:p>
          <a:p>
            <a:pPr algn="just">
              <a:lnSpc>
                <a:spcPts val="1500"/>
              </a:lnSpc>
            </a:pPr>
            <a:r>
              <a:rPr lang="tr-TR" sz="2200" dirty="0" smtClean="0"/>
              <a:t>     * </a:t>
            </a:r>
          </a:p>
          <a:p>
            <a:pPr algn="just">
              <a:lnSpc>
                <a:spcPts val="1500"/>
              </a:lnSpc>
            </a:pPr>
            <a:r>
              <a:rPr lang="tr-TR" sz="2200" dirty="0" smtClean="0"/>
              <a:t>   *    </a:t>
            </a:r>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 tarafında boşluklar olduğunu görüyoruz. Her bir satırdaki boşlukların bir örüntüye sahip olduğunu (her satırda farklı sayıda boşluk var) ancak dolu kısmın bir örüntüye sahip olmadığını (her satırda 1 tane) görüyoruz.</a:t>
            </a:r>
          </a:p>
        </p:txBody>
      </p:sp>
      <p:sp>
        <p:nvSpPr>
          <p:cNvPr id="4" name="3 Yuvarlatılmış Dikdörtgen"/>
          <p:cNvSpPr/>
          <p:nvPr/>
        </p:nvSpPr>
        <p:spPr>
          <a:xfrm>
            <a:off x="5357818" y="1357298"/>
            <a:ext cx="3143272"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i her arttığında boşluk 1 azalıyorsa, boşluk adedini ifade ederken “-i” kullanırız. Bu durumda boşluk sayısı “boyut-</a:t>
            </a:r>
            <a:r>
              <a:rPr lang="tr-TR" dirty="0" err="1" smtClean="0"/>
              <a:t>i”dir</a:t>
            </a:r>
            <a:r>
              <a:rPr lang="tr-TR"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Bölü İşareti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t>Çıktı:</a:t>
            </a:r>
            <a:r>
              <a:rPr lang="tr-TR" sz="2200" dirty="0" smtClean="0">
                <a:solidFill>
                  <a:schemeClr val="tx1"/>
                </a:solidFill>
              </a:rPr>
              <a:t> </a:t>
            </a:r>
          </a:p>
          <a:p>
            <a:pPr algn="just">
              <a:buFont typeface="Wingdings" pitchFamily="2" charset="2"/>
              <a:buChar char="§"/>
            </a:pPr>
            <a:r>
              <a:rPr lang="tr-TR" sz="2200" b="1" dirty="0" err="1" smtClean="0"/>
              <a:t>Lutfen</a:t>
            </a:r>
            <a:r>
              <a:rPr lang="tr-TR" sz="2200" b="1" dirty="0" smtClean="0"/>
              <a:t> seklin boyutunu giriniz</a:t>
            </a:r>
            <a:r>
              <a:rPr lang="tr-TR" sz="2200" b="1" dirty="0" smtClean="0">
                <a:solidFill>
                  <a:schemeClr val="tx1"/>
                </a:solidFill>
              </a:rPr>
              <a:t>: </a:t>
            </a:r>
            <a:r>
              <a:rPr lang="tr-TR" sz="2200" dirty="0" smtClean="0">
                <a:solidFill>
                  <a:schemeClr val="tx1"/>
                </a:solidFill>
              </a:rPr>
              <a:t>4 </a:t>
            </a:r>
            <a:endParaRPr lang="tr-TR" sz="2200" b="1" dirty="0" smtClean="0">
              <a:solidFill>
                <a:schemeClr val="tx1"/>
              </a:solidFill>
            </a:endParaRP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smtClean="0"/>
              <a:t>…</a:t>
            </a:r>
          </a:p>
          <a:p>
            <a:r>
              <a:rPr lang="tr-TR" sz="2800" dirty="0" smtClean="0"/>
              <a:t> </a:t>
            </a:r>
            <a:r>
              <a:rPr lang="tr-TR" sz="2800" dirty="0" err="1" smtClean="0"/>
              <a:t>for</a:t>
            </a:r>
            <a:r>
              <a:rPr lang="tr-TR" sz="2800" dirty="0" smtClean="0"/>
              <a:t>(i=1; i&lt;=boyut; i++){</a:t>
            </a:r>
          </a:p>
          <a:p>
            <a:r>
              <a:rPr lang="tr-TR" sz="2800" dirty="0" smtClean="0"/>
              <a:t>            { </a:t>
            </a:r>
          </a:p>
          <a:p>
            <a:r>
              <a:rPr lang="tr-TR" sz="2800" dirty="0" smtClean="0"/>
              <a:t>	</a:t>
            </a:r>
            <a:r>
              <a:rPr lang="tr-TR" sz="2800" dirty="0" err="1" smtClean="0"/>
              <a:t>eb</a:t>
            </a:r>
            <a:r>
              <a:rPr lang="tr-TR" sz="2800" dirty="0" smtClean="0"/>
              <a:t>('  ',boyut-i); </a:t>
            </a:r>
          </a:p>
          <a:p>
            <a:r>
              <a:rPr lang="tr-TR" sz="2800" dirty="0" smtClean="0"/>
              <a:t>	</a:t>
            </a:r>
            <a:r>
              <a:rPr lang="tr-TR" sz="2800" dirty="0" err="1" smtClean="0"/>
              <a:t>printf</a:t>
            </a:r>
            <a:r>
              <a:rPr lang="tr-TR" sz="2800" dirty="0" smtClean="0"/>
              <a:t>("*\n"); </a:t>
            </a:r>
          </a:p>
          <a:p>
            <a:r>
              <a:rPr lang="tr-TR" sz="2800" dirty="0" smtClean="0"/>
              <a:t>	}</a:t>
            </a:r>
          </a:p>
          <a:p>
            <a:r>
              <a:rPr lang="tr-TR" sz="2800" dirty="0" smtClean="0"/>
              <a:t>   }</a:t>
            </a:r>
          </a:p>
          <a:p>
            <a:r>
              <a:rPr lang="tr-TR" sz="2800" dirty="0" smtClean="0"/>
              <a:t>…</a:t>
            </a:r>
            <a:endParaRPr lang="tr-TR" sz="2800" dirty="0"/>
          </a:p>
        </p:txBody>
      </p:sp>
      <p:cxnSp>
        <p:nvCxnSpPr>
          <p:cNvPr id="6" name="5 Düz Ok Bağlayıcısı"/>
          <p:cNvCxnSpPr/>
          <p:nvPr/>
        </p:nvCxnSpPr>
        <p:spPr>
          <a:xfrm>
            <a:off x="4071934" y="4000504"/>
            <a:ext cx="2357454" cy="7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286512" y="4786322"/>
            <a:ext cx="797013" cy="369332"/>
          </a:xfrm>
          <a:prstGeom prst="rect">
            <a:avLst/>
          </a:prstGeom>
          <a:noFill/>
        </p:spPr>
        <p:txBody>
          <a:bodyPr wrap="none" rtlCol="0">
            <a:spAutoFit/>
          </a:bodyPr>
          <a:lstStyle/>
          <a:p>
            <a:r>
              <a:rPr lang="tr-TR" dirty="0" smtClean="0"/>
              <a:t>boşluk</a:t>
            </a:r>
            <a:endParaRPr lang="tr-TR" dirty="0"/>
          </a:p>
        </p:txBody>
      </p:sp>
      <p:sp>
        <p:nvSpPr>
          <p:cNvPr id="9" name="8 Metin kutusu"/>
          <p:cNvSpPr txBox="1"/>
          <p:nvPr/>
        </p:nvSpPr>
        <p:spPr>
          <a:xfrm>
            <a:off x="6500826" y="2357430"/>
            <a:ext cx="2214578" cy="923330"/>
          </a:xfrm>
          <a:prstGeom prst="rect">
            <a:avLst/>
          </a:prstGeom>
          <a:noFill/>
        </p:spPr>
        <p:txBody>
          <a:bodyPr wrap="square" rtlCol="0">
            <a:spAutoFit/>
          </a:bodyPr>
          <a:lstStyle/>
          <a:p>
            <a:r>
              <a:rPr lang="tr-TR" dirty="0" smtClean="0"/>
              <a:t>böylece her yeni satırda boşluk bir azalacak.</a:t>
            </a:r>
            <a:endParaRPr lang="tr-TR" dirty="0"/>
          </a:p>
        </p:txBody>
      </p:sp>
      <p:cxnSp>
        <p:nvCxnSpPr>
          <p:cNvPr id="11" name="10 Düz Ok Bağlayıcısı"/>
          <p:cNvCxnSpPr/>
          <p:nvPr/>
        </p:nvCxnSpPr>
        <p:spPr>
          <a:xfrm flipV="1">
            <a:off x="5357818" y="3286124"/>
            <a:ext cx="135732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Ters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200" b="1" dirty="0" smtClean="0">
                <a:solidFill>
                  <a:schemeClr val="tx1"/>
                </a:solidFill>
              </a:rPr>
              <a:t>Çıktı:</a:t>
            </a:r>
          </a:p>
          <a:p>
            <a:pPr algn="just">
              <a:buFont typeface="Wingdings" pitchFamily="2" charset="2"/>
              <a:buChar char="§"/>
            </a:pPr>
            <a:r>
              <a:rPr lang="tr-TR" sz="2200" b="1" dirty="0" err="1" smtClean="0"/>
              <a:t>Lutfen</a:t>
            </a:r>
            <a:r>
              <a:rPr lang="tr-TR" sz="2200" b="1" dirty="0" smtClean="0"/>
              <a:t> seklin boyutunu giriniz: </a:t>
            </a:r>
            <a:r>
              <a:rPr lang="tr-TR" sz="2200" dirty="0" smtClean="0"/>
              <a:t>4</a:t>
            </a:r>
            <a:endParaRPr lang="tr-TR" sz="2200" b="1" dirty="0" smtClean="0">
              <a:solidFill>
                <a:schemeClr val="tx1"/>
              </a:solidFill>
            </a:endParaRP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 tarafında boşluklar olduğunu görüyoruz. Her bir satırda hem boşlukların, hem de dolu kısımların ayrı ayrı farklı örüntüler gösterdiğini görüyoruz. Bu durumda hem soldaki boşluklar için, hem de dolu kısımlar için ayrı döngülere ihtiyaç vardır. Bu durumda şeklin boyutunu belirleyen satır sayısı kadar dönecek bir dış döngüye ve boşluk ile dolu kısımlar için ayrı ayrı iki tane iç döngüye ihtiyaç vardır.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Ters Merdiven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solidFill>
                  <a:schemeClr val="tx1"/>
                </a:solidFill>
              </a:rPr>
              <a:t>Çıktı:</a:t>
            </a:r>
          </a:p>
          <a:p>
            <a:pPr algn="just">
              <a:buFont typeface="Wingdings" pitchFamily="2" charset="2"/>
              <a:buChar char="§"/>
            </a:pPr>
            <a:r>
              <a:rPr lang="tr-TR" sz="2200" b="1" dirty="0" err="1" smtClean="0"/>
              <a:t>Lutfen</a:t>
            </a:r>
            <a:r>
              <a:rPr lang="tr-TR" sz="2200" b="1" dirty="0" smtClean="0"/>
              <a:t> seklin boyutunu giriniz: </a:t>
            </a:r>
            <a:r>
              <a:rPr lang="tr-TR" sz="2200" dirty="0" smtClean="0"/>
              <a:t>4</a:t>
            </a:r>
            <a:endParaRPr lang="tr-TR" sz="2200" b="1" dirty="0" smtClean="0">
              <a:solidFill>
                <a:schemeClr val="tx1"/>
              </a:solidFill>
            </a:endParaRP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smtClean="0"/>
              <a:t>…</a:t>
            </a:r>
          </a:p>
          <a:p>
            <a:r>
              <a:rPr lang="tr-TR" sz="2800" dirty="0" err="1" smtClean="0"/>
              <a:t>for</a:t>
            </a:r>
            <a:r>
              <a:rPr lang="tr-TR" sz="2800" dirty="0" smtClean="0"/>
              <a:t>(i=1; i&lt;=boyut; i++) {</a:t>
            </a:r>
          </a:p>
          <a:p>
            <a:r>
              <a:rPr lang="tr-TR" sz="2800" dirty="0" smtClean="0"/>
              <a:t>	{</a:t>
            </a:r>
          </a:p>
          <a:p>
            <a:r>
              <a:rPr lang="tr-TR" sz="2800" dirty="0" smtClean="0"/>
              <a:t>	</a:t>
            </a:r>
            <a:r>
              <a:rPr lang="tr-TR" sz="2800" dirty="0" err="1" smtClean="0"/>
              <a:t>eb</a:t>
            </a:r>
            <a:r>
              <a:rPr lang="tr-TR" sz="2800" dirty="0" smtClean="0"/>
              <a:t>('  ',boyut-i);</a:t>
            </a:r>
          </a:p>
          <a:p>
            <a:r>
              <a:rPr lang="tr-TR" sz="2800" dirty="0" smtClean="0"/>
              <a:t>	</a:t>
            </a:r>
            <a:r>
              <a:rPr lang="tr-TR" sz="2800" dirty="0" err="1" smtClean="0"/>
              <a:t>eb</a:t>
            </a:r>
            <a:r>
              <a:rPr lang="tr-TR" sz="2800" dirty="0" smtClean="0"/>
              <a:t>('*',i);</a:t>
            </a:r>
          </a:p>
          <a:p>
            <a:r>
              <a:rPr lang="tr-TR" sz="2800" dirty="0" smtClean="0"/>
              <a:t>	</a:t>
            </a:r>
            <a:r>
              <a:rPr lang="tr-TR" sz="2800" dirty="0" err="1" smtClean="0"/>
              <a:t>printf</a:t>
            </a:r>
            <a:r>
              <a:rPr lang="tr-TR" sz="2800" dirty="0" smtClean="0"/>
              <a:t>("\n");</a:t>
            </a:r>
          </a:p>
          <a:p>
            <a:r>
              <a:rPr lang="tr-TR" sz="2800" dirty="0" smtClean="0"/>
              <a:t>	}</a:t>
            </a:r>
          </a:p>
          <a:p>
            <a:r>
              <a:rPr lang="tr-TR" sz="2800" dirty="0" smtClean="0"/>
              <a:t>…</a:t>
            </a:r>
            <a:endParaRPr lang="tr-TR" sz="28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r>
              <a:rPr lang="tr-TR" dirty="0" smtClean="0"/>
              <a:t>Şekli tersine çevirmek istesek…</a:t>
            </a:r>
            <a:endParaRPr lang="tr-TR" dirty="0"/>
          </a:p>
        </p:txBody>
      </p:sp>
      <p:sp>
        <p:nvSpPr>
          <p:cNvPr id="4" name="3 Dikdörtgen"/>
          <p:cNvSpPr/>
          <p:nvPr/>
        </p:nvSpPr>
        <p:spPr>
          <a:xfrm>
            <a:off x="2428860" y="2285992"/>
            <a:ext cx="6357982"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800" dirty="0" smtClean="0"/>
              <a:t>…</a:t>
            </a:r>
          </a:p>
          <a:p>
            <a:r>
              <a:rPr lang="tr-TR" sz="2800" dirty="0" err="1" smtClean="0"/>
              <a:t>for</a:t>
            </a:r>
            <a:r>
              <a:rPr lang="tr-TR" sz="2800" dirty="0" smtClean="0"/>
              <a:t>(i=boyut; i&gt;=1; i--) {</a:t>
            </a:r>
          </a:p>
          <a:p>
            <a:r>
              <a:rPr lang="tr-TR" sz="2800" dirty="0" smtClean="0"/>
              <a:t>	{</a:t>
            </a:r>
          </a:p>
          <a:p>
            <a:r>
              <a:rPr lang="tr-TR" sz="2800" dirty="0" smtClean="0"/>
              <a:t>	</a:t>
            </a:r>
            <a:r>
              <a:rPr lang="tr-TR" sz="2800" dirty="0" err="1" smtClean="0"/>
              <a:t>eb</a:t>
            </a:r>
            <a:r>
              <a:rPr lang="tr-TR" sz="2800" dirty="0" smtClean="0"/>
              <a:t>('  ',boyut-i);</a:t>
            </a:r>
          </a:p>
          <a:p>
            <a:r>
              <a:rPr lang="tr-TR" sz="2800" dirty="0" smtClean="0"/>
              <a:t>	</a:t>
            </a:r>
            <a:r>
              <a:rPr lang="tr-TR" sz="2800" dirty="0" err="1" smtClean="0"/>
              <a:t>eb</a:t>
            </a:r>
            <a:r>
              <a:rPr lang="tr-TR" sz="2800" dirty="0" smtClean="0"/>
              <a:t>('*',i);</a:t>
            </a:r>
          </a:p>
          <a:p>
            <a:r>
              <a:rPr lang="tr-TR" sz="2800" dirty="0" smtClean="0"/>
              <a:t>	</a:t>
            </a:r>
            <a:r>
              <a:rPr lang="tr-TR" sz="2800" dirty="0" err="1" smtClean="0"/>
              <a:t>printf</a:t>
            </a:r>
            <a:r>
              <a:rPr lang="tr-TR" sz="2800" dirty="0" smtClean="0"/>
              <a:t>("\n");</a:t>
            </a:r>
          </a:p>
          <a:p>
            <a:r>
              <a:rPr lang="tr-TR" sz="2800" dirty="0" smtClean="0"/>
              <a:t>	}</a:t>
            </a:r>
          </a:p>
          <a:p>
            <a:r>
              <a:rPr lang="tr-TR" sz="2800" dirty="0" smtClean="0"/>
              <a:t>…</a:t>
            </a:r>
            <a:endParaRPr lang="tr-TR" sz="2800" dirty="0"/>
          </a:p>
        </p:txBody>
      </p:sp>
      <p:sp>
        <p:nvSpPr>
          <p:cNvPr id="6" name="5 Sol Ayraç"/>
          <p:cNvSpPr/>
          <p:nvPr/>
        </p:nvSpPr>
        <p:spPr>
          <a:xfrm>
            <a:off x="1928794" y="3286124"/>
            <a:ext cx="1428760" cy="20717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Metin kutusu"/>
          <p:cNvSpPr txBox="1"/>
          <p:nvPr/>
        </p:nvSpPr>
        <p:spPr>
          <a:xfrm>
            <a:off x="928662" y="3929066"/>
            <a:ext cx="1428760" cy="646331"/>
          </a:xfrm>
          <a:prstGeom prst="rect">
            <a:avLst/>
          </a:prstGeom>
          <a:noFill/>
        </p:spPr>
        <p:txBody>
          <a:bodyPr wrap="square" rtlCol="0">
            <a:spAutoFit/>
          </a:bodyPr>
          <a:lstStyle/>
          <a:p>
            <a:r>
              <a:rPr lang="tr-TR" dirty="0" smtClean="0"/>
              <a:t>Bu kısım aynı kalıyor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lnSpc>
                <a:spcPts val="1500"/>
              </a:lnSpc>
              <a:spcBef>
                <a:spcPts val="600"/>
              </a:spcBef>
            </a:pPr>
            <a:endParaRPr lang="tr-TR" sz="2200" dirty="0" smtClean="0">
              <a:solidFill>
                <a:schemeClr val="tx1"/>
              </a:solidFill>
            </a:endParaRPr>
          </a:p>
        </p:txBody>
      </p:sp>
      <p:pic>
        <p:nvPicPr>
          <p:cNvPr id="5" name="4 Resim" descr="odevler2.png"/>
          <p:cNvPicPr>
            <a:picLocks noChangeAspect="1"/>
          </p:cNvPicPr>
          <p:nvPr/>
        </p:nvPicPr>
        <p:blipFill>
          <a:blip r:embed="rId3"/>
          <a:stretch>
            <a:fillRect/>
          </a:stretch>
        </p:blipFill>
        <p:spPr>
          <a:xfrm flipH="1">
            <a:off x="5478166" y="1714489"/>
            <a:ext cx="2308543" cy="2357454"/>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Üçgen Dilim</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614866" cy="4937760"/>
          </a:xfrm>
        </p:spPr>
        <p:txBody>
          <a:bodyPr>
            <a:normAutofit fontScale="77500" lnSpcReduction="200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boşluk olmadığını görüyoruz. Ancak her bir satırdaki dolu kısımların bir örüntüye sahip olduğunu ve örüntünün şeklin her tarafında aynı olmadığını görüyoruz. Şeklin alt ve üst tarafının farklı örüntüye sahip olduğunu görüyoruz. Şeklin iki bölgesi iki farklı örüntü içerdiğinden şekli aslında iki farklı şekil gibi düşünmek gerekir. </a:t>
            </a:r>
          </a:p>
        </p:txBody>
      </p:sp>
      <p:sp>
        <p:nvSpPr>
          <p:cNvPr id="5" name="4 Dikdörtgen"/>
          <p:cNvSpPr/>
          <p:nvPr/>
        </p:nvSpPr>
        <p:spPr>
          <a:xfrm>
            <a:off x="5214942" y="1357298"/>
            <a:ext cx="3714776" cy="42473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b="1" dirty="0" err="1" smtClean="0"/>
              <a:t>int</a:t>
            </a:r>
            <a:r>
              <a:rPr lang="tr-TR" b="1" dirty="0" smtClean="0"/>
              <a:t> orta = (boyut+1)/2;</a:t>
            </a:r>
          </a:p>
          <a:p>
            <a:r>
              <a:rPr lang="tr-TR" b="1" dirty="0" err="1" smtClean="0"/>
              <a:t>int</a:t>
            </a:r>
            <a:r>
              <a:rPr lang="tr-TR" b="1" dirty="0" smtClean="0"/>
              <a:t> alt = boyut/2;</a:t>
            </a:r>
          </a:p>
          <a:p>
            <a:r>
              <a:rPr lang="tr-TR" b="1" dirty="0" err="1" smtClean="0"/>
              <a:t>for</a:t>
            </a:r>
            <a:r>
              <a:rPr lang="tr-TR" b="1" dirty="0" smtClean="0"/>
              <a:t>(i=1; i&lt;=orta; i++) </a:t>
            </a:r>
            <a:r>
              <a:rPr lang="tr-TR" dirty="0" smtClean="0"/>
              <a:t>{</a:t>
            </a:r>
          </a:p>
          <a:p>
            <a:r>
              <a:rPr lang="tr-TR" dirty="0" smtClean="0"/>
              <a:t>	{</a:t>
            </a:r>
          </a:p>
          <a:p>
            <a:r>
              <a:rPr lang="tr-TR" dirty="0" smtClean="0"/>
              <a:t>	</a:t>
            </a:r>
            <a:r>
              <a:rPr lang="tr-TR" dirty="0" err="1" smtClean="0"/>
              <a:t>eb</a:t>
            </a:r>
            <a:r>
              <a:rPr lang="tr-TR" dirty="0" smtClean="0"/>
              <a:t>('*',i);</a:t>
            </a:r>
          </a:p>
          <a:p>
            <a:r>
              <a:rPr lang="tr-TR" dirty="0" smtClean="0"/>
              <a:t>	</a:t>
            </a:r>
            <a:r>
              <a:rPr lang="tr-TR" dirty="0" err="1" smtClean="0"/>
              <a:t>printf</a:t>
            </a:r>
            <a:r>
              <a:rPr lang="tr-TR" dirty="0" smtClean="0"/>
              <a:t>("\n");</a:t>
            </a:r>
          </a:p>
          <a:p>
            <a:r>
              <a:rPr lang="tr-TR" dirty="0" smtClean="0"/>
              <a:t>	}</a:t>
            </a:r>
          </a:p>
          <a:p>
            <a:r>
              <a:rPr lang="tr-TR" dirty="0" smtClean="0"/>
              <a:t>}</a:t>
            </a:r>
          </a:p>
          <a:p>
            <a:r>
              <a:rPr lang="tr-TR" dirty="0" smtClean="0"/>
              <a:t>	</a:t>
            </a:r>
          </a:p>
          <a:p>
            <a:r>
              <a:rPr lang="tr-TR" b="1" dirty="0" err="1" smtClean="0"/>
              <a:t>for</a:t>
            </a:r>
            <a:r>
              <a:rPr lang="tr-TR" b="1" dirty="0" smtClean="0"/>
              <a:t>(i=alt;  i&gt;=1; i--) </a:t>
            </a:r>
            <a:r>
              <a:rPr lang="tr-TR" dirty="0" smtClean="0"/>
              <a:t>{</a:t>
            </a:r>
          </a:p>
          <a:p>
            <a:r>
              <a:rPr lang="tr-TR" dirty="0" smtClean="0"/>
              <a:t>	{</a:t>
            </a:r>
          </a:p>
          <a:p>
            <a:r>
              <a:rPr lang="tr-TR" dirty="0" smtClean="0"/>
              <a:t>	</a:t>
            </a:r>
            <a:r>
              <a:rPr lang="tr-TR" dirty="0" err="1" smtClean="0"/>
              <a:t>eb</a:t>
            </a:r>
            <a:r>
              <a:rPr lang="tr-TR" dirty="0" smtClean="0"/>
              <a:t>('*',i);</a:t>
            </a:r>
          </a:p>
          <a:p>
            <a:r>
              <a:rPr lang="tr-TR" dirty="0" smtClean="0"/>
              <a:t>	</a:t>
            </a:r>
            <a:r>
              <a:rPr lang="tr-TR" dirty="0" err="1" smtClean="0"/>
              <a:t>printf</a:t>
            </a:r>
            <a:r>
              <a:rPr lang="tr-TR" dirty="0" smtClean="0"/>
              <a:t>("\n");</a:t>
            </a:r>
          </a:p>
          <a:p>
            <a:r>
              <a:rPr lang="tr-TR" dirty="0" smtClean="0"/>
              <a:t>	}</a:t>
            </a:r>
          </a:p>
          <a:p>
            <a:r>
              <a:rPr lang="tr-TR" dirty="0" smtClean="0"/>
              <a:t>}</a:t>
            </a:r>
            <a:endParaRPr lang="tr-TR" dirty="0"/>
          </a:p>
        </p:txBody>
      </p:sp>
      <p:sp>
        <p:nvSpPr>
          <p:cNvPr id="6" name="5 Yuvarlatılmış Dikdörtgen"/>
          <p:cNvSpPr/>
          <p:nvPr/>
        </p:nvSpPr>
        <p:spPr>
          <a:xfrm>
            <a:off x="5357818" y="5286388"/>
            <a:ext cx="3357586"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for</a:t>
            </a:r>
            <a:r>
              <a:rPr lang="tr-TR" dirty="0" smtClean="0"/>
              <a:t> bloğunun içini hiç değiştirmediğimize dikkat edin!</a:t>
            </a:r>
            <a:endParaRPr lang="tr-TR" dirty="0"/>
          </a:p>
        </p:txBody>
      </p:sp>
      <p:sp>
        <p:nvSpPr>
          <p:cNvPr id="7" name="6 Metin kutusu"/>
          <p:cNvSpPr txBox="1"/>
          <p:nvPr/>
        </p:nvSpPr>
        <p:spPr>
          <a:xfrm>
            <a:off x="1571604" y="1629495"/>
            <a:ext cx="1714512" cy="2585323"/>
          </a:xfrm>
          <a:prstGeom prst="rect">
            <a:avLst/>
          </a:prstGeom>
          <a:noFill/>
        </p:spPr>
        <p:txBody>
          <a:bodyPr wrap="square" rtlCol="0">
            <a:spAutoFit/>
          </a:bodyPr>
          <a:lstStyle/>
          <a:p>
            <a:r>
              <a:rPr lang="tr-TR" dirty="0" smtClean="0"/>
              <a:t>i=1 satırı</a:t>
            </a:r>
          </a:p>
          <a:p>
            <a:r>
              <a:rPr lang="tr-TR" dirty="0" smtClean="0"/>
              <a:t>i=2 satırı</a:t>
            </a:r>
          </a:p>
          <a:p>
            <a:r>
              <a:rPr lang="tr-TR" dirty="0" smtClean="0"/>
              <a:t>i=3 satırı</a:t>
            </a:r>
          </a:p>
          <a:p>
            <a:r>
              <a:rPr lang="tr-TR" dirty="0" smtClean="0"/>
              <a:t>i=4 satırı</a:t>
            </a:r>
          </a:p>
          <a:p>
            <a:r>
              <a:rPr lang="tr-TR" dirty="0" smtClean="0"/>
              <a:t>i=3 satırı</a:t>
            </a:r>
          </a:p>
          <a:p>
            <a:r>
              <a:rPr lang="tr-TR" dirty="0" smtClean="0"/>
              <a:t>i=2 satırı</a:t>
            </a:r>
          </a:p>
          <a:p>
            <a:r>
              <a:rPr lang="tr-TR" dirty="0" smtClean="0"/>
              <a:t>i=1 satırı</a:t>
            </a:r>
          </a:p>
          <a:p>
            <a:endParaRPr lang="tr-TR" dirty="0" smtClean="0"/>
          </a:p>
          <a:p>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r>
              <a:rPr lang="tr-TR" b="1" i="1" dirty="0" smtClean="0">
                <a:solidFill>
                  <a:prstClr val="black"/>
                </a:solidFill>
              </a:rPr>
              <a:t>IF’Lİ KOORDİNAT YÖNTEMİ</a:t>
            </a:r>
            <a:endParaRPr lang="tr-TR" dirty="0"/>
          </a:p>
        </p:txBody>
      </p:sp>
      <p:sp>
        <p:nvSpPr>
          <p:cNvPr id="3" name="2 İçerik Yer Tutucusu"/>
          <p:cNvSpPr>
            <a:spLocks noGrp="1"/>
          </p:cNvSpPr>
          <p:nvPr>
            <p:ph sz="quarter" idx="1"/>
          </p:nvPr>
        </p:nvSpPr>
        <p:spPr/>
        <p:txBody>
          <a:bodyPr/>
          <a:lstStyle/>
          <a:p>
            <a:r>
              <a:rPr lang="tr-TR" dirty="0" smtClean="0"/>
              <a:t>Ekranı bir koordinat düzlemi gibi düşünürüz.</a:t>
            </a:r>
          </a:p>
          <a:p>
            <a:r>
              <a:rPr lang="tr-TR" dirty="0" smtClean="0"/>
              <a:t>İç içe iki </a:t>
            </a:r>
            <a:r>
              <a:rPr lang="tr-TR" dirty="0" err="1" smtClean="0"/>
              <a:t>for</a:t>
            </a:r>
            <a:r>
              <a:rPr lang="tr-TR" dirty="0" smtClean="0"/>
              <a:t> ile ekranda x koordinatlarını ve y koordinatlarını oluştururuz.</a:t>
            </a:r>
          </a:p>
          <a:p>
            <a:r>
              <a:rPr lang="tr-TR" dirty="0" err="1" smtClean="0"/>
              <a:t>if</a:t>
            </a:r>
            <a:r>
              <a:rPr lang="tr-TR" dirty="0" smtClean="0"/>
              <a:t> ile belli kısımları çizdiririz.</a:t>
            </a:r>
            <a:endParaRPr lang="tr-TR" dirty="0"/>
          </a:p>
        </p:txBody>
      </p:sp>
      <p:sp>
        <p:nvSpPr>
          <p:cNvPr id="4" name="3 Dikdörtgen"/>
          <p:cNvSpPr/>
          <p:nvPr/>
        </p:nvSpPr>
        <p:spPr>
          <a:xfrm>
            <a:off x="7358082" y="3929066"/>
            <a:ext cx="1301959" cy="2646878"/>
          </a:xfrm>
          <a:prstGeom prst="rect">
            <a:avLst/>
          </a:prstGeom>
          <a:noFill/>
        </p:spPr>
        <p:txBody>
          <a:bodyPr wrap="none" lIns="91440" tIns="45720" rIns="91440" bIns="45720">
            <a:spAutoFit/>
          </a:bodyPr>
          <a:lstStyle/>
          <a:p>
            <a:pPr algn="ctr"/>
            <a:r>
              <a:rPr lang="tr-TR" sz="16600" b="1" i="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endParaRPr lang="tr-TR" sz="16600" b="1" i="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429256" y="152400"/>
            <a:ext cx="3257544" cy="990600"/>
          </a:xfrm>
        </p:spPr>
        <p:txBody>
          <a:bodyPr>
            <a:normAutofit/>
          </a:bodyPr>
          <a:lstStyle/>
          <a:p>
            <a:r>
              <a:rPr lang="tr-TR" dirty="0" smtClean="0"/>
              <a:t>Dizi elemanları…</a:t>
            </a:r>
            <a:endParaRPr lang="tr-TR" dirty="0"/>
          </a:p>
        </p:txBody>
      </p:sp>
      <p:sp>
        <p:nvSpPr>
          <p:cNvPr id="3" name="2 İçerik Yer Tutucusu"/>
          <p:cNvSpPr>
            <a:spLocks noGrp="1"/>
          </p:cNvSpPr>
          <p:nvPr>
            <p:ph sz="quarter" idx="1"/>
          </p:nvPr>
        </p:nvSpPr>
        <p:spPr>
          <a:xfrm>
            <a:off x="428596" y="285728"/>
            <a:ext cx="8715404" cy="4937760"/>
          </a:xfrm>
        </p:spPr>
        <p:txBody>
          <a:bodyPr>
            <a:normAutofit/>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int</a:t>
            </a:r>
            <a:r>
              <a:rPr lang="tr-TR" dirty="0" smtClean="0"/>
              <a:t> n=10;</a:t>
            </a:r>
          </a:p>
          <a:p>
            <a:pPr>
              <a:buNone/>
            </a:pPr>
            <a:r>
              <a:rPr lang="tr-TR" dirty="0" smtClean="0"/>
              <a:t>	</a:t>
            </a:r>
            <a:r>
              <a:rPr lang="tr-TR" dirty="0" err="1" smtClean="0"/>
              <a:t>int</a:t>
            </a:r>
            <a:r>
              <a:rPr lang="tr-TR" dirty="0" smtClean="0"/>
              <a:t> dizi[n];</a:t>
            </a:r>
          </a:p>
          <a:p>
            <a:pPr>
              <a:buNone/>
            </a:pPr>
            <a:r>
              <a:rPr lang="tr-TR" dirty="0" smtClean="0"/>
              <a:t>	</a:t>
            </a:r>
            <a:r>
              <a:rPr lang="tr-TR" dirty="0" err="1" smtClean="0"/>
              <a:t>int</a:t>
            </a:r>
            <a:r>
              <a:rPr lang="tr-TR" dirty="0" smtClean="0"/>
              <a:t> i;</a:t>
            </a:r>
          </a:p>
          <a:p>
            <a:pPr>
              <a:buNone/>
            </a:pPr>
            <a:r>
              <a:rPr lang="tr-TR" dirty="0" smtClean="0"/>
              <a:t>	</a:t>
            </a:r>
            <a:r>
              <a:rPr lang="tr-TR" dirty="0" err="1" smtClean="0"/>
              <a:t>for</a:t>
            </a:r>
            <a:r>
              <a:rPr lang="tr-TR" dirty="0" smtClean="0"/>
              <a:t>(i=0; i&lt;n; i++)</a:t>
            </a:r>
          </a:p>
          <a:p>
            <a:pPr>
              <a:buNone/>
            </a:pPr>
            <a:r>
              <a:rPr lang="tr-TR" dirty="0" smtClean="0"/>
              <a:t>		</a:t>
            </a:r>
            <a:r>
              <a:rPr lang="tr-TR" dirty="0" err="1" smtClean="0"/>
              <a:t>printf</a:t>
            </a:r>
            <a:r>
              <a:rPr lang="tr-TR" dirty="0" smtClean="0"/>
              <a:t>("dizi[%d]'</a:t>
            </a:r>
            <a:r>
              <a:rPr lang="tr-TR" dirty="0" err="1" smtClean="0"/>
              <a:t>nin</a:t>
            </a:r>
            <a:r>
              <a:rPr lang="tr-TR" dirty="0" smtClean="0"/>
              <a:t> </a:t>
            </a:r>
            <a:r>
              <a:rPr lang="tr-TR" dirty="0" err="1" smtClean="0"/>
              <a:t>hafizadaki</a:t>
            </a:r>
            <a:r>
              <a:rPr lang="tr-TR" dirty="0" smtClean="0"/>
              <a:t> adresi:%d\n", i,&amp;dizi[i]);</a:t>
            </a:r>
          </a:p>
          <a:p>
            <a:pPr>
              <a:buNone/>
            </a:pPr>
            <a:r>
              <a:rPr lang="tr-TR" dirty="0" smtClean="0"/>
              <a:t>	</a:t>
            </a:r>
            <a:r>
              <a:rPr lang="tr-TR" dirty="0" err="1" smtClean="0"/>
              <a:t>return</a:t>
            </a:r>
            <a:r>
              <a:rPr lang="tr-TR" dirty="0" smtClean="0"/>
              <a:t> 0;	</a:t>
            </a:r>
          </a:p>
          <a:p>
            <a:pPr>
              <a:buNone/>
            </a:pPr>
            <a:r>
              <a:rPr lang="tr-TR" dirty="0" smtClean="0"/>
              <a:t>}</a:t>
            </a:r>
            <a:endParaRPr lang="tr-TR" dirty="0"/>
          </a:p>
        </p:txBody>
      </p:sp>
      <p:pic>
        <p:nvPicPr>
          <p:cNvPr id="2050" name="Picture 2"/>
          <p:cNvPicPr>
            <a:picLocks noChangeAspect="1" noChangeArrowheads="1"/>
          </p:cNvPicPr>
          <p:nvPr/>
        </p:nvPicPr>
        <p:blipFill>
          <a:blip r:embed="rId2"/>
          <a:srcRect/>
          <a:stretch>
            <a:fillRect/>
          </a:stretch>
        </p:blipFill>
        <p:spPr bwMode="auto">
          <a:xfrm>
            <a:off x="4857752" y="1285860"/>
            <a:ext cx="3500462" cy="2206809"/>
          </a:xfrm>
          <a:prstGeom prst="rect">
            <a:avLst/>
          </a:prstGeom>
          <a:noFill/>
          <a:ln w="9525">
            <a:noFill/>
            <a:miter lim="800000"/>
            <a:headEnd/>
            <a:tailEnd/>
          </a:ln>
          <a:effectLst/>
        </p:spPr>
      </p:pic>
      <p:sp>
        <p:nvSpPr>
          <p:cNvPr id="5" name="4 Yuvarlatılmış Dikdörtgen"/>
          <p:cNvSpPr/>
          <p:nvPr/>
        </p:nvSpPr>
        <p:spPr>
          <a:xfrm>
            <a:off x="4357686" y="4357694"/>
            <a:ext cx="4214842"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b="1" dirty="0" err="1" smtClean="0">
                <a:solidFill>
                  <a:srgbClr val="002060"/>
                </a:solidFill>
              </a:rPr>
              <a:t>printf</a:t>
            </a:r>
            <a:r>
              <a:rPr lang="tr-TR" b="1" dirty="0" smtClean="0">
                <a:solidFill>
                  <a:srgbClr val="002060"/>
                </a:solidFill>
              </a:rPr>
              <a:t>("%d", dizi);</a:t>
            </a:r>
          </a:p>
          <a:p>
            <a:pPr algn="ctr"/>
            <a:r>
              <a:rPr lang="tr-TR" dirty="0" smtClean="0"/>
              <a:t>komutu ekrana 6487504 yazdırırdı.</a:t>
            </a:r>
          </a:p>
          <a:p>
            <a:pPr algn="ctr"/>
            <a:r>
              <a:rPr lang="tr-TR" dirty="0" smtClean="0"/>
              <a:t>Çünkü bir dizinin </a:t>
            </a:r>
            <a:r>
              <a:rPr lang="tr-TR" i="1" dirty="0" smtClean="0"/>
              <a:t>ismi </a:t>
            </a:r>
            <a:r>
              <a:rPr lang="tr-TR" dirty="0" smtClean="0"/>
              <a:t>sade olarak kullanılınca, </a:t>
            </a:r>
            <a:r>
              <a:rPr lang="tr-TR" i="1" dirty="0" smtClean="0"/>
              <a:t>&amp;dizi[0] </a:t>
            </a:r>
            <a:r>
              <a:rPr lang="tr-TR" dirty="0" smtClean="0"/>
              <a:t>ifadesi anlamına gelir.</a:t>
            </a:r>
            <a:endParaRPr lang="tr-TR" dirty="0"/>
          </a:p>
        </p:txBody>
      </p:sp>
    </p:spTree>
  </p:cSld>
  <p:clrMapOvr>
    <a:masterClrMapping/>
  </p:clrMapOvr>
  <p:transition>
    <p:random/>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kodun çıktısını nedir?</a:t>
            </a:r>
            <a:endParaRPr lang="tr-TR" dirty="0"/>
          </a:p>
        </p:txBody>
      </p:sp>
      <p:sp>
        <p:nvSpPr>
          <p:cNvPr id="3" name="2 İçerik Yer Tutucusu"/>
          <p:cNvSpPr>
            <a:spLocks noGrp="1"/>
          </p:cNvSpPr>
          <p:nvPr>
            <p:ph sz="quarter" idx="1"/>
          </p:nvPr>
        </p:nvSpPr>
        <p:spPr/>
        <p:txBody>
          <a:bodyPr>
            <a:normAutofit/>
          </a:bodyPr>
          <a:lstStyle/>
          <a:p>
            <a:pPr>
              <a:buNone/>
            </a:pPr>
            <a:r>
              <a:rPr lang="tr-TR" sz="2800" dirty="0" smtClean="0"/>
              <a:t>	</a:t>
            </a:r>
            <a:r>
              <a:rPr lang="tr-TR" sz="2800" dirty="0" err="1" smtClean="0"/>
              <a:t>for</a:t>
            </a:r>
            <a:r>
              <a:rPr lang="tr-TR" sz="2800" dirty="0" smtClean="0"/>
              <a:t>(y=1; y&lt;=3; y++)</a:t>
            </a:r>
          </a:p>
          <a:p>
            <a:pPr>
              <a:buNone/>
            </a:pPr>
            <a:r>
              <a:rPr lang="tr-TR" sz="2800" dirty="0" smtClean="0"/>
              <a:t>	{</a:t>
            </a:r>
          </a:p>
          <a:p>
            <a:pPr>
              <a:buNone/>
            </a:pPr>
            <a:r>
              <a:rPr lang="tr-TR" sz="2800" dirty="0" smtClean="0"/>
              <a:t>		</a:t>
            </a:r>
            <a:r>
              <a:rPr lang="tr-TR" sz="2800" dirty="0" err="1" smtClean="0"/>
              <a:t>for</a:t>
            </a:r>
            <a:r>
              <a:rPr lang="tr-TR" sz="2800" dirty="0" smtClean="0"/>
              <a:t>(x=1; x&lt;=2;x++)	</a:t>
            </a:r>
          </a:p>
          <a:p>
            <a:pPr>
              <a:buNone/>
            </a:pPr>
            <a:r>
              <a:rPr lang="tr-TR" sz="2800" dirty="0" smtClean="0"/>
              <a:t>		{</a:t>
            </a:r>
          </a:p>
          <a:p>
            <a:pPr>
              <a:buNone/>
            </a:pPr>
            <a:r>
              <a:rPr lang="tr-TR" sz="2800" dirty="0" smtClean="0"/>
              <a:t>				</a:t>
            </a:r>
            <a:r>
              <a:rPr lang="tr-TR" sz="2800" dirty="0" err="1" smtClean="0"/>
              <a:t>printf</a:t>
            </a:r>
            <a:r>
              <a:rPr lang="tr-TR" sz="2800" dirty="0" smtClean="0"/>
              <a:t>("(%d,%d)",y,x);</a:t>
            </a:r>
          </a:p>
          <a:p>
            <a:pPr>
              <a:buNone/>
            </a:pPr>
            <a:r>
              <a:rPr lang="tr-TR" sz="2800" dirty="0" smtClean="0"/>
              <a:t>		}</a:t>
            </a:r>
          </a:p>
          <a:p>
            <a:pPr>
              <a:buNone/>
            </a:pPr>
            <a:r>
              <a:rPr lang="tr-TR" sz="2800" dirty="0" smtClean="0"/>
              <a:t>		</a:t>
            </a:r>
            <a:r>
              <a:rPr lang="tr-TR" sz="2800" dirty="0" err="1" smtClean="0"/>
              <a:t>printf</a:t>
            </a:r>
            <a:r>
              <a:rPr lang="tr-TR" sz="2800" dirty="0" smtClean="0"/>
              <a:t>("\n");</a:t>
            </a:r>
          </a:p>
          <a:p>
            <a:pPr>
              <a:buNone/>
            </a:pPr>
            <a:r>
              <a:rPr lang="tr-TR" sz="2800" dirty="0" smtClean="0"/>
              <a:t>	}</a:t>
            </a:r>
          </a:p>
          <a:p>
            <a:endParaRPr lang="tr-TR" dirty="0"/>
          </a:p>
        </p:txBody>
      </p:sp>
      <p:pic>
        <p:nvPicPr>
          <p:cNvPr id="2050" name="Picture 2"/>
          <p:cNvPicPr>
            <a:picLocks noChangeAspect="1" noChangeArrowheads="1"/>
          </p:cNvPicPr>
          <p:nvPr/>
        </p:nvPicPr>
        <p:blipFill>
          <a:blip r:embed="rId4"/>
          <a:srcRect t="16553" r="48156" b="30347"/>
          <a:stretch>
            <a:fillRect/>
          </a:stretch>
        </p:blipFill>
        <p:spPr bwMode="auto">
          <a:xfrm>
            <a:off x="4786314" y="1533693"/>
            <a:ext cx="1890371" cy="1024211"/>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Ekrana 5*5 </a:t>
            </a:r>
            <a:r>
              <a:rPr lang="tr-TR" dirty="0" err="1" smtClean="0"/>
              <a:t>lik</a:t>
            </a:r>
            <a:r>
              <a:rPr lang="tr-TR" dirty="0" smtClean="0"/>
              <a:t> bir koordinat düzlemi çizdirin.</a:t>
            </a:r>
            <a:endParaRPr lang="tr-TR" dirty="0"/>
          </a:p>
        </p:txBody>
      </p:sp>
      <p:sp>
        <p:nvSpPr>
          <p:cNvPr id="3" name="2 İçerik Yer Tutucusu"/>
          <p:cNvSpPr>
            <a:spLocks noGrp="1"/>
          </p:cNvSpPr>
          <p:nvPr>
            <p:ph sz="quarter" idx="1"/>
          </p:nvPr>
        </p:nvSpPr>
        <p:spPr/>
        <p:txBody>
          <a:bodyPr>
            <a:normAutofit fontScale="9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x, y;</a:t>
            </a:r>
          </a:p>
          <a:p>
            <a:pPr>
              <a:buNone/>
            </a:pPr>
            <a:r>
              <a:rPr lang="tr-TR" dirty="0" smtClean="0"/>
              <a:t>	</a:t>
            </a:r>
            <a:r>
              <a:rPr lang="tr-TR" dirty="0" err="1" smtClean="0"/>
              <a:t>for</a:t>
            </a:r>
            <a:r>
              <a:rPr lang="tr-TR" dirty="0" smtClean="0"/>
              <a:t>(y=1; y&lt;=5; y++)</a:t>
            </a:r>
          </a:p>
          <a:p>
            <a:pPr>
              <a:buNone/>
            </a:pPr>
            <a:r>
              <a:rPr lang="tr-TR" dirty="0" smtClean="0"/>
              <a:t>	{</a:t>
            </a:r>
          </a:p>
          <a:p>
            <a:pPr>
              <a:buNone/>
            </a:pPr>
            <a:r>
              <a:rPr lang="tr-TR" dirty="0" smtClean="0"/>
              <a:t>		</a:t>
            </a:r>
            <a:r>
              <a:rPr lang="tr-TR" dirty="0" err="1" smtClean="0"/>
              <a:t>for</a:t>
            </a:r>
            <a:r>
              <a:rPr lang="tr-TR" dirty="0" smtClean="0"/>
              <a:t>(x=1; x&lt;=5;x++)	</a:t>
            </a:r>
          </a:p>
          <a:p>
            <a:pPr>
              <a:buNone/>
            </a:pPr>
            <a:r>
              <a:rPr lang="tr-TR" dirty="0" smtClean="0"/>
              <a:t>		{</a:t>
            </a:r>
          </a:p>
          <a:p>
            <a:pPr>
              <a:buNone/>
            </a:pPr>
            <a:r>
              <a:rPr lang="tr-TR" dirty="0" smtClean="0"/>
              <a:t>				</a:t>
            </a:r>
            <a:r>
              <a:rPr lang="tr-TR" dirty="0" err="1" smtClean="0"/>
              <a:t>printf</a:t>
            </a:r>
            <a:r>
              <a:rPr lang="tr-TR" dirty="0" smtClean="0"/>
              <a:t>("(%d,%d)",y,x);</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pic>
        <p:nvPicPr>
          <p:cNvPr id="1026" name="Picture 2"/>
          <p:cNvPicPr>
            <a:picLocks noChangeAspect="1" noChangeArrowheads="1"/>
          </p:cNvPicPr>
          <p:nvPr/>
        </p:nvPicPr>
        <p:blipFill>
          <a:blip r:embed="rId3"/>
          <a:srcRect t="14630" r="21881" b="17069"/>
          <a:stretch>
            <a:fillRect/>
          </a:stretch>
        </p:blipFill>
        <p:spPr bwMode="auto">
          <a:xfrm>
            <a:off x="4643437" y="4572008"/>
            <a:ext cx="3833759" cy="136724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Şimdi </a:t>
            </a:r>
            <a:r>
              <a:rPr lang="tr-TR" dirty="0" err="1" smtClean="0"/>
              <a:t>if</a:t>
            </a:r>
            <a:r>
              <a:rPr lang="tr-TR" dirty="0" smtClean="0"/>
              <a:t> ile şöyle bir düzenleme yapın.</a:t>
            </a:r>
            <a:endParaRPr lang="tr-TR" dirty="0"/>
          </a:p>
        </p:txBody>
      </p:sp>
      <p:sp>
        <p:nvSpPr>
          <p:cNvPr id="3" name="2 İçerik Yer Tutucusu"/>
          <p:cNvSpPr>
            <a:spLocks noGrp="1"/>
          </p:cNvSpPr>
          <p:nvPr>
            <p:ph sz="quarter" idx="1"/>
          </p:nvPr>
        </p:nvSpPr>
        <p:spPr/>
        <p:txBody>
          <a:bodyPr/>
          <a:lstStyle/>
          <a:p>
            <a:r>
              <a:rPr lang="tr-TR" dirty="0" err="1" smtClean="0"/>
              <a:t>printf</a:t>
            </a:r>
            <a:r>
              <a:rPr lang="tr-TR" dirty="0" smtClean="0"/>
              <a:t>("(%d,%d)",y,x);</a:t>
            </a:r>
          </a:p>
          <a:p>
            <a:pPr>
              <a:buNone/>
            </a:pPr>
            <a:endParaRPr lang="tr-TR" dirty="0" smtClean="0"/>
          </a:p>
          <a:p>
            <a:pPr>
              <a:buNone/>
            </a:pPr>
            <a:r>
              <a:rPr lang="tr-TR" dirty="0" smtClean="0"/>
              <a:t>yerine</a:t>
            </a:r>
          </a:p>
          <a:p>
            <a:pPr>
              <a:buNone/>
            </a:pPr>
            <a:endParaRPr lang="tr-TR" dirty="0" smtClean="0"/>
          </a:p>
          <a:p>
            <a:r>
              <a:rPr lang="es-ES" dirty="0" smtClean="0"/>
              <a:t>if(</a:t>
            </a:r>
            <a:r>
              <a:rPr lang="tr-TR" dirty="0" smtClean="0"/>
              <a:t>y</a:t>
            </a:r>
            <a:r>
              <a:rPr lang="es-ES" dirty="0" smtClean="0"/>
              <a:t>==1 || </a:t>
            </a:r>
            <a:r>
              <a:rPr lang="tr-TR" dirty="0" smtClean="0"/>
              <a:t>y</a:t>
            </a:r>
            <a:r>
              <a:rPr lang="es-ES" dirty="0" smtClean="0"/>
              <a:t>==5 || </a:t>
            </a:r>
            <a:r>
              <a:rPr lang="tr-TR" dirty="0" smtClean="0"/>
              <a:t>x</a:t>
            </a:r>
            <a:r>
              <a:rPr lang="es-ES" dirty="0" smtClean="0"/>
              <a:t>==1 || </a:t>
            </a:r>
            <a:r>
              <a:rPr lang="tr-TR" dirty="0" smtClean="0"/>
              <a:t>x</a:t>
            </a:r>
            <a:r>
              <a:rPr lang="es-ES" dirty="0" smtClean="0"/>
              <a:t> ==5)</a:t>
            </a:r>
          </a:p>
          <a:p>
            <a:pPr>
              <a:buNone/>
            </a:pPr>
            <a:r>
              <a:rPr lang="es-ES" dirty="0" smtClean="0"/>
              <a:t>		printf("(%d,%d)",</a:t>
            </a:r>
            <a:r>
              <a:rPr lang="tr-TR" dirty="0" smtClean="0"/>
              <a:t>y</a:t>
            </a:r>
            <a:r>
              <a:rPr lang="es-ES" dirty="0" smtClean="0"/>
              <a:t>,</a:t>
            </a:r>
            <a:r>
              <a:rPr lang="tr-TR" dirty="0" smtClean="0"/>
              <a:t>x</a:t>
            </a:r>
            <a:r>
              <a:rPr lang="es-ES" dirty="0" smtClean="0"/>
              <a:t>);</a:t>
            </a:r>
          </a:p>
          <a:p>
            <a:pPr>
              <a:buNone/>
            </a:pPr>
            <a:r>
              <a:rPr lang="es-ES" dirty="0" smtClean="0"/>
              <a:t>	else</a:t>
            </a:r>
          </a:p>
          <a:p>
            <a:pPr>
              <a:buNone/>
            </a:pPr>
            <a:r>
              <a:rPr lang="es-ES" dirty="0" smtClean="0"/>
              <a:t>		printf("</a:t>
            </a:r>
            <a:r>
              <a:rPr lang="tr-TR" dirty="0" smtClean="0"/>
              <a:t>      </a:t>
            </a:r>
            <a:r>
              <a:rPr lang="es-ES" dirty="0" smtClean="0"/>
              <a:t>");</a:t>
            </a:r>
            <a:r>
              <a:rPr lang="tr-TR" dirty="0" smtClean="0"/>
              <a:t> </a:t>
            </a:r>
            <a:r>
              <a:rPr lang="tr-TR" sz="1600" dirty="0" smtClean="0"/>
              <a:t>// 5 boşluk çünkü her koordinat(örn. </a:t>
            </a:r>
            <a:r>
              <a:rPr lang="tr-TR" sz="1600" i="1" dirty="0" smtClean="0">
                <a:solidFill>
                  <a:srgbClr val="0000FF"/>
                </a:solidFill>
              </a:rPr>
              <a:t>(1,3) </a:t>
            </a:r>
            <a:r>
              <a:rPr lang="tr-TR" sz="1600" dirty="0" smtClean="0"/>
              <a:t>) 5 hane işgal ediyor.</a:t>
            </a:r>
            <a:endParaRPr lang="tr-TR" dirty="0" smtClean="0"/>
          </a:p>
          <a:p>
            <a:pPr>
              <a:buNone/>
            </a:pPr>
            <a:endParaRPr lang="tr-TR" dirty="0" smtClean="0"/>
          </a:p>
          <a:p>
            <a:pPr lvl="1">
              <a:buNone/>
            </a:pPr>
            <a:endParaRPr lang="tr-TR" dirty="0"/>
          </a:p>
        </p:txBody>
      </p:sp>
      <p:pic>
        <p:nvPicPr>
          <p:cNvPr id="3074" name="Picture 2"/>
          <p:cNvPicPr>
            <a:picLocks noChangeAspect="1" noChangeArrowheads="1"/>
          </p:cNvPicPr>
          <p:nvPr/>
        </p:nvPicPr>
        <p:blipFill>
          <a:blip r:embed="rId3"/>
          <a:srcRect t="11873" r="28205" b="31661"/>
          <a:stretch>
            <a:fillRect/>
          </a:stretch>
        </p:blipFill>
        <p:spPr bwMode="auto">
          <a:xfrm>
            <a:off x="5429256" y="5143512"/>
            <a:ext cx="3194407" cy="1193692"/>
          </a:xfrm>
          <a:prstGeom prst="rect">
            <a:avLst/>
          </a:prstGeom>
          <a:noFill/>
          <a:ln w="9525">
            <a:noFill/>
            <a:miter lim="800000"/>
            <a:headEnd/>
            <a:tailEnd/>
          </a:ln>
          <a:effectLst/>
        </p:spPr>
      </p:pic>
      <p:sp>
        <p:nvSpPr>
          <p:cNvPr id="5" name="4 Yuvarlatılmış Dikdörtgen"/>
          <p:cNvSpPr/>
          <p:nvPr/>
        </p:nvSpPr>
        <p:spPr>
          <a:xfrm>
            <a:off x="1000100" y="2928934"/>
            <a:ext cx="4429156" cy="71438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6 Düz Ok Bağlayıcısı"/>
          <p:cNvCxnSpPr/>
          <p:nvPr/>
        </p:nvCxnSpPr>
        <p:spPr>
          <a:xfrm flipV="1">
            <a:off x="4643438" y="2571744"/>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Yuvarlatılmış Dikdörtgen"/>
          <p:cNvSpPr/>
          <p:nvPr/>
        </p:nvSpPr>
        <p:spPr>
          <a:xfrm>
            <a:off x="5214942" y="1500174"/>
            <a:ext cx="3571900" cy="13573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dirty="0" smtClean="0"/>
              <a:t>Bu koşulu uygun şekilde değiştirerek kum saati gibi şekiller çizebilirsiniz. </a:t>
            </a:r>
            <a:br>
              <a:rPr lang="tr-TR" dirty="0" smtClean="0"/>
            </a:br>
            <a:r>
              <a:rPr lang="tr-TR" dirty="0" smtClean="0"/>
              <a:t>Örn. x==y , x+y = boyut+1 </a:t>
            </a:r>
            <a:br>
              <a:rPr lang="tr-TR" dirty="0" smtClean="0"/>
            </a:br>
            <a:r>
              <a:rPr lang="tr-TR" dirty="0" smtClean="0"/>
              <a:t>gibi ifadeleri deneyiniz.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Girilen boyutta kare oluşturun, ancak içini boş bırakın.</a:t>
            </a:r>
            <a:endParaRPr lang="tr-TR" dirty="0"/>
          </a:p>
        </p:txBody>
      </p:sp>
      <p:sp>
        <p:nvSpPr>
          <p:cNvPr id="3" name="2 İçerik Yer Tutucusu"/>
          <p:cNvSpPr>
            <a:spLocks noGrp="1"/>
          </p:cNvSpPr>
          <p:nvPr>
            <p:ph sz="quarter" idx="1"/>
          </p:nvPr>
        </p:nvSpPr>
        <p:spPr>
          <a:xfrm>
            <a:off x="457200" y="1219200"/>
            <a:ext cx="5400684" cy="4937760"/>
          </a:xfrm>
        </p:spPr>
        <p:txBody>
          <a:bodyPr>
            <a:normAutofit fontScale="55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boyut;</a:t>
            </a:r>
          </a:p>
          <a:p>
            <a:pPr>
              <a:buNone/>
            </a:pPr>
            <a:r>
              <a:rPr lang="tr-TR" dirty="0" smtClean="0"/>
              <a:t>	</a:t>
            </a:r>
            <a:r>
              <a:rPr lang="tr-TR" dirty="0" err="1" smtClean="0"/>
              <a:t>printf</a:t>
            </a:r>
            <a:r>
              <a:rPr lang="tr-TR" dirty="0" smtClean="0"/>
              <a:t>("Boyutu giriniz:");</a:t>
            </a:r>
          </a:p>
          <a:p>
            <a:pPr>
              <a:buNone/>
            </a:pPr>
            <a:r>
              <a:rPr lang="tr-TR" dirty="0" smtClean="0"/>
              <a:t>	</a:t>
            </a:r>
            <a:r>
              <a:rPr lang="tr-TR" dirty="0" err="1" smtClean="0"/>
              <a:t>scanf</a:t>
            </a:r>
            <a:r>
              <a:rPr lang="tr-TR" dirty="0" smtClean="0"/>
              <a:t>("%d", &amp;boyut);</a:t>
            </a:r>
          </a:p>
          <a:p>
            <a:pPr>
              <a:buNone/>
            </a:pPr>
            <a:r>
              <a:rPr lang="tr-TR" dirty="0" smtClean="0"/>
              <a:t>	</a:t>
            </a:r>
            <a:r>
              <a:rPr lang="tr-TR" dirty="0" err="1" smtClean="0"/>
              <a:t>int</a:t>
            </a:r>
            <a:r>
              <a:rPr lang="tr-TR" dirty="0" smtClean="0"/>
              <a:t> y, x;</a:t>
            </a:r>
          </a:p>
          <a:p>
            <a:pPr>
              <a:buNone/>
            </a:pPr>
            <a:r>
              <a:rPr lang="tr-TR" dirty="0" smtClean="0"/>
              <a:t>	</a:t>
            </a:r>
            <a:r>
              <a:rPr lang="tr-TR" dirty="0" err="1" smtClean="0"/>
              <a:t>for</a:t>
            </a:r>
            <a:r>
              <a:rPr lang="tr-TR" dirty="0" smtClean="0"/>
              <a:t>(y=1; y&lt;=boyut; y++)</a:t>
            </a:r>
          </a:p>
          <a:p>
            <a:pPr>
              <a:buNone/>
            </a:pPr>
            <a:r>
              <a:rPr lang="tr-TR" dirty="0" smtClean="0"/>
              <a:t>	{</a:t>
            </a:r>
          </a:p>
          <a:p>
            <a:pPr>
              <a:buNone/>
            </a:pPr>
            <a:r>
              <a:rPr lang="tr-TR" dirty="0" smtClean="0"/>
              <a:t>		</a:t>
            </a:r>
            <a:r>
              <a:rPr lang="tr-TR" dirty="0" err="1" smtClean="0"/>
              <a:t>for</a:t>
            </a:r>
            <a:r>
              <a:rPr lang="tr-TR" dirty="0" smtClean="0"/>
              <a:t>(x=1; x&lt;=boyut;x++)	</a:t>
            </a:r>
          </a:p>
          <a:p>
            <a:pPr>
              <a:buNone/>
            </a:pPr>
            <a:r>
              <a:rPr lang="tr-TR" dirty="0" smtClean="0"/>
              <a:t>		{</a:t>
            </a:r>
          </a:p>
          <a:p>
            <a:pPr>
              <a:buNone/>
            </a:pPr>
            <a:r>
              <a:rPr lang="tr-TR" dirty="0" smtClean="0"/>
              <a:t>			</a:t>
            </a:r>
            <a:r>
              <a:rPr lang="tr-TR" dirty="0" err="1" smtClean="0"/>
              <a:t>if</a:t>
            </a:r>
            <a:r>
              <a:rPr lang="tr-TR" dirty="0" smtClean="0"/>
              <a:t>(y==1 || y==boyut || x==1 || x ==boyut)</a:t>
            </a:r>
          </a:p>
          <a:p>
            <a:pPr>
              <a:buNone/>
            </a:pPr>
            <a:r>
              <a:rPr lang="tr-TR" dirty="0" smtClean="0"/>
              <a:t>				</a:t>
            </a:r>
            <a:r>
              <a:rPr lang="tr-TR" dirty="0" err="1" smtClean="0"/>
              <a:t>printf</a:t>
            </a:r>
            <a:r>
              <a:rPr lang="tr-TR" dirty="0" smtClean="0"/>
              <a:t>("*b",y,x);</a:t>
            </a:r>
          </a:p>
          <a:p>
            <a:pPr>
              <a:buNone/>
            </a:pPr>
            <a:r>
              <a:rPr lang="tr-TR" dirty="0" smtClean="0"/>
              <a:t>			else</a:t>
            </a:r>
          </a:p>
          <a:p>
            <a:pPr>
              <a:buNone/>
            </a:pPr>
            <a:r>
              <a:rPr lang="tr-TR" dirty="0" smtClean="0"/>
              <a:t>				</a:t>
            </a:r>
            <a:r>
              <a:rPr lang="tr-TR" dirty="0" err="1" smtClean="0"/>
              <a:t>printf</a:t>
            </a:r>
            <a:r>
              <a:rPr lang="tr-TR" dirty="0" smtClean="0"/>
              <a:t>(“</a:t>
            </a:r>
            <a:r>
              <a:rPr lang="tr-TR" dirty="0" err="1" smtClean="0"/>
              <a:t>bb</a:t>
            </a:r>
            <a:r>
              <a:rPr lang="tr-TR" dirty="0" smtClean="0"/>
              <a:t>");</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endParaRPr lang="tr-TR" dirty="0"/>
          </a:p>
        </p:txBody>
      </p:sp>
      <p:pic>
        <p:nvPicPr>
          <p:cNvPr id="4098" name="Picture 2"/>
          <p:cNvPicPr>
            <a:picLocks noChangeAspect="1" noChangeArrowheads="1"/>
          </p:cNvPicPr>
          <p:nvPr/>
        </p:nvPicPr>
        <p:blipFill>
          <a:blip r:embed="rId3"/>
          <a:srcRect t="13108" r="20732" b="21847"/>
          <a:stretch>
            <a:fillRect/>
          </a:stretch>
        </p:blipFill>
        <p:spPr bwMode="auto">
          <a:xfrm>
            <a:off x="5643570" y="1571612"/>
            <a:ext cx="2947848" cy="1765729"/>
          </a:xfrm>
          <a:prstGeom prst="rect">
            <a:avLst/>
          </a:prstGeom>
          <a:noFill/>
          <a:ln w="9525">
            <a:noFill/>
            <a:miter lim="800000"/>
            <a:headEnd/>
            <a:tailEnd/>
          </a:ln>
          <a:effectLst/>
        </p:spPr>
      </p:pic>
      <p:sp>
        <p:nvSpPr>
          <p:cNvPr id="7" name="6 Yuvarlatılmış Dikdörtgen"/>
          <p:cNvSpPr/>
          <p:nvPr/>
        </p:nvSpPr>
        <p:spPr>
          <a:xfrm>
            <a:off x="5572132" y="4643446"/>
            <a:ext cx="2143140" cy="5000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1200" dirty="0" smtClean="0"/>
              <a:t>“*b” ya da “</a:t>
            </a:r>
            <a:r>
              <a:rPr lang="tr-TR" sz="1200" dirty="0" err="1" smtClean="0"/>
              <a:t>bb</a:t>
            </a:r>
            <a:r>
              <a:rPr lang="tr-TR" sz="1200" dirty="0" smtClean="0"/>
              <a:t>” kullanıldı. -&gt; b boşluk anlamında</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 Ekran çıktısı nedir?</a:t>
            </a:r>
            <a:endParaRPr lang="tr-TR" dirty="0"/>
          </a:p>
        </p:txBody>
      </p:sp>
      <p:pic>
        <p:nvPicPr>
          <p:cNvPr id="2050" name="Picture 2"/>
          <p:cNvPicPr>
            <a:picLocks noChangeAspect="1" noChangeArrowheads="1"/>
          </p:cNvPicPr>
          <p:nvPr/>
        </p:nvPicPr>
        <p:blipFill>
          <a:blip r:embed="rId4"/>
          <a:srcRect l="7137" t="23374" r="66508" b="44106"/>
          <a:stretch>
            <a:fillRect/>
          </a:stretch>
        </p:blipFill>
        <p:spPr bwMode="auto">
          <a:xfrm>
            <a:off x="357157" y="1285860"/>
            <a:ext cx="5143537" cy="342902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 Ekran çıktısı nedir?</a:t>
            </a:r>
            <a:endParaRPr lang="tr-TR" dirty="0"/>
          </a:p>
        </p:txBody>
      </p:sp>
      <p:sp>
        <p:nvSpPr>
          <p:cNvPr id="6" name="5 İçerik Yer Tutucusu"/>
          <p:cNvSpPr>
            <a:spLocks noGrp="1"/>
          </p:cNvSpPr>
          <p:nvPr>
            <p:ph sz="quarter" idx="1"/>
          </p:nvPr>
        </p:nvSpPr>
        <p:spPr/>
        <p:txBody>
          <a:bodyPr>
            <a:normAutofit fontScale="85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i,j;</a:t>
            </a:r>
          </a:p>
          <a:p>
            <a:pPr>
              <a:buNone/>
            </a:pPr>
            <a:r>
              <a:rPr lang="tr-TR" dirty="0" smtClean="0"/>
              <a:t>	</a:t>
            </a:r>
            <a:r>
              <a:rPr lang="tr-TR" dirty="0" err="1" smtClean="0"/>
              <a:t>for</a:t>
            </a:r>
            <a:r>
              <a:rPr lang="tr-TR" dirty="0" smtClean="0"/>
              <a:t>(i=1; i&lt;=3; i++) {</a:t>
            </a:r>
          </a:p>
          <a:p>
            <a:pPr>
              <a:buNone/>
            </a:pPr>
            <a:r>
              <a:rPr lang="tr-TR" dirty="0" smtClean="0"/>
              <a:t>		</a:t>
            </a:r>
            <a:r>
              <a:rPr lang="tr-TR" dirty="0" err="1" smtClean="0"/>
              <a:t>for</a:t>
            </a:r>
            <a:r>
              <a:rPr lang="tr-TR" dirty="0" smtClean="0"/>
              <a:t>(j=1; j&lt;=5; j++) {</a:t>
            </a:r>
          </a:p>
          <a:p>
            <a:pPr>
              <a:buNone/>
            </a:pPr>
            <a:r>
              <a:rPr lang="tr-TR" dirty="0" smtClean="0"/>
              <a:t>			</a:t>
            </a:r>
            <a:r>
              <a:rPr lang="tr-TR" dirty="0" err="1" smtClean="0"/>
              <a:t>if</a:t>
            </a:r>
            <a:r>
              <a:rPr lang="tr-TR" dirty="0" smtClean="0"/>
              <a:t>(!(i==2 &amp;&amp; j%2==1))</a:t>
            </a:r>
          </a:p>
          <a:p>
            <a:pPr>
              <a:buNone/>
            </a:pPr>
            <a:r>
              <a:rPr lang="tr-TR" dirty="0" smtClean="0"/>
              <a:t>				</a:t>
            </a:r>
            <a:r>
              <a:rPr lang="tr-TR" dirty="0" err="1" smtClean="0"/>
              <a:t>printf</a:t>
            </a:r>
            <a:r>
              <a:rPr lang="tr-TR" dirty="0" smtClean="0"/>
              <a:t>("Z");</a:t>
            </a:r>
          </a:p>
          <a:p>
            <a:pPr>
              <a:buNone/>
            </a:pPr>
            <a:r>
              <a:rPr lang="tr-TR" dirty="0" smtClean="0"/>
              <a:t>			else</a:t>
            </a:r>
          </a:p>
          <a:p>
            <a:pPr>
              <a:buNone/>
            </a:pPr>
            <a:r>
              <a:rPr lang="tr-TR" dirty="0" smtClean="0"/>
              <a:t>				</a:t>
            </a:r>
            <a:r>
              <a:rPr lang="tr-TR" dirty="0" err="1" smtClean="0"/>
              <a:t>printf</a:t>
            </a:r>
            <a:r>
              <a:rPr lang="tr-TR" dirty="0" smtClean="0"/>
              <a:t>("O");</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pic>
        <p:nvPicPr>
          <p:cNvPr id="3075" name="Picture 3"/>
          <p:cNvPicPr>
            <a:picLocks noChangeAspect="1" noChangeArrowheads="1"/>
          </p:cNvPicPr>
          <p:nvPr/>
        </p:nvPicPr>
        <p:blipFill>
          <a:blip r:embed="rId3"/>
          <a:srcRect r="95571" b="91992"/>
          <a:stretch>
            <a:fillRect/>
          </a:stretch>
        </p:blipFill>
        <p:spPr bwMode="auto">
          <a:xfrm>
            <a:off x="6286512" y="1785926"/>
            <a:ext cx="1897396"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1026" name="Picture 2"/>
          <p:cNvPicPr>
            <a:picLocks noChangeAspect="1" noChangeArrowheads="1"/>
          </p:cNvPicPr>
          <p:nvPr/>
        </p:nvPicPr>
        <p:blipFill>
          <a:blip r:embed="rId3"/>
          <a:srcRect l="6588" t="23373" r="52782" b="33943"/>
          <a:stretch>
            <a:fillRect/>
          </a:stretch>
        </p:blipFill>
        <p:spPr bwMode="auto">
          <a:xfrm>
            <a:off x="285720" y="1428736"/>
            <a:ext cx="7300284" cy="4143404"/>
          </a:xfrm>
          <a:prstGeom prst="rect">
            <a:avLst/>
          </a:prstGeom>
          <a:noFill/>
          <a:ln w="9525">
            <a:noFill/>
            <a:miter lim="800000"/>
            <a:headEnd/>
            <a:tailEnd/>
          </a:ln>
          <a:effectLst/>
        </p:spPr>
      </p:pic>
      <p:pic>
        <p:nvPicPr>
          <p:cNvPr id="4" name="3 Resim" descr="soru.jpg"/>
          <p:cNvPicPr>
            <a:picLocks noChangeAspect="1"/>
          </p:cNvPicPr>
          <p:nvPr/>
        </p:nvPicPr>
        <p:blipFill>
          <a:blip r:embed="rId4"/>
          <a:stretch>
            <a:fillRect/>
          </a:stretch>
        </p:blipFill>
        <p:spPr>
          <a:xfrm>
            <a:off x="6386111" y="4500570"/>
            <a:ext cx="1743518" cy="1780032"/>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fontScale="62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a1=3, a2=5, b=2,i,n,j;</a:t>
            </a:r>
          </a:p>
          <a:p>
            <a:pPr>
              <a:buNone/>
            </a:pPr>
            <a:r>
              <a:rPr lang="tr-TR" dirty="0" smtClean="0"/>
              <a:t>	</a:t>
            </a:r>
            <a:r>
              <a:rPr lang="tr-TR" dirty="0" err="1" smtClean="0"/>
              <a:t>for</a:t>
            </a:r>
            <a:r>
              <a:rPr lang="tr-TR" dirty="0" smtClean="0"/>
              <a:t> (i = a1; i &gt;= 1; i--) {</a:t>
            </a:r>
          </a:p>
          <a:p>
            <a:pPr>
              <a:buNone/>
            </a:pPr>
            <a:r>
              <a:rPr lang="tr-TR" dirty="0" smtClean="0"/>
              <a:t>		</a:t>
            </a:r>
            <a:r>
              <a:rPr lang="tr-TR" dirty="0" err="1" smtClean="0"/>
              <a:t>for</a:t>
            </a:r>
            <a:r>
              <a:rPr lang="tr-TR" dirty="0" smtClean="0"/>
              <a:t> (n = 1; n &lt;= b; n++) {</a:t>
            </a:r>
          </a:p>
          <a:p>
            <a:pPr>
              <a:buNone/>
            </a:pPr>
            <a:r>
              <a:rPr lang="tr-TR" dirty="0" smtClean="0"/>
              <a:t>			</a:t>
            </a:r>
            <a:r>
              <a:rPr lang="tr-TR" dirty="0" err="1" smtClean="0"/>
              <a:t>for</a:t>
            </a:r>
            <a:r>
              <a:rPr lang="tr-TR" dirty="0" smtClean="0"/>
              <a:t> (j = 1; j &lt;= a2; j++) {</a:t>
            </a:r>
          </a:p>
          <a:p>
            <a:pPr>
              <a:buNone/>
            </a:pPr>
            <a:r>
              <a:rPr lang="tr-TR" dirty="0" smtClean="0"/>
              <a:t>				</a:t>
            </a:r>
            <a:r>
              <a:rPr lang="tr-TR" dirty="0" err="1" smtClean="0"/>
              <a:t>if</a:t>
            </a:r>
            <a:r>
              <a:rPr lang="tr-TR" dirty="0" smtClean="0"/>
              <a:t> (i - j == 0 || i + j == 6) {</a:t>
            </a:r>
          </a:p>
          <a:p>
            <a:pPr>
              <a:buNone/>
            </a:pPr>
            <a:r>
              <a:rPr lang="tr-TR" dirty="0" smtClean="0"/>
              <a:t>					</a:t>
            </a:r>
            <a:r>
              <a:rPr lang="tr-TR" dirty="0" err="1" smtClean="0"/>
              <a:t>printf</a:t>
            </a:r>
            <a:r>
              <a:rPr lang="tr-TR" dirty="0" smtClean="0"/>
              <a:t>("*");</a:t>
            </a:r>
          </a:p>
          <a:p>
            <a:pPr>
              <a:buNone/>
            </a:pPr>
            <a:r>
              <a:rPr lang="tr-TR" dirty="0" smtClean="0"/>
              <a:t>				} else {</a:t>
            </a:r>
          </a:p>
          <a:p>
            <a:pPr>
              <a:buNone/>
            </a:pPr>
            <a:r>
              <a:rPr lang="tr-TR" dirty="0" smtClean="0"/>
              <a:t>					</a:t>
            </a:r>
            <a:r>
              <a:rPr lang="tr-TR" dirty="0" err="1" smtClean="0"/>
              <a:t>printf</a:t>
            </a:r>
            <a:r>
              <a:rPr lang="tr-TR" dirty="0" smtClean="0"/>
              <a:t>(" ");//1 </a:t>
            </a:r>
            <a:r>
              <a:rPr lang="tr-TR" dirty="0" err="1" smtClean="0"/>
              <a:t>bosluk</a:t>
            </a:r>
            <a:endParaRPr lang="tr-TR" dirty="0" smtClean="0"/>
          </a:p>
          <a:p>
            <a:pPr>
              <a:buNone/>
            </a:pPr>
            <a:r>
              <a:rPr lang="tr-TR" dirty="0" smtClean="0"/>
              <a:t>				}</a:t>
            </a:r>
          </a:p>
          <a:p>
            <a:pPr>
              <a:buNone/>
            </a:pPr>
            <a:r>
              <a:rPr lang="tr-TR" dirty="0" smtClean="0"/>
              <a:t>			}</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pic>
        <p:nvPicPr>
          <p:cNvPr id="4" name="Picture 3"/>
          <p:cNvPicPr>
            <a:picLocks noChangeAspect="1" noChangeArrowheads="1"/>
          </p:cNvPicPr>
          <p:nvPr/>
        </p:nvPicPr>
        <p:blipFill>
          <a:blip r:embed="rId3"/>
          <a:srcRect r="92277" b="91016"/>
          <a:stretch>
            <a:fillRect/>
          </a:stretch>
        </p:blipFill>
        <p:spPr bwMode="auto">
          <a:xfrm>
            <a:off x="5072066" y="4214818"/>
            <a:ext cx="2206346" cy="1443022"/>
          </a:xfrm>
          <a:prstGeom prst="rect">
            <a:avLst/>
          </a:prstGeom>
          <a:noFill/>
          <a:ln w="9525">
            <a:noFill/>
            <a:miter lim="800000"/>
            <a:headEnd/>
            <a:tailEnd/>
          </a:ln>
          <a:effectLst/>
        </p:spPr>
      </p:pic>
      <p:sp>
        <p:nvSpPr>
          <p:cNvPr id="5" name="4 Yuvarlatılmış Dikdörtgen"/>
          <p:cNvSpPr/>
          <p:nvPr/>
        </p:nvSpPr>
        <p:spPr>
          <a:xfrm>
            <a:off x="5072066" y="928670"/>
            <a:ext cx="3357586"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Slaytlar yüklenince yaptığınız günlük  konu tekrarlarınızda bu kodu değiştirerek  denemelerde bulununuz.</a:t>
            </a:r>
          </a:p>
          <a:p>
            <a:pPr algn="ctr"/>
            <a:r>
              <a:rPr lang="tr-TR" dirty="0" smtClean="0"/>
              <a:t>Tekrar için sınav gününü beklemeyiniz.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Kelebek çizdiriniz…</a:t>
            </a:r>
            <a:endParaRPr lang="tr-TR" dirty="0"/>
          </a:p>
        </p:txBody>
      </p:sp>
      <p:pic>
        <p:nvPicPr>
          <p:cNvPr id="5122" name="Picture 2"/>
          <p:cNvPicPr>
            <a:picLocks noGrp="1" noChangeAspect="1" noChangeArrowheads="1"/>
          </p:cNvPicPr>
          <p:nvPr>
            <p:ph sz="quarter" idx="1"/>
          </p:nvPr>
        </p:nvPicPr>
        <p:blipFill>
          <a:blip r:embed="rId3"/>
          <a:stretch>
            <a:fillRect/>
          </a:stretch>
        </p:blipFill>
        <p:spPr bwMode="auto">
          <a:xfrm>
            <a:off x="2762250" y="2520950"/>
            <a:ext cx="3619500" cy="2333625"/>
          </a:xfrm>
          <a:prstGeom prst="rect">
            <a:avLst/>
          </a:prstGeom>
          <a:noFill/>
          <a:ln w="9525">
            <a:noFill/>
            <a:miter lim="800000"/>
            <a:headEnd/>
            <a:tailEnd/>
          </a:ln>
          <a:effectLst/>
        </p:spPr>
      </p:pic>
      <p:pic>
        <p:nvPicPr>
          <p:cNvPr id="5" name="4 Resim" descr="cf6227b33a37f74d035140ea80075114.gif"/>
          <p:cNvPicPr>
            <a:picLocks noChangeAspect="1"/>
          </p:cNvPicPr>
          <p:nvPr/>
        </p:nvPicPr>
        <p:blipFill>
          <a:blip r:embed="rId4"/>
          <a:stretch>
            <a:fillRect/>
          </a:stretch>
        </p:blipFill>
        <p:spPr>
          <a:xfrm>
            <a:off x="642910" y="1643050"/>
            <a:ext cx="2730972" cy="206691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Kelebek çizdiriniz…</a:t>
            </a:r>
            <a:endParaRPr lang="tr-TR" dirty="0"/>
          </a:p>
        </p:txBody>
      </p:sp>
      <p:sp>
        <p:nvSpPr>
          <p:cNvPr id="6" name="5 İçerik Yer Tutucusu"/>
          <p:cNvSpPr>
            <a:spLocks noGrp="1"/>
          </p:cNvSpPr>
          <p:nvPr>
            <p:ph sz="quarter" idx="1"/>
          </p:nvPr>
        </p:nvSpPr>
        <p:spPr>
          <a:xfrm>
            <a:off x="3714744" y="2571744"/>
            <a:ext cx="4972056" cy="3585216"/>
          </a:xfrm>
        </p:spPr>
        <p:txBody>
          <a:bodyPr/>
          <a:lstStyle/>
          <a:p>
            <a:r>
              <a:rPr lang="tr-TR" dirty="0" smtClean="0"/>
              <a:t>Kelebeği her saniye ekranda büyütünüz…</a:t>
            </a:r>
            <a:endParaRPr lang="tr-TR" dirty="0"/>
          </a:p>
        </p:txBody>
      </p:sp>
      <p:pic>
        <p:nvPicPr>
          <p:cNvPr id="5" name="4 Resim" descr="cf6227b33a37f74d035140ea80075114.gif"/>
          <p:cNvPicPr>
            <a:picLocks noChangeAspect="1"/>
          </p:cNvPicPr>
          <p:nvPr/>
        </p:nvPicPr>
        <p:blipFill>
          <a:blip r:embed="rId3"/>
          <a:stretch>
            <a:fillRect/>
          </a:stretch>
        </p:blipFill>
        <p:spPr>
          <a:xfrm>
            <a:off x="642910" y="1643050"/>
            <a:ext cx="2730972" cy="206691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p>
            <a:fld id="{ED83E7A7-F5BC-4F43-B763-72209997D09B}" type="slidenum">
              <a:rPr lang="en-US" smtClean="0"/>
              <a:pPr/>
              <a:t>19</a:t>
            </a:fld>
            <a:endParaRPr lang="en-US" sz="1400" smtClean="0"/>
          </a:p>
        </p:txBody>
      </p:sp>
      <p:sp>
        <p:nvSpPr>
          <p:cNvPr id="21507" name="Rectangle 2"/>
          <p:cNvSpPr>
            <a:spLocks noGrp="1" noChangeArrowheads="1"/>
          </p:cNvSpPr>
          <p:nvPr>
            <p:ph type="title"/>
          </p:nvPr>
        </p:nvSpPr>
        <p:spPr/>
        <p:txBody>
          <a:bodyPr/>
          <a:lstStyle/>
          <a:p>
            <a:r>
              <a:rPr kumimoji="0" lang="en-US"/>
              <a:t>Many Variables of the Same Type</a:t>
            </a:r>
          </a:p>
        </p:txBody>
      </p:sp>
      <p:sp>
        <p:nvSpPr>
          <p:cNvPr id="21508" name="Rectangle 3"/>
          <p:cNvSpPr>
            <a:spLocks noGrp="1" noChangeArrowheads="1"/>
          </p:cNvSpPr>
          <p:nvPr>
            <p:ph type="body" idx="1"/>
          </p:nvPr>
        </p:nvSpPr>
        <p:spPr/>
        <p:txBody>
          <a:bodyPr/>
          <a:lstStyle/>
          <a:p>
            <a:pPr marL="0" indent="0"/>
            <a:r>
              <a:rPr kumimoji="0" lang="en-US"/>
              <a:t>Goal.  </a:t>
            </a:r>
            <a:r>
              <a:rPr kumimoji="0" lang="en-US">
                <a:solidFill>
                  <a:schemeClr val="tx1"/>
                </a:solidFill>
              </a:rPr>
              <a:t>10 variables of the same type.</a:t>
            </a:r>
          </a:p>
        </p:txBody>
      </p:sp>
      <p:sp>
        <p:nvSpPr>
          <p:cNvPr id="21509" name="Rectangle 4"/>
          <p:cNvSpPr>
            <a:spLocks noChangeArrowheads="1"/>
          </p:cNvSpPr>
          <p:nvPr/>
        </p:nvSpPr>
        <p:spPr bwMode="auto">
          <a:xfrm>
            <a:off x="1714480" y="1744663"/>
            <a:ext cx="5715040" cy="41665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1400" b="1" dirty="0">
                <a:solidFill>
                  <a:schemeClr val="hlink"/>
                </a:solidFill>
                <a:latin typeface="Courier New" charset="0"/>
              </a:rPr>
              <a:t>// tedious and error-prone</a:t>
            </a:r>
          </a:p>
          <a:p>
            <a:pPr>
              <a:lnSpc>
                <a:spcPct val="50000"/>
              </a:lnSpc>
              <a:spcBef>
                <a:spcPct val="50000"/>
              </a:spcBef>
            </a:pPr>
            <a:r>
              <a:rPr lang="en-US" sz="1400" b="1" dirty="0">
                <a:solidFill>
                  <a:srgbClr val="0000FF"/>
                </a:solidFill>
                <a:latin typeface="Courier New" charset="0"/>
              </a:rPr>
              <a:t>double</a:t>
            </a:r>
            <a:r>
              <a:rPr lang="en-US" sz="1400" b="1" dirty="0">
                <a:solidFill>
                  <a:srgbClr val="000000"/>
                </a:solidFill>
                <a:latin typeface="Courier New" charset="0"/>
              </a:rPr>
              <a:t> a0</a:t>
            </a:r>
            <a:r>
              <a:rPr lang="en-US" sz="1400" b="1" dirty="0">
                <a:solidFill>
                  <a:srgbClr val="9A1900"/>
                </a:solidFill>
                <a:latin typeface="Courier New" charset="0"/>
              </a:rPr>
              <a:t>,</a:t>
            </a:r>
            <a:r>
              <a:rPr lang="en-US" sz="1400" b="1" dirty="0">
                <a:solidFill>
                  <a:srgbClr val="000000"/>
                </a:solidFill>
                <a:latin typeface="Courier New" charset="0"/>
              </a:rPr>
              <a:t> a1</a:t>
            </a:r>
            <a:r>
              <a:rPr lang="en-US" sz="1400" b="1" dirty="0">
                <a:solidFill>
                  <a:srgbClr val="9A1900"/>
                </a:solidFill>
                <a:latin typeface="Courier New" charset="0"/>
              </a:rPr>
              <a:t>,</a:t>
            </a:r>
            <a:r>
              <a:rPr lang="en-US" sz="1400" b="1" dirty="0">
                <a:solidFill>
                  <a:srgbClr val="000000"/>
                </a:solidFill>
                <a:latin typeface="Courier New" charset="0"/>
              </a:rPr>
              <a:t> a2</a:t>
            </a:r>
            <a:r>
              <a:rPr lang="en-US" sz="1400" b="1" dirty="0">
                <a:solidFill>
                  <a:srgbClr val="9A1900"/>
                </a:solidFill>
                <a:latin typeface="Courier New" charset="0"/>
              </a:rPr>
              <a:t>,</a:t>
            </a:r>
            <a:r>
              <a:rPr lang="en-US" sz="1400" b="1" dirty="0">
                <a:solidFill>
                  <a:srgbClr val="000000"/>
                </a:solidFill>
                <a:latin typeface="Courier New" charset="0"/>
              </a:rPr>
              <a:t> a3</a:t>
            </a:r>
            <a:r>
              <a:rPr lang="en-US" sz="1400" b="1" dirty="0">
                <a:solidFill>
                  <a:srgbClr val="9A1900"/>
                </a:solidFill>
                <a:latin typeface="Courier New" charset="0"/>
              </a:rPr>
              <a:t>,</a:t>
            </a:r>
            <a:r>
              <a:rPr lang="en-US" sz="1400" b="1" dirty="0">
                <a:solidFill>
                  <a:srgbClr val="000000"/>
                </a:solidFill>
                <a:latin typeface="Courier New" charset="0"/>
              </a:rPr>
              <a:t> a4</a:t>
            </a:r>
            <a:r>
              <a:rPr lang="en-US" sz="1400" b="1" dirty="0">
                <a:solidFill>
                  <a:srgbClr val="9A1900"/>
                </a:solidFill>
                <a:latin typeface="Courier New" charset="0"/>
              </a:rPr>
              <a:t>,</a:t>
            </a:r>
            <a:r>
              <a:rPr lang="en-US" sz="1400" b="1" dirty="0">
                <a:solidFill>
                  <a:srgbClr val="000000"/>
                </a:solidFill>
                <a:latin typeface="Courier New" charset="0"/>
              </a:rPr>
              <a:t> a5</a:t>
            </a:r>
            <a:r>
              <a:rPr lang="en-US" sz="1400" b="1" dirty="0">
                <a:solidFill>
                  <a:srgbClr val="9A1900"/>
                </a:solidFill>
                <a:latin typeface="Courier New" charset="0"/>
              </a:rPr>
              <a:t>,</a:t>
            </a:r>
            <a:r>
              <a:rPr lang="en-US" sz="1400" b="1" dirty="0">
                <a:solidFill>
                  <a:srgbClr val="000000"/>
                </a:solidFill>
                <a:latin typeface="Courier New" charset="0"/>
              </a:rPr>
              <a:t> a6</a:t>
            </a:r>
            <a:r>
              <a:rPr lang="en-US" sz="1400" b="1" dirty="0">
                <a:solidFill>
                  <a:srgbClr val="9A1900"/>
                </a:solidFill>
                <a:latin typeface="Courier New" charset="0"/>
              </a:rPr>
              <a:t>,</a:t>
            </a:r>
            <a:r>
              <a:rPr lang="en-US" sz="1400" b="1" dirty="0">
                <a:solidFill>
                  <a:srgbClr val="000000"/>
                </a:solidFill>
                <a:latin typeface="Courier New" charset="0"/>
              </a:rPr>
              <a:t> a7</a:t>
            </a:r>
            <a:r>
              <a:rPr lang="en-US" sz="1400" b="1" dirty="0">
                <a:solidFill>
                  <a:srgbClr val="9A1900"/>
                </a:solidFill>
                <a:latin typeface="Courier New" charset="0"/>
              </a:rPr>
              <a:t>,</a:t>
            </a:r>
            <a:r>
              <a:rPr lang="en-US" sz="1400" b="1" dirty="0">
                <a:solidFill>
                  <a:srgbClr val="000000"/>
                </a:solidFill>
                <a:latin typeface="Courier New" charset="0"/>
              </a:rPr>
              <a:t> a8</a:t>
            </a:r>
            <a:r>
              <a:rPr lang="en-US" sz="1400" b="1" dirty="0">
                <a:solidFill>
                  <a:srgbClr val="9A1900"/>
                </a:solidFill>
                <a:latin typeface="Courier New" charset="0"/>
              </a:rPr>
              <a:t>,</a:t>
            </a:r>
            <a:r>
              <a:rPr lang="en-US" sz="1400" b="1" dirty="0">
                <a:solidFill>
                  <a:srgbClr val="000000"/>
                </a:solidFill>
                <a:latin typeface="Courier New" charset="0"/>
              </a:rPr>
              <a:t> a9</a:t>
            </a:r>
            <a:r>
              <a:rPr lang="en-US" sz="1400" b="1" dirty="0">
                <a:solidFill>
                  <a:srgbClr val="9A1900"/>
                </a:solidFill>
                <a:latin typeface="Courier New" charset="0"/>
              </a:rPr>
              <a:t>; </a:t>
            </a:r>
          </a:p>
          <a:p>
            <a:pPr>
              <a:lnSpc>
                <a:spcPct val="50000"/>
              </a:lnSpc>
              <a:spcBef>
                <a:spcPct val="50000"/>
              </a:spcBef>
            </a:pPr>
            <a:r>
              <a:rPr lang="en-US" sz="1400" b="1" dirty="0">
                <a:latin typeface="Courier New" charset="0"/>
              </a:rPr>
              <a:t>a0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a1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a2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a3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a4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a5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a6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a7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a8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latin typeface="Courier New" charset="0"/>
              </a:rPr>
              <a:t>a9 </a:t>
            </a:r>
            <a:r>
              <a:rPr lang="en-US" sz="1400" b="1" dirty="0">
                <a:solidFill>
                  <a:srgbClr val="9A1900"/>
                </a:solidFill>
                <a:latin typeface="Courier New" charset="0"/>
              </a:rPr>
              <a:t>=</a:t>
            </a:r>
            <a:r>
              <a:rPr lang="en-US" sz="1400" b="1" dirty="0">
                <a:solidFill>
                  <a:srgbClr val="993399"/>
                </a:solidFill>
                <a:latin typeface="Courier New" charset="0"/>
              </a:rPr>
              <a:t>0.0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p>
          <a:p>
            <a:pPr>
              <a:lnSpc>
                <a:spcPct val="50000"/>
              </a:lnSpc>
              <a:spcBef>
                <a:spcPct val="50000"/>
              </a:spcBef>
            </a:pPr>
            <a:r>
              <a:rPr lang="en-US" sz="1400" b="1" dirty="0">
                <a:latin typeface="Courier New" charset="0"/>
              </a:rPr>
              <a:t>a4 </a:t>
            </a:r>
            <a:r>
              <a:rPr lang="en-US" sz="1400" b="1" dirty="0">
                <a:solidFill>
                  <a:srgbClr val="9A1900"/>
                </a:solidFill>
                <a:latin typeface="Courier New" charset="0"/>
              </a:rPr>
              <a:t>=</a:t>
            </a:r>
            <a:r>
              <a:rPr lang="en-US" sz="1400" b="1" dirty="0">
                <a:solidFill>
                  <a:srgbClr val="993399"/>
                </a:solidFill>
                <a:latin typeface="Courier New" charset="0"/>
              </a:rPr>
              <a:t>3.0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p>
          <a:p>
            <a:pPr>
              <a:lnSpc>
                <a:spcPct val="50000"/>
              </a:lnSpc>
              <a:spcBef>
                <a:spcPct val="50000"/>
              </a:spcBef>
            </a:pPr>
            <a:r>
              <a:rPr lang="en-US" sz="1400" b="1" dirty="0" smtClean="0">
                <a:latin typeface="Courier New" charset="0"/>
              </a:rPr>
              <a:t>a8 </a:t>
            </a:r>
            <a:r>
              <a:rPr lang="en-US" sz="1400" b="1" dirty="0">
                <a:solidFill>
                  <a:srgbClr val="9A1900"/>
                </a:solidFill>
                <a:latin typeface="Courier New" charset="0"/>
              </a:rPr>
              <a:t>=</a:t>
            </a:r>
            <a:r>
              <a:rPr lang="en-US" sz="1400" b="1" dirty="0">
                <a:solidFill>
                  <a:srgbClr val="993399"/>
                </a:solidFill>
                <a:latin typeface="Courier New" charset="0"/>
              </a:rPr>
              <a:t>8.0</a:t>
            </a:r>
            <a:r>
              <a:rPr lang="en-US" sz="1400" b="1" dirty="0">
                <a:solidFill>
                  <a:srgbClr val="9A1900"/>
                </a:solidFill>
                <a:latin typeface="Courier New" charset="0"/>
              </a:rPr>
              <a:t>;</a:t>
            </a:r>
          </a:p>
          <a:p>
            <a:pPr>
              <a:lnSpc>
                <a:spcPct val="50000"/>
              </a:lnSpc>
              <a:spcBef>
                <a:spcPct val="50000"/>
              </a:spcBef>
            </a:pPr>
            <a:r>
              <a:rPr lang="en-US" sz="1400" b="1" dirty="0">
                <a:solidFill>
                  <a:schemeClr val="bg2"/>
                </a:solidFill>
                <a:latin typeface="Courier New" charset="0"/>
              </a:rPr>
              <a:t>…</a:t>
            </a:r>
            <a:endParaRPr lang="en-US" sz="1400" b="1" dirty="0">
              <a:solidFill>
                <a:srgbClr val="9A1900"/>
              </a:solidFill>
              <a:latin typeface="Courier New" charset="0"/>
            </a:endParaRPr>
          </a:p>
          <a:p>
            <a:pPr>
              <a:lnSpc>
                <a:spcPct val="50000"/>
              </a:lnSpc>
              <a:spcBef>
                <a:spcPct val="50000"/>
              </a:spcBef>
            </a:pPr>
            <a:r>
              <a:rPr lang="en-US" sz="1400" b="1" dirty="0" smtClean="0">
                <a:solidFill>
                  <a:srgbClr val="0000FF"/>
                </a:solidFill>
                <a:latin typeface="Courier New" charset="0"/>
              </a:rPr>
              <a:t>double</a:t>
            </a:r>
            <a:r>
              <a:rPr lang="tr-TR" sz="1400" b="1" dirty="0" smtClean="0">
                <a:solidFill>
                  <a:srgbClr val="0000FF"/>
                </a:solidFill>
                <a:latin typeface="Courier New" charset="0"/>
              </a:rPr>
              <a:t> </a:t>
            </a:r>
            <a:r>
              <a:rPr lang="en-US" sz="1400" b="1" dirty="0" smtClean="0">
                <a:solidFill>
                  <a:srgbClr val="000000"/>
                </a:solidFill>
                <a:latin typeface="Courier New" charset="0"/>
              </a:rPr>
              <a:t>x</a:t>
            </a:r>
            <a:r>
              <a:rPr lang="en-US" sz="1400" b="1" dirty="0">
                <a:solidFill>
                  <a:srgbClr val="9A1900"/>
                </a:solidFill>
                <a:latin typeface="Courier New" charset="0"/>
              </a:rPr>
              <a:t>=</a:t>
            </a:r>
            <a:r>
              <a:rPr lang="en-US" sz="1400" b="1" dirty="0">
                <a:latin typeface="Courier New" charset="0"/>
              </a:rPr>
              <a:t> a4 </a:t>
            </a:r>
            <a:r>
              <a:rPr lang="en-US" sz="1400" b="1" dirty="0">
                <a:solidFill>
                  <a:srgbClr val="9A1900"/>
                </a:solidFill>
                <a:latin typeface="Courier New" charset="0"/>
              </a:rPr>
              <a:t>+</a:t>
            </a:r>
            <a:r>
              <a:rPr lang="en-US" sz="1400" b="1" dirty="0">
                <a:latin typeface="Courier New" charset="0"/>
              </a:rPr>
              <a:t> a8</a:t>
            </a:r>
            <a:r>
              <a:rPr lang="en-US" sz="1400" b="1" dirty="0">
                <a:solidFill>
                  <a:srgbClr val="9A1900"/>
                </a:solidFill>
                <a:latin typeface="Courier New"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509">
                                            <p:txEl>
                                              <p:pRg st="1" end="1"/>
                                            </p:txEl>
                                          </p:spTgt>
                                        </p:tgtEl>
                                        <p:attrNameLst>
                                          <p:attrName>style.visibility</p:attrName>
                                        </p:attrNameLst>
                                      </p:cBhvr>
                                      <p:to>
                                        <p:strVal val="visible"/>
                                      </p:to>
                                    </p:set>
                                    <p:anim calcmode="discrete" valueType="clr">
                                      <p:cBhvr override="childStyle">
                                        <p:cTn id="7" dur="80"/>
                                        <p:tgtEl>
                                          <p:spTgt spid="2150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9">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1509">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1509">
                                            <p:txEl>
                                              <p:pRg st="2" end="2"/>
                                            </p:txEl>
                                          </p:spTgt>
                                        </p:tgtEl>
                                        <p:attrNameLst>
                                          <p:attrName>style.visibility</p:attrName>
                                        </p:attrNameLst>
                                      </p:cBhvr>
                                      <p:to>
                                        <p:strVal val="visible"/>
                                      </p:to>
                                    </p:set>
                                    <p:anim calcmode="discrete" valueType="clr">
                                      <p:cBhvr override="childStyle">
                                        <p:cTn id="14" dur="80"/>
                                        <p:tgtEl>
                                          <p:spTgt spid="2150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509">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1509">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1509">
                                            <p:txEl>
                                              <p:pRg st="3" end="3"/>
                                            </p:txEl>
                                          </p:spTgt>
                                        </p:tgtEl>
                                        <p:attrNameLst>
                                          <p:attrName>style.visibility</p:attrName>
                                        </p:attrNameLst>
                                      </p:cBhvr>
                                      <p:to>
                                        <p:strVal val="visible"/>
                                      </p:to>
                                    </p:set>
                                    <p:anim calcmode="discrete" valueType="clr">
                                      <p:cBhvr override="childStyle">
                                        <p:cTn id="21" dur="80"/>
                                        <p:tgtEl>
                                          <p:spTgt spid="2150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1509">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1509">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1509">
                                            <p:txEl>
                                              <p:pRg st="4" end="4"/>
                                            </p:txEl>
                                          </p:spTgt>
                                        </p:tgtEl>
                                        <p:attrNameLst>
                                          <p:attrName>style.visibility</p:attrName>
                                        </p:attrNameLst>
                                      </p:cBhvr>
                                      <p:to>
                                        <p:strVal val="visible"/>
                                      </p:to>
                                    </p:set>
                                    <p:anim calcmode="discrete" valueType="clr">
                                      <p:cBhvr override="childStyle">
                                        <p:cTn id="28" dur="80"/>
                                        <p:tgtEl>
                                          <p:spTgt spid="2150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509">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1509">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1509">
                                            <p:txEl>
                                              <p:pRg st="5" end="5"/>
                                            </p:txEl>
                                          </p:spTgt>
                                        </p:tgtEl>
                                        <p:attrNameLst>
                                          <p:attrName>style.visibility</p:attrName>
                                        </p:attrNameLst>
                                      </p:cBhvr>
                                      <p:to>
                                        <p:strVal val="visible"/>
                                      </p:to>
                                    </p:set>
                                    <p:anim calcmode="discrete" valueType="clr">
                                      <p:cBhvr override="childStyle">
                                        <p:cTn id="35" dur="80"/>
                                        <p:tgtEl>
                                          <p:spTgt spid="2150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509">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1509">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1509">
                                            <p:txEl>
                                              <p:pRg st="6" end="6"/>
                                            </p:txEl>
                                          </p:spTgt>
                                        </p:tgtEl>
                                        <p:attrNameLst>
                                          <p:attrName>style.visibility</p:attrName>
                                        </p:attrNameLst>
                                      </p:cBhvr>
                                      <p:to>
                                        <p:strVal val="visible"/>
                                      </p:to>
                                    </p:set>
                                    <p:anim calcmode="discrete" valueType="clr">
                                      <p:cBhvr override="childStyle">
                                        <p:cTn id="42" dur="80"/>
                                        <p:tgtEl>
                                          <p:spTgt spid="2150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509">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1509">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1509">
                                            <p:txEl>
                                              <p:pRg st="7" end="7"/>
                                            </p:txEl>
                                          </p:spTgt>
                                        </p:tgtEl>
                                        <p:attrNameLst>
                                          <p:attrName>style.visibility</p:attrName>
                                        </p:attrNameLst>
                                      </p:cBhvr>
                                      <p:to>
                                        <p:strVal val="visible"/>
                                      </p:to>
                                    </p:set>
                                    <p:anim calcmode="discrete" valueType="clr">
                                      <p:cBhvr override="childStyle">
                                        <p:cTn id="49" dur="80"/>
                                        <p:tgtEl>
                                          <p:spTgt spid="2150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1509">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1509">
                                            <p:txEl>
                                              <p:pRg st="7" end="7"/>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21509">
                                            <p:txEl>
                                              <p:pRg st="8" end="8"/>
                                            </p:txEl>
                                          </p:spTgt>
                                        </p:tgtEl>
                                        <p:attrNameLst>
                                          <p:attrName>style.visibility</p:attrName>
                                        </p:attrNameLst>
                                      </p:cBhvr>
                                      <p:to>
                                        <p:strVal val="visible"/>
                                      </p:to>
                                    </p:set>
                                    <p:anim calcmode="discrete" valueType="clr">
                                      <p:cBhvr override="childStyle">
                                        <p:cTn id="56" dur="80"/>
                                        <p:tgtEl>
                                          <p:spTgt spid="21509">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1509">
                                            <p:txEl>
                                              <p:pRg st="8" end="8"/>
                                            </p:txEl>
                                          </p:spTgt>
                                        </p:tgtEl>
                                        <p:attrNameLst>
                                          <p:attrName>fillcolor</p:attrName>
                                        </p:attrNameLst>
                                      </p:cBhvr>
                                      <p:tavLst>
                                        <p:tav tm="0">
                                          <p:val>
                                            <p:clrVal>
                                              <a:schemeClr val="accent2"/>
                                            </p:clrVal>
                                          </p:val>
                                        </p:tav>
                                        <p:tav tm="50000">
                                          <p:val>
                                            <p:clrVal>
                                              <a:schemeClr val="hlink"/>
                                            </p:clrVal>
                                          </p:val>
                                        </p:tav>
                                      </p:tavLst>
                                    </p:anim>
                                    <p:set>
                                      <p:cBhvr>
                                        <p:cTn id="58" dur="80"/>
                                        <p:tgtEl>
                                          <p:spTgt spid="21509">
                                            <p:txEl>
                                              <p:pRg st="8" end="8"/>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21509">
                                            <p:txEl>
                                              <p:pRg st="9" end="9"/>
                                            </p:txEl>
                                          </p:spTgt>
                                        </p:tgtEl>
                                        <p:attrNameLst>
                                          <p:attrName>style.visibility</p:attrName>
                                        </p:attrNameLst>
                                      </p:cBhvr>
                                      <p:to>
                                        <p:strVal val="visible"/>
                                      </p:to>
                                    </p:set>
                                    <p:anim calcmode="discrete" valueType="clr">
                                      <p:cBhvr override="childStyle">
                                        <p:cTn id="63" dur="80"/>
                                        <p:tgtEl>
                                          <p:spTgt spid="21509">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1509">
                                            <p:txEl>
                                              <p:pRg st="9" end="9"/>
                                            </p:txEl>
                                          </p:spTgt>
                                        </p:tgtEl>
                                        <p:attrNameLst>
                                          <p:attrName>fillcolor</p:attrName>
                                        </p:attrNameLst>
                                      </p:cBhvr>
                                      <p:tavLst>
                                        <p:tav tm="0">
                                          <p:val>
                                            <p:clrVal>
                                              <a:schemeClr val="accent2"/>
                                            </p:clrVal>
                                          </p:val>
                                        </p:tav>
                                        <p:tav tm="50000">
                                          <p:val>
                                            <p:clrVal>
                                              <a:schemeClr val="hlink"/>
                                            </p:clrVal>
                                          </p:val>
                                        </p:tav>
                                      </p:tavLst>
                                    </p:anim>
                                    <p:set>
                                      <p:cBhvr>
                                        <p:cTn id="65" dur="80"/>
                                        <p:tgtEl>
                                          <p:spTgt spid="21509">
                                            <p:txEl>
                                              <p:pRg st="9" end="9"/>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21509">
                                            <p:txEl>
                                              <p:pRg st="10" end="10"/>
                                            </p:txEl>
                                          </p:spTgt>
                                        </p:tgtEl>
                                        <p:attrNameLst>
                                          <p:attrName>style.visibility</p:attrName>
                                        </p:attrNameLst>
                                      </p:cBhvr>
                                      <p:to>
                                        <p:strVal val="visible"/>
                                      </p:to>
                                    </p:set>
                                    <p:anim calcmode="discrete" valueType="clr">
                                      <p:cBhvr override="childStyle">
                                        <p:cTn id="70" dur="80"/>
                                        <p:tgtEl>
                                          <p:spTgt spid="21509">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1509">
                                            <p:txEl>
                                              <p:pRg st="10" end="10"/>
                                            </p:txEl>
                                          </p:spTgt>
                                        </p:tgtEl>
                                        <p:attrNameLst>
                                          <p:attrName>fillcolor</p:attrName>
                                        </p:attrNameLst>
                                      </p:cBhvr>
                                      <p:tavLst>
                                        <p:tav tm="0">
                                          <p:val>
                                            <p:clrVal>
                                              <a:schemeClr val="accent2"/>
                                            </p:clrVal>
                                          </p:val>
                                        </p:tav>
                                        <p:tav tm="50000">
                                          <p:val>
                                            <p:clrVal>
                                              <a:schemeClr val="hlink"/>
                                            </p:clrVal>
                                          </p:val>
                                        </p:tav>
                                      </p:tavLst>
                                    </p:anim>
                                    <p:set>
                                      <p:cBhvr>
                                        <p:cTn id="72" dur="80"/>
                                        <p:tgtEl>
                                          <p:spTgt spid="21509">
                                            <p:txEl>
                                              <p:pRg st="10" end="10"/>
                                            </p:txEl>
                                          </p:spTgt>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nodeType="clickEffect">
                                  <p:stCondLst>
                                    <p:cond delay="0"/>
                                  </p:stCondLst>
                                  <p:iterate type="lt">
                                    <p:tmPct val="50000"/>
                                  </p:iterate>
                                  <p:childTnLst>
                                    <p:set>
                                      <p:cBhvr>
                                        <p:cTn id="76" dur="1" fill="hold">
                                          <p:stCondLst>
                                            <p:cond delay="0"/>
                                          </p:stCondLst>
                                        </p:cTn>
                                        <p:tgtEl>
                                          <p:spTgt spid="21509">
                                            <p:txEl>
                                              <p:pRg st="11" end="11"/>
                                            </p:txEl>
                                          </p:spTgt>
                                        </p:tgtEl>
                                        <p:attrNameLst>
                                          <p:attrName>style.visibility</p:attrName>
                                        </p:attrNameLst>
                                      </p:cBhvr>
                                      <p:to>
                                        <p:strVal val="visible"/>
                                      </p:to>
                                    </p:set>
                                    <p:anim calcmode="discrete" valueType="clr">
                                      <p:cBhvr override="childStyle">
                                        <p:cTn id="77" dur="80"/>
                                        <p:tgtEl>
                                          <p:spTgt spid="21509">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1509">
                                            <p:txEl>
                                              <p:pRg st="11" end="11"/>
                                            </p:txEl>
                                          </p:spTgt>
                                        </p:tgtEl>
                                        <p:attrNameLst>
                                          <p:attrName>fillcolor</p:attrName>
                                        </p:attrNameLst>
                                      </p:cBhvr>
                                      <p:tavLst>
                                        <p:tav tm="0">
                                          <p:val>
                                            <p:clrVal>
                                              <a:schemeClr val="accent2"/>
                                            </p:clrVal>
                                          </p:val>
                                        </p:tav>
                                        <p:tav tm="50000">
                                          <p:val>
                                            <p:clrVal>
                                              <a:schemeClr val="hlink"/>
                                            </p:clrVal>
                                          </p:val>
                                        </p:tav>
                                      </p:tavLst>
                                    </p:anim>
                                    <p:set>
                                      <p:cBhvr>
                                        <p:cTn id="79" dur="80"/>
                                        <p:tgtEl>
                                          <p:spTgt spid="21509">
                                            <p:txEl>
                                              <p:pRg st="11" end="11"/>
                                            </p:txEl>
                                          </p:spTgt>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nodeType="clickEffect">
                                  <p:stCondLst>
                                    <p:cond delay="0"/>
                                  </p:stCondLst>
                                  <p:iterate type="lt">
                                    <p:tmPct val="50000"/>
                                  </p:iterate>
                                  <p:childTnLst>
                                    <p:set>
                                      <p:cBhvr>
                                        <p:cTn id="83" dur="1" fill="hold">
                                          <p:stCondLst>
                                            <p:cond delay="0"/>
                                          </p:stCondLst>
                                        </p:cTn>
                                        <p:tgtEl>
                                          <p:spTgt spid="21509">
                                            <p:txEl>
                                              <p:pRg st="12" end="12"/>
                                            </p:txEl>
                                          </p:spTgt>
                                        </p:tgtEl>
                                        <p:attrNameLst>
                                          <p:attrName>style.visibility</p:attrName>
                                        </p:attrNameLst>
                                      </p:cBhvr>
                                      <p:to>
                                        <p:strVal val="visible"/>
                                      </p:to>
                                    </p:set>
                                    <p:anim calcmode="discrete" valueType="clr">
                                      <p:cBhvr override="childStyle">
                                        <p:cTn id="84" dur="80"/>
                                        <p:tgtEl>
                                          <p:spTgt spid="21509">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21509">
                                            <p:txEl>
                                              <p:pRg st="12" end="12"/>
                                            </p:txEl>
                                          </p:spTgt>
                                        </p:tgtEl>
                                        <p:attrNameLst>
                                          <p:attrName>fillcolor</p:attrName>
                                        </p:attrNameLst>
                                      </p:cBhvr>
                                      <p:tavLst>
                                        <p:tav tm="0">
                                          <p:val>
                                            <p:clrVal>
                                              <a:schemeClr val="accent2"/>
                                            </p:clrVal>
                                          </p:val>
                                        </p:tav>
                                        <p:tav tm="50000">
                                          <p:val>
                                            <p:clrVal>
                                              <a:schemeClr val="hlink"/>
                                            </p:clrVal>
                                          </p:val>
                                        </p:tav>
                                      </p:tavLst>
                                    </p:anim>
                                    <p:set>
                                      <p:cBhvr>
                                        <p:cTn id="86" dur="80"/>
                                        <p:tgtEl>
                                          <p:spTgt spid="21509">
                                            <p:txEl>
                                              <p:pRg st="12" end="12"/>
                                            </p:txEl>
                                          </p:spTgt>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nodeType="clickEffect">
                                  <p:stCondLst>
                                    <p:cond delay="0"/>
                                  </p:stCondLst>
                                  <p:iterate type="lt">
                                    <p:tmPct val="50000"/>
                                  </p:iterate>
                                  <p:childTnLst>
                                    <p:set>
                                      <p:cBhvr>
                                        <p:cTn id="90" dur="1" fill="hold">
                                          <p:stCondLst>
                                            <p:cond delay="0"/>
                                          </p:stCondLst>
                                        </p:cTn>
                                        <p:tgtEl>
                                          <p:spTgt spid="21509">
                                            <p:txEl>
                                              <p:pRg st="13" end="13"/>
                                            </p:txEl>
                                          </p:spTgt>
                                        </p:tgtEl>
                                        <p:attrNameLst>
                                          <p:attrName>style.visibility</p:attrName>
                                        </p:attrNameLst>
                                      </p:cBhvr>
                                      <p:to>
                                        <p:strVal val="visible"/>
                                      </p:to>
                                    </p:set>
                                    <p:anim calcmode="discrete" valueType="clr">
                                      <p:cBhvr override="childStyle">
                                        <p:cTn id="91" dur="80"/>
                                        <p:tgtEl>
                                          <p:spTgt spid="21509">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21509">
                                            <p:txEl>
                                              <p:pRg st="13" end="13"/>
                                            </p:txEl>
                                          </p:spTgt>
                                        </p:tgtEl>
                                        <p:attrNameLst>
                                          <p:attrName>fillcolor</p:attrName>
                                        </p:attrNameLst>
                                      </p:cBhvr>
                                      <p:tavLst>
                                        <p:tav tm="0">
                                          <p:val>
                                            <p:clrVal>
                                              <a:schemeClr val="accent2"/>
                                            </p:clrVal>
                                          </p:val>
                                        </p:tav>
                                        <p:tav tm="50000">
                                          <p:val>
                                            <p:clrVal>
                                              <a:schemeClr val="hlink"/>
                                            </p:clrVal>
                                          </p:val>
                                        </p:tav>
                                      </p:tavLst>
                                    </p:anim>
                                    <p:set>
                                      <p:cBhvr>
                                        <p:cTn id="93" dur="80"/>
                                        <p:tgtEl>
                                          <p:spTgt spid="21509">
                                            <p:txEl>
                                              <p:pRg st="13" end="13"/>
                                            </p:txEl>
                                          </p:spTgt>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nodeType="clickEffect">
                                  <p:stCondLst>
                                    <p:cond delay="0"/>
                                  </p:stCondLst>
                                  <p:iterate type="lt">
                                    <p:tmPct val="50000"/>
                                  </p:iterate>
                                  <p:childTnLst>
                                    <p:set>
                                      <p:cBhvr>
                                        <p:cTn id="97" dur="1" fill="hold">
                                          <p:stCondLst>
                                            <p:cond delay="0"/>
                                          </p:stCondLst>
                                        </p:cTn>
                                        <p:tgtEl>
                                          <p:spTgt spid="21509">
                                            <p:txEl>
                                              <p:pRg st="14" end="14"/>
                                            </p:txEl>
                                          </p:spTgt>
                                        </p:tgtEl>
                                        <p:attrNameLst>
                                          <p:attrName>style.visibility</p:attrName>
                                        </p:attrNameLst>
                                      </p:cBhvr>
                                      <p:to>
                                        <p:strVal val="visible"/>
                                      </p:to>
                                    </p:set>
                                    <p:anim calcmode="discrete" valueType="clr">
                                      <p:cBhvr override="childStyle">
                                        <p:cTn id="98" dur="80"/>
                                        <p:tgtEl>
                                          <p:spTgt spid="21509">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21509">
                                            <p:txEl>
                                              <p:pRg st="14" end="14"/>
                                            </p:txEl>
                                          </p:spTgt>
                                        </p:tgtEl>
                                        <p:attrNameLst>
                                          <p:attrName>fillcolor</p:attrName>
                                        </p:attrNameLst>
                                      </p:cBhvr>
                                      <p:tavLst>
                                        <p:tav tm="0">
                                          <p:val>
                                            <p:clrVal>
                                              <a:schemeClr val="accent2"/>
                                            </p:clrVal>
                                          </p:val>
                                        </p:tav>
                                        <p:tav tm="50000">
                                          <p:val>
                                            <p:clrVal>
                                              <a:schemeClr val="hlink"/>
                                            </p:clrVal>
                                          </p:val>
                                        </p:tav>
                                      </p:tavLst>
                                    </p:anim>
                                    <p:set>
                                      <p:cBhvr>
                                        <p:cTn id="100" dur="80"/>
                                        <p:tgtEl>
                                          <p:spTgt spid="21509">
                                            <p:txEl>
                                              <p:pRg st="14" end="14"/>
                                            </p:txEl>
                                          </p:spTgt>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21509">
                                            <p:txEl>
                                              <p:pRg st="15" end="15"/>
                                            </p:txEl>
                                          </p:spTgt>
                                        </p:tgtEl>
                                        <p:attrNameLst>
                                          <p:attrName>style.visibility</p:attrName>
                                        </p:attrNameLst>
                                      </p:cBhvr>
                                      <p:to>
                                        <p:strVal val="visible"/>
                                      </p:to>
                                    </p:set>
                                    <p:anim calcmode="discrete" valueType="clr">
                                      <p:cBhvr override="childStyle">
                                        <p:cTn id="105" dur="80"/>
                                        <p:tgtEl>
                                          <p:spTgt spid="21509">
                                            <p:txEl>
                                              <p:pRg st="15" end="1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21509">
                                            <p:txEl>
                                              <p:pRg st="15" end="15"/>
                                            </p:txEl>
                                          </p:spTgt>
                                        </p:tgtEl>
                                        <p:attrNameLst>
                                          <p:attrName>fillcolor</p:attrName>
                                        </p:attrNameLst>
                                      </p:cBhvr>
                                      <p:tavLst>
                                        <p:tav tm="0">
                                          <p:val>
                                            <p:clrVal>
                                              <a:schemeClr val="accent2"/>
                                            </p:clrVal>
                                          </p:val>
                                        </p:tav>
                                        <p:tav tm="50000">
                                          <p:val>
                                            <p:clrVal>
                                              <a:schemeClr val="hlink"/>
                                            </p:clrVal>
                                          </p:val>
                                        </p:tav>
                                      </p:tavLst>
                                    </p:anim>
                                    <p:set>
                                      <p:cBhvr>
                                        <p:cTn id="107" dur="80"/>
                                        <p:tgtEl>
                                          <p:spTgt spid="21509">
                                            <p:txEl>
                                              <p:pRg st="15" end="15"/>
                                            </p:txEl>
                                          </p:spTgt>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nodeType="clickEffect">
                                  <p:stCondLst>
                                    <p:cond delay="0"/>
                                  </p:stCondLst>
                                  <p:iterate type="lt">
                                    <p:tmPct val="50000"/>
                                  </p:iterate>
                                  <p:childTnLst>
                                    <p:set>
                                      <p:cBhvr>
                                        <p:cTn id="111" dur="1" fill="hold">
                                          <p:stCondLst>
                                            <p:cond delay="0"/>
                                          </p:stCondLst>
                                        </p:cTn>
                                        <p:tgtEl>
                                          <p:spTgt spid="21509">
                                            <p:txEl>
                                              <p:pRg st="16" end="16"/>
                                            </p:txEl>
                                          </p:spTgt>
                                        </p:tgtEl>
                                        <p:attrNameLst>
                                          <p:attrName>style.visibility</p:attrName>
                                        </p:attrNameLst>
                                      </p:cBhvr>
                                      <p:to>
                                        <p:strVal val="visible"/>
                                      </p:to>
                                    </p:set>
                                    <p:anim calcmode="discrete" valueType="clr">
                                      <p:cBhvr override="childStyle">
                                        <p:cTn id="112" dur="80"/>
                                        <p:tgtEl>
                                          <p:spTgt spid="21509">
                                            <p:txEl>
                                              <p:pRg st="16" end="1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1509">
                                            <p:txEl>
                                              <p:pRg st="16" end="16"/>
                                            </p:txEl>
                                          </p:spTgt>
                                        </p:tgtEl>
                                        <p:attrNameLst>
                                          <p:attrName>fillcolor</p:attrName>
                                        </p:attrNameLst>
                                      </p:cBhvr>
                                      <p:tavLst>
                                        <p:tav tm="0">
                                          <p:val>
                                            <p:clrVal>
                                              <a:schemeClr val="accent2"/>
                                            </p:clrVal>
                                          </p:val>
                                        </p:tav>
                                        <p:tav tm="50000">
                                          <p:val>
                                            <p:clrVal>
                                              <a:schemeClr val="hlink"/>
                                            </p:clrVal>
                                          </p:val>
                                        </p:tav>
                                      </p:tavLst>
                                    </p:anim>
                                    <p:set>
                                      <p:cBhvr>
                                        <p:cTn id="114" dur="80"/>
                                        <p:tgtEl>
                                          <p:spTgt spid="21509">
                                            <p:txEl>
                                              <p:pRg st="16" end="16"/>
                                            </p:txEl>
                                          </p:spTgt>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27" presetClass="entr" presetSubtype="0" fill="hold" nodeType="clickEffect">
                                  <p:stCondLst>
                                    <p:cond delay="0"/>
                                  </p:stCondLst>
                                  <p:iterate type="lt">
                                    <p:tmPct val="50000"/>
                                  </p:iterate>
                                  <p:childTnLst>
                                    <p:set>
                                      <p:cBhvr>
                                        <p:cTn id="118" dur="1" fill="hold">
                                          <p:stCondLst>
                                            <p:cond delay="0"/>
                                          </p:stCondLst>
                                        </p:cTn>
                                        <p:tgtEl>
                                          <p:spTgt spid="21509">
                                            <p:txEl>
                                              <p:pRg st="17" end="17"/>
                                            </p:txEl>
                                          </p:spTgt>
                                        </p:tgtEl>
                                        <p:attrNameLst>
                                          <p:attrName>style.visibility</p:attrName>
                                        </p:attrNameLst>
                                      </p:cBhvr>
                                      <p:to>
                                        <p:strVal val="visible"/>
                                      </p:to>
                                    </p:set>
                                    <p:anim calcmode="discrete" valueType="clr">
                                      <p:cBhvr override="childStyle">
                                        <p:cTn id="119" dur="80"/>
                                        <p:tgtEl>
                                          <p:spTgt spid="21509">
                                            <p:txEl>
                                              <p:pRg st="17" end="1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0" dur="80"/>
                                        <p:tgtEl>
                                          <p:spTgt spid="21509">
                                            <p:txEl>
                                              <p:pRg st="17" end="17"/>
                                            </p:txEl>
                                          </p:spTgt>
                                        </p:tgtEl>
                                        <p:attrNameLst>
                                          <p:attrName>fillcolor</p:attrName>
                                        </p:attrNameLst>
                                      </p:cBhvr>
                                      <p:tavLst>
                                        <p:tav tm="0">
                                          <p:val>
                                            <p:clrVal>
                                              <a:schemeClr val="accent2"/>
                                            </p:clrVal>
                                          </p:val>
                                        </p:tav>
                                        <p:tav tm="50000">
                                          <p:val>
                                            <p:clrVal>
                                              <a:schemeClr val="hlink"/>
                                            </p:clrVal>
                                          </p:val>
                                        </p:tav>
                                      </p:tavLst>
                                    </p:anim>
                                    <p:set>
                                      <p:cBhvr>
                                        <p:cTn id="121" dur="80"/>
                                        <p:tgtEl>
                                          <p:spTgt spid="21509">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a:t>
            </a:r>
            <a:endParaRPr lang="tr-TR" dirty="0"/>
          </a:p>
        </p:txBody>
      </p:sp>
      <p:sp>
        <p:nvSpPr>
          <p:cNvPr id="3" name="2 İçerik Yer Tutucusu"/>
          <p:cNvSpPr>
            <a:spLocks noGrp="1"/>
          </p:cNvSpPr>
          <p:nvPr>
            <p:ph sz="quarter" idx="1"/>
          </p:nvPr>
        </p:nvSpPr>
        <p:spPr>
          <a:xfrm>
            <a:off x="457200" y="1219200"/>
            <a:ext cx="8229600" cy="4853006"/>
          </a:xfrm>
        </p:spPr>
        <p:txBody>
          <a:bodyPr>
            <a:normAutofit fontScale="550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boyut;</a:t>
            </a:r>
          </a:p>
          <a:p>
            <a:pPr>
              <a:buNone/>
            </a:pPr>
            <a:r>
              <a:rPr lang="tr-TR" dirty="0" smtClean="0"/>
              <a:t>	</a:t>
            </a:r>
            <a:r>
              <a:rPr lang="tr-TR" dirty="0" err="1" smtClean="0"/>
              <a:t>printf</a:t>
            </a:r>
            <a:r>
              <a:rPr lang="tr-TR" dirty="0" smtClean="0"/>
              <a:t>("Boyutu(tek </a:t>
            </a:r>
            <a:r>
              <a:rPr lang="tr-TR" dirty="0" err="1" smtClean="0"/>
              <a:t>sayi</a:t>
            </a:r>
            <a:r>
              <a:rPr lang="tr-TR" dirty="0" smtClean="0"/>
              <a:t>) giriniz:");</a:t>
            </a:r>
          </a:p>
          <a:p>
            <a:pPr>
              <a:buNone/>
            </a:pPr>
            <a:r>
              <a:rPr lang="tr-TR" dirty="0" smtClean="0"/>
              <a:t>	</a:t>
            </a:r>
            <a:r>
              <a:rPr lang="tr-TR" dirty="0" err="1" smtClean="0"/>
              <a:t>scanf</a:t>
            </a:r>
            <a:r>
              <a:rPr lang="tr-TR" dirty="0" smtClean="0"/>
              <a:t>("%d", &amp;boyut);</a:t>
            </a:r>
          </a:p>
          <a:p>
            <a:pPr>
              <a:buNone/>
            </a:pPr>
            <a:r>
              <a:rPr lang="tr-TR" dirty="0" smtClean="0"/>
              <a:t>	</a:t>
            </a:r>
            <a:r>
              <a:rPr lang="tr-TR" dirty="0" err="1" smtClean="0"/>
              <a:t>int</a:t>
            </a:r>
            <a:r>
              <a:rPr lang="tr-TR" dirty="0" smtClean="0"/>
              <a:t> y, x;</a:t>
            </a:r>
          </a:p>
          <a:p>
            <a:pPr>
              <a:buNone/>
            </a:pPr>
            <a:r>
              <a:rPr lang="tr-TR" dirty="0" smtClean="0"/>
              <a:t>	</a:t>
            </a:r>
            <a:r>
              <a:rPr lang="tr-TR" dirty="0" err="1" smtClean="0"/>
              <a:t>for</a:t>
            </a:r>
            <a:r>
              <a:rPr lang="tr-TR" dirty="0" smtClean="0"/>
              <a:t>(y=1; y&lt;=boyut; y++)</a:t>
            </a:r>
          </a:p>
          <a:p>
            <a:pPr>
              <a:buNone/>
            </a:pPr>
            <a:r>
              <a:rPr lang="tr-TR" dirty="0" smtClean="0"/>
              <a:t>	{</a:t>
            </a:r>
          </a:p>
          <a:p>
            <a:pPr>
              <a:buNone/>
            </a:pPr>
            <a:r>
              <a:rPr lang="tr-TR" dirty="0" smtClean="0"/>
              <a:t>	  </a:t>
            </a:r>
            <a:r>
              <a:rPr lang="tr-TR" dirty="0" err="1" smtClean="0"/>
              <a:t>for</a:t>
            </a:r>
            <a:r>
              <a:rPr lang="tr-TR" dirty="0" smtClean="0"/>
              <a:t>(x=1; x&lt;=boyut;x++)	</a:t>
            </a:r>
          </a:p>
          <a:p>
            <a:pPr>
              <a:buNone/>
            </a:pPr>
            <a:r>
              <a:rPr lang="tr-TR" dirty="0" smtClean="0"/>
              <a:t>	  {</a:t>
            </a:r>
          </a:p>
          <a:p>
            <a:pPr>
              <a:buNone/>
            </a:pPr>
            <a:r>
              <a:rPr lang="tr-TR" dirty="0" smtClean="0"/>
              <a:t>	  </a:t>
            </a:r>
            <a:r>
              <a:rPr lang="tr-TR" dirty="0" err="1" smtClean="0"/>
              <a:t>if</a:t>
            </a:r>
            <a:r>
              <a:rPr lang="tr-TR" dirty="0" smtClean="0"/>
              <a:t>(y==x || y+x==boyut+1 || x==1 || x ==boyut || (x==(boyut+1)/2 &amp;&amp; (y==boyut/2-1 || y==boyut/2)))</a:t>
            </a:r>
          </a:p>
          <a:p>
            <a:pPr>
              <a:buNone/>
            </a:pPr>
            <a:r>
              <a:rPr lang="tr-TR" dirty="0" smtClean="0"/>
              <a:t>	  </a:t>
            </a:r>
            <a:r>
              <a:rPr lang="tr-TR" dirty="0" err="1" smtClean="0"/>
              <a:t>printf</a:t>
            </a:r>
            <a:r>
              <a:rPr lang="tr-TR" dirty="0" smtClean="0"/>
              <a:t>("* ",y,x);</a:t>
            </a:r>
          </a:p>
          <a:p>
            <a:pPr>
              <a:buNone/>
            </a:pPr>
            <a:r>
              <a:rPr lang="tr-TR" dirty="0" smtClean="0"/>
              <a:t>		else</a:t>
            </a:r>
          </a:p>
          <a:p>
            <a:pPr>
              <a:buNone/>
            </a:pPr>
            <a:r>
              <a:rPr lang="tr-TR" dirty="0" smtClean="0"/>
              <a:t>		</a:t>
            </a:r>
            <a:r>
              <a:rPr lang="tr-TR" dirty="0" err="1" smtClean="0"/>
              <a:t>printf</a:t>
            </a:r>
            <a:r>
              <a:rPr lang="tr-TR" dirty="0" smtClean="0"/>
              <a:t>("  ");</a:t>
            </a:r>
          </a:p>
          <a:p>
            <a:pPr>
              <a:buNone/>
            </a:pPr>
            <a:r>
              <a:rPr lang="tr-TR" dirty="0" smtClean="0"/>
              <a:t>	  }</a:t>
            </a:r>
          </a:p>
          <a:p>
            <a:pPr>
              <a:buNone/>
            </a:pPr>
            <a:r>
              <a:rPr lang="tr-TR" dirty="0" smtClean="0"/>
              <a:t>		</a:t>
            </a:r>
            <a:r>
              <a:rPr lang="tr-TR" dirty="0" err="1" smtClean="0"/>
              <a:t>printf</a:t>
            </a:r>
            <a:r>
              <a:rPr lang="tr-TR" dirty="0" smtClean="0"/>
              <a:t>("\n");</a:t>
            </a:r>
          </a:p>
          <a:p>
            <a:pPr>
              <a:buNone/>
            </a:pPr>
            <a:r>
              <a:rPr lang="tr-TR" dirty="0" smtClean="0"/>
              <a:t>	}</a:t>
            </a:r>
          </a:p>
          <a:p>
            <a:pPr>
              <a:buNone/>
            </a:pPr>
            <a:r>
              <a:rPr lang="tr-TR" dirty="0" smtClean="0"/>
              <a:t>	</a:t>
            </a:r>
            <a:r>
              <a:rPr lang="tr-TR" dirty="0" err="1" smtClean="0"/>
              <a:t>return</a:t>
            </a:r>
            <a:r>
              <a:rPr lang="tr-TR" dirty="0" smtClean="0"/>
              <a:t> 0;</a:t>
            </a:r>
          </a:p>
          <a:p>
            <a:pPr>
              <a:buNone/>
            </a:pPr>
            <a:r>
              <a:rPr lang="tr-TR" dirty="0" smtClean="0"/>
              <a:t>}</a:t>
            </a:r>
          </a:p>
          <a:p>
            <a:endParaRPr lang="tr-TR" dirty="0"/>
          </a:p>
        </p:txBody>
      </p:sp>
      <p:sp>
        <p:nvSpPr>
          <p:cNvPr id="4" name="3 Yuvarlatılmış Dikdörtgen"/>
          <p:cNvSpPr/>
          <p:nvPr/>
        </p:nvSpPr>
        <p:spPr>
          <a:xfrm>
            <a:off x="4429124" y="3429000"/>
            <a:ext cx="4000528" cy="7143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5 Düz Ok Bağlayıcısı"/>
          <p:cNvCxnSpPr/>
          <p:nvPr/>
        </p:nvCxnSpPr>
        <p:spPr>
          <a:xfrm rot="16200000" flipV="1">
            <a:off x="5929322" y="2857496"/>
            <a:ext cx="64294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4643438" y="1714488"/>
            <a:ext cx="3929090" cy="923330"/>
          </a:xfrm>
          <a:prstGeom prst="rect">
            <a:avLst/>
          </a:prstGeom>
          <a:noFill/>
        </p:spPr>
        <p:txBody>
          <a:bodyPr wrap="square" rtlCol="0">
            <a:spAutoFit/>
          </a:bodyPr>
          <a:lstStyle/>
          <a:p>
            <a:r>
              <a:rPr lang="tr-TR" dirty="0" smtClean="0"/>
              <a:t>Kelebeğin sabit uzunluktaki baş kısmı için ilgili koordinatlara iki tane yıldızı bu şekilde açık ifade ile yerleştiriyoruz.</a:t>
            </a:r>
            <a:endParaRPr lang="tr-TR" dirty="0"/>
          </a:p>
        </p:txBody>
      </p:sp>
      <p:cxnSp>
        <p:nvCxnSpPr>
          <p:cNvPr id="9" name="8 Düz Ok Bağlayıcısı"/>
          <p:cNvCxnSpPr/>
          <p:nvPr/>
        </p:nvCxnSpPr>
        <p:spPr>
          <a:xfrm rot="16200000" flipH="1">
            <a:off x="5000628" y="421481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4714876" y="4572008"/>
            <a:ext cx="3214710" cy="1754326"/>
          </a:xfrm>
          <a:prstGeom prst="rect">
            <a:avLst/>
          </a:prstGeom>
          <a:noFill/>
        </p:spPr>
        <p:txBody>
          <a:bodyPr wrap="square" rtlCol="0">
            <a:spAutoFit/>
          </a:bodyPr>
          <a:lstStyle/>
          <a:p>
            <a:r>
              <a:rPr lang="tr-TR" dirty="0" smtClean="0"/>
              <a:t> Sürekli tekrarlanan</a:t>
            </a:r>
          </a:p>
          <a:p>
            <a:r>
              <a:rPr lang="tr-TR" dirty="0" smtClean="0"/>
              <a:t>(boyut+1)/2 yerine </a:t>
            </a:r>
          </a:p>
          <a:p>
            <a:r>
              <a:rPr lang="tr-TR" dirty="0" err="1" smtClean="0"/>
              <a:t>int</a:t>
            </a:r>
            <a:r>
              <a:rPr lang="tr-TR" dirty="0" smtClean="0"/>
              <a:t> orta = (boyut+1)/2; </a:t>
            </a:r>
          </a:p>
          <a:p>
            <a:r>
              <a:rPr lang="tr-TR" dirty="0" smtClean="0"/>
              <a:t>dedikten sonra </a:t>
            </a:r>
          </a:p>
          <a:p>
            <a:r>
              <a:rPr lang="tr-TR" dirty="0" smtClean="0"/>
              <a:t>orta, orta-2 vs. kullanmak daha rahat okunur bir kod oluşturur.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 *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solunda boşluklar olduğunu görüyoruz. Ayrıca tüm satırlarda hem boşlukların, hem de dolu kısımların bir örüntüye sahip olduğunu görüyoruz. Ancak bu örüntülerin şeklin her bölgesinde aynı olmadığını, şeklin alt ve üst taraflarında farklı örüntüler olduğunu görüyoruz. Bu durumda şeklin alt ve üst tarafları ayrı birer şekil gibi düşünülmelidir. </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eb</a:t>
            </a:r>
            <a:r>
              <a:rPr lang="tr-TR" sz="4000" b="1" dirty="0" smtClean="0">
                <a:solidFill>
                  <a:schemeClr val="tx2">
                    <a:lumMod val="60000"/>
                    <a:lumOff val="40000"/>
                  </a:schemeClr>
                </a:solidFill>
              </a:rPr>
              <a:t> yöntemi ile çözüm…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 *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endParaRPr lang="tr-TR" sz="2200" dirty="0" smtClean="0">
              <a:solidFill>
                <a:schemeClr val="tx1"/>
              </a:solidFill>
            </a:endParaRPr>
          </a:p>
        </p:txBody>
      </p:sp>
      <p:sp>
        <p:nvSpPr>
          <p:cNvPr id="5" name="4 Dikdörtgen"/>
          <p:cNvSpPr/>
          <p:nvPr/>
        </p:nvSpPr>
        <p:spPr>
          <a:xfrm>
            <a:off x="3929058" y="1428736"/>
            <a:ext cx="4786346"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b="1" dirty="0" err="1" smtClean="0"/>
              <a:t>int</a:t>
            </a:r>
            <a:r>
              <a:rPr lang="tr-TR" b="1" dirty="0" smtClean="0"/>
              <a:t> orta = (boyut+1)/2;</a:t>
            </a:r>
          </a:p>
          <a:p>
            <a:r>
              <a:rPr lang="tr-TR" b="1" dirty="0" err="1" smtClean="0"/>
              <a:t>for</a:t>
            </a:r>
            <a:r>
              <a:rPr lang="tr-TR" b="1" dirty="0" smtClean="0"/>
              <a:t>(i=1; i&lt;=orta; i++) {</a:t>
            </a:r>
          </a:p>
          <a:p>
            <a:r>
              <a:rPr lang="tr-TR" b="1" dirty="0" smtClean="0"/>
              <a:t>	{</a:t>
            </a:r>
          </a:p>
          <a:p>
            <a:r>
              <a:rPr lang="tr-TR" dirty="0" smtClean="0"/>
              <a:t>	</a:t>
            </a:r>
            <a:r>
              <a:rPr lang="tr-TR" dirty="0" err="1" smtClean="0"/>
              <a:t>eb</a:t>
            </a:r>
            <a:r>
              <a:rPr lang="tr-TR" dirty="0" smtClean="0"/>
              <a:t>('  ', orta - i);</a:t>
            </a:r>
          </a:p>
          <a:p>
            <a:r>
              <a:rPr lang="tr-TR" dirty="0" smtClean="0"/>
              <a:t>	</a:t>
            </a:r>
            <a:r>
              <a:rPr lang="tr-TR" dirty="0" err="1" smtClean="0"/>
              <a:t>eb</a:t>
            </a:r>
            <a:r>
              <a:rPr lang="tr-TR" dirty="0" smtClean="0"/>
              <a:t>('*',2*i-1);</a:t>
            </a:r>
          </a:p>
          <a:p>
            <a:r>
              <a:rPr lang="tr-TR" dirty="0" smtClean="0"/>
              <a:t>	</a:t>
            </a:r>
            <a:r>
              <a:rPr lang="tr-TR" dirty="0" err="1" smtClean="0"/>
              <a:t>printf</a:t>
            </a:r>
            <a:r>
              <a:rPr lang="tr-TR" dirty="0" smtClean="0"/>
              <a:t>("\n");</a:t>
            </a:r>
          </a:p>
          <a:p>
            <a:r>
              <a:rPr lang="tr-TR" b="1" dirty="0" smtClean="0"/>
              <a:t>	}</a:t>
            </a:r>
          </a:p>
          <a:p>
            <a:r>
              <a:rPr lang="tr-TR" b="1" dirty="0" smtClean="0"/>
              <a:t>}</a:t>
            </a:r>
          </a:p>
          <a:p>
            <a:r>
              <a:rPr lang="tr-TR" b="1" dirty="0" smtClean="0"/>
              <a:t>	</a:t>
            </a:r>
          </a:p>
          <a:p>
            <a:r>
              <a:rPr lang="tr-TR" b="1" dirty="0" err="1" smtClean="0"/>
              <a:t>for</a:t>
            </a:r>
            <a:r>
              <a:rPr lang="tr-TR" b="1" dirty="0" smtClean="0"/>
              <a:t>(i=orta-1; i&gt;=1; i--) {</a:t>
            </a:r>
          </a:p>
          <a:p>
            <a:r>
              <a:rPr lang="tr-TR" b="1" dirty="0" smtClean="0"/>
              <a:t>	{</a:t>
            </a:r>
          </a:p>
          <a:p>
            <a:r>
              <a:rPr lang="tr-TR" dirty="0" smtClean="0"/>
              <a:t>	</a:t>
            </a:r>
            <a:r>
              <a:rPr lang="tr-TR" dirty="0" err="1" smtClean="0"/>
              <a:t>eb</a:t>
            </a:r>
            <a:r>
              <a:rPr lang="tr-TR" dirty="0" smtClean="0"/>
              <a:t>('  ', orta - i);</a:t>
            </a:r>
          </a:p>
          <a:p>
            <a:r>
              <a:rPr lang="tr-TR" dirty="0" smtClean="0"/>
              <a:t>	</a:t>
            </a:r>
            <a:r>
              <a:rPr lang="tr-TR" dirty="0" err="1" smtClean="0"/>
              <a:t>eb</a:t>
            </a:r>
            <a:r>
              <a:rPr lang="tr-TR" dirty="0" smtClean="0"/>
              <a:t>('*',2*i-1);</a:t>
            </a:r>
          </a:p>
          <a:p>
            <a:r>
              <a:rPr lang="tr-TR" dirty="0" smtClean="0"/>
              <a:t>	</a:t>
            </a:r>
            <a:r>
              <a:rPr lang="tr-TR" dirty="0" err="1" smtClean="0"/>
              <a:t>printf</a:t>
            </a:r>
            <a:r>
              <a:rPr lang="tr-TR" dirty="0" smtClean="0"/>
              <a:t>("\n");</a:t>
            </a:r>
          </a:p>
          <a:p>
            <a:r>
              <a:rPr lang="tr-TR" b="1" dirty="0" smtClean="0"/>
              <a:t>	}</a:t>
            </a:r>
          </a:p>
          <a:p>
            <a:r>
              <a:rPr lang="tr-TR" b="1" dirty="0" smtClean="0"/>
              <a:t>}</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Kum saati</a:t>
            </a:r>
            <a:endParaRPr lang="tr-TR" dirty="0"/>
          </a:p>
        </p:txBody>
      </p:sp>
      <p:pic>
        <p:nvPicPr>
          <p:cNvPr id="4" name="3 Resim" descr="hourglass-29124_960_720.png"/>
          <p:cNvPicPr>
            <a:picLocks noChangeAspect="1"/>
          </p:cNvPicPr>
          <p:nvPr/>
        </p:nvPicPr>
        <p:blipFill>
          <a:blip r:embed="rId3"/>
          <a:stretch>
            <a:fillRect/>
          </a:stretch>
        </p:blipFill>
        <p:spPr>
          <a:xfrm rot="416781">
            <a:off x="3793641" y="1033066"/>
            <a:ext cx="1956211" cy="3786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714348" y="2000240"/>
            <a:ext cx="2357454" cy="1785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İçi dolu kum saati yapın.</a:t>
            </a:r>
            <a:endParaRPr lang="tr-TR" sz="2400" dirty="0"/>
          </a:p>
        </p:txBody>
      </p:sp>
      <p:sp>
        <p:nvSpPr>
          <p:cNvPr id="6" name="5 Yuvarlatılmış Dikdörtgen"/>
          <p:cNvSpPr/>
          <p:nvPr/>
        </p:nvSpPr>
        <p:spPr>
          <a:xfrm>
            <a:off x="6143636" y="2000240"/>
            <a:ext cx="2357454" cy="1785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İçi boş kum saati yapın.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Şekil çizdirme – </a:t>
            </a:r>
            <a:r>
              <a:rPr lang="tr-TR" dirty="0" err="1" smtClean="0"/>
              <a:t>ifli</a:t>
            </a:r>
            <a:r>
              <a:rPr lang="tr-TR" dirty="0" smtClean="0"/>
              <a:t> koordinat yöntemi ile çözüm</a:t>
            </a:r>
            <a:endParaRPr lang="tr-TR" dirty="0"/>
          </a:p>
        </p:txBody>
      </p:sp>
      <p:sp>
        <p:nvSpPr>
          <p:cNvPr id="3" name="2 İçerik Yer Tutucusu"/>
          <p:cNvSpPr>
            <a:spLocks noGrp="1"/>
          </p:cNvSpPr>
          <p:nvPr>
            <p:ph sz="quarter" idx="1"/>
          </p:nvPr>
        </p:nvSpPr>
        <p:spPr/>
        <p:txBody>
          <a:bodyPr/>
          <a:lstStyle/>
          <a:p>
            <a:r>
              <a:rPr lang="tr-TR" dirty="0" smtClean="0"/>
              <a:t>Kullanıcıdan bir sayı alıp o kadar satır uzunlukta büyük bir K harfi yazdıran bir kod yazdırınız.</a:t>
            </a:r>
          </a:p>
          <a:p>
            <a:pPr algn="ctr">
              <a:buNone/>
            </a:pPr>
            <a:r>
              <a:rPr lang="tr-TR" sz="16600" dirty="0" smtClean="0"/>
              <a:t>K</a:t>
            </a:r>
            <a:endParaRPr lang="tr-TR" sz="16600" dirty="0"/>
          </a:p>
        </p:txBody>
      </p:sp>
      <p:pic>
        <p:nvPicPr>
          <p:cNvPr id="4" name="3 Resim" descr="bilgisayar.jpg"/>
          <p:cNvPicPr>
            <a:picLocks noChangeAspect="1"/>
          </p:cNvPicPr>
          <p:nvPr/>
        </p:nvPicPr>
        <p:blipFill>
          <a:blip r:embed="rId3"/>
          <a:stretch>
            <a:fillRect/>
          </a:stretch>
        </p:blipFill>
        <p:spPr>
          <a:xfrm>
            <a:off x="6858016" y="4572008"/>
            <a:ext cx="1188720" cy="1219200"/>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4" name="3 Resim" descr="drawing-clip-art-clip-art-drawing-390314.jpg"/>
          <p:cNvPicPr>
            <a:picLocks noChangeAspect="1"/>
          </p:cNvPicPr>
          <p:nvPr/>
        </p:nvPicPr>
        <p:blipFill>
          <a:blip r:embed="rId3" cstate="print"/>
          <a:stretch>
            <a:fillRect/>
          </a:stretch>
        </p:blipFill>
        <p:spPr>
          <a:xfrm rot="9144896">
            <a:off x="6553230" y="4470218"/>
            <a:ext cx="1227022" cy="1761734"/>
          </a:xfrm>
          <a:prstGeom prst="rect">
            <a:avLst/>
          </a:prstGeom>
        </p:spPr>
      </p:pic>
      <p:sp>
        <p:nvSpPr>
          <p:cNvPr id="2" name="Başlık 1"/>
          <p:cNvSpPr>
            <a:spLocks noGrp="1"/>
          </p:cNvSpPr>
          <p:nvPr>
            <p:ph type="title"/>
          </p:nvPr>
        </p:nvSpPr>
        <p:spPr/>
        <p:txBody>
          <a:bodyPr>
            <a:normAutofit/>
          </a:bodyPr>
          <a:lstStyle/>
          <a:p>
            <a:r>
              <a:rPr lang="tr-TR" dirty="0" smtClean="0"/>
              <a:t>Döngüler ile Ekrana Şekil Yazdırma Alıştırmaları</a:t>
            </a:r>
            <a:endParaRPr lang="tr-TR" dirty="0"/>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Aşağıdaki örnekleri kodlamaya çalışın.</a:t>
            </a:r>
          </a:p>
          <a:p>
            <a:pPr algn="just">
              <a:buFont typeface="Wingdings" pitchFamily="2" charset="2"/>
              <a:buChar char="Ø"/>
            </a:pPr>
            <a:r>
              <a:rPr lang="tr-TR" sz="2200" dirty="0" smtClean="0">
                <a:solidFill>
                  <a:schemeClr val="tx1"/>
                </a:solidFill>
              </a:rPr>
              <a:t> Boyutu girilen H harfini ekrana yazdırma</a:t>
            </a:r>
          </a:p>
          <a:p>
            <a:pPr algn="just">
              <a:buFont typeface="Wingdings" pitchFamily="2" charset="2"/>
              <a:buChar char="Ø"/>
            </a:pPr>
            <a:r>
              <a:rPr lang="tr-TR" sz="2200" dirty="0" smtClean="0">
                <a:solidFill>
                  <a:schemeClr val="tx1"/>
                </a:solidFill>
              </a:rPr>
              <a:t>Boyutu girilen içi dolu kum saatini ekrana yazdırma (uç uca birleştirilmiş iki üçgen gibi düşünebilirsiniz).</a:t>
            </a:r>
          </a:p>
          <a:p>
            <a:pPr algn="just">
              <a:buFont typeface="Wingdings" pitchFamily="2" charset="2"/>
              <a:buChar char="Ø"/>
            </a:pPr>
            <a:r>
              <a:rPr lang="tr-TR" sz="2200" dirty="0" smtClean="0">
                <a:solidFill>
                  <a:schemeClr val="tx1"/>
                </a:solidFill>
              </a:rPr>
              <a:t> Boyutu girilen A harfini ekrana yazdırma</a:t>
            </a:r>
          </a:p>
          <a:p>
            <a:pPr algn="just">
              <a:buFont typeface="Wingdings" pitchFamily="2" charset="2"/>
              <a:buChar char="Ø"/>
            </a:pPr>
            <a:r>
              <a:rPr lang="tr-TR" sz="2200" dirty="0" smtClean="0">
                <a:solidFill>
                  <a:schemeClr val="tx1"/>
                </a:solidFill>
              </a:rPr>
              <a:t> Boyutu girilen mantıksal “her” (</a:t>
            </a:r>
            <a:r>
              <a:rPr lang="tr-TR" sz="2200" dirty="0" err="1" smtClean="0">
                <a:solidFill>
                  <a:schemeClr val="tx1"/>
                </a:solidFill>
              </a:rPr>
              <a:t>for</a:t>
            </a:r>
            <a:r>
              <a:rPr lang="tr-TR" sz="2200" dirty="0" smtClean="0">
                <a:solidFill>
                  <a:schemeClr val="tx1"/>
                </a:solidFill>
              </a:rPr>
              <a:t> </a:t>
            </a:r>
            <a:r>
              <a:rPr lang="tr-TR" sz="2200" dirty="0" err="1" smtClean="0">
                <a:solidFill>
                  <a:schemeClr val="tx1"/>
                </a:solidFill>
              </a:rPr>
              <a:t>all</a:t>
            </a:r>
            <a:r>
              <a:rPr lang="tr-TR" sz="2200" dirty="0" smtClean="0">
                <a:solidFill>
                  <a:schemeClr val="tx1"/>
                </a:solidFill>
              </a:rPr>
              <a:t>) sembolünü ekrana yazdırma (ters A harfi gibi düşünebilirsiniz). Bunun kodu ile A harfinin kodu arasında benzerlik var mı?</a:t>
            </a:r>
          </a:p>
          <a:p>
            <a:pPr algn="just">
              <a:buFont typeface="Wingdings" pitchFamily="2" charset="2"/>
              <a:buChar char="Ø"/>
            </a:pPr>
            <a:r>
              <a:rPr lang="tr-TR" sz="2200" dirty="0" smtClean="0">
                <a:solidFill>
                  <a:schemeClr val="tx1"/>
                </a:solidFill>
              </a:rPr>
              <a:t> Yarıçapı girilen içi dolu daireyi ekrana yazdırma</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(Günlük çalışmanızda yapınız.)</a:t>
            </a:r>
            <a:endParaRPr lang="tr-TR" dirty="0"/>
          </a:p>
        </p:txBody>
      </p:sp>
      <p:sp>
        <p:nvSpPr>
          <p:cNvPr id="3" name="2 İçerik Yer Tutucusu"/>
          <p:cNvSpPr>
            <a:spLocks noGrp="1"/>
          </p:cNvSpPr>
          <p:nvPr>
            <p:ph sz="quarter" idx="1"/>
          </p:nvPr>
        </p:nvSpPr>
        <p:spPr/>
        <p:txBody>
          <a:bodyPr/>
          <a:lstStyle/>
          <a:p>
            <a:r>
              <a:rPr lang="tr-TR" dirty="0" smtClean="0"/>
              <a:t>Küçükten büyüğe göre sıralı bir dizi içerisindeki aranan elemanı, daha önceden algoritmasını gördüğümüz ikili arama yöntemiyle bulunuz.</a:t>
            </a:r>
          </a:p>
          <a:p>
            <a:pPr>
              <a:buNone/>
            </a:pPr>
            <a:endParaRPr lang="tr-TR" dirty="0" smtClean="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İkili arama ile DİZİDE DEĞER ARAMA</a:t>
            </a:r>
            <a:endParaRPr lang="tr-TR" dirty="0"/>
          </a:p>
        </p:txBody>
      </p:sp>
      <p:sp>
        <p:nvSpPr>
          <p:cNvPr id="3" name="2 İçerik Yer Tutucusu"/>
          <p:cNvSpPr>
            <a:spLocks noGrp="1"/>
          </p:cNvSpPr>
          <p:nvPr>
            <p:ph sz="quarter" idx="1"/>
          </p:nvPr>
        </p:nvSpPr>
        <p:spPr/>
        <p:txBody>
          <a:bodyPr/>
          <a:lstStyle/>
          <a:p>
            <a:r>
              <a:rPr lang="tr-TR" i="1" dirty="0" smtClean="0"/>
              <a:t>kapasite </a:t>
            </a:r>
            <a:r>
              <a:rPr lang="tr-TR" dirty="0" smtClean="0"/>
              <a:t>kapasiteli bir dizi açalım</a:t>
            </a:r>
            <a:r>
              <a:rPr lang="tr-TR" i="1" dirty="0" smtClean="0"/>
              <a:t>.</a:t>
            </a:r>
          </a:p>
          <a:p>
            <a:r>
              <a:rPr lang="tr-TR" dirty="0" smtClean="0"/>
              <a:t>İlk elemanına 1 atadıktan sonra ondan sonraki elemanları 1 ya da 2 ya da 3 fazla olacak şekilde arta arta gitsin. </a:t>
            </a:r>
          </a:p>
          <a:p>
            <a:pPr algn="ctr">
              <a:buNone/>
            </a:pPr>
            <a:r>
              <a:rPr lang="tr-TR" dirty="0" smtClean="0"/>
              <a:t>(1 4 5 7 8 11 14 16 17 …)</a:t>
            </a:r>
          </a:p>
          <a:p>
            <a:r>
              <a:rPr lang="tr-TR" dirty="0" smtClean="0"/>
              <a:t>Ekrana yan yana yazdıralım. </a:t>
            </a:r>
            <a:r>
              <a:rPr lang="tr-TR" sz="1600" dirty="0" smtClean="0"/>
              <a:t>(dilersek bir alt satıra da indisleri yazdıralım.)</a:t>
            </a:r>
            <a:endParaRPr lang="tr-TR" dirty="0" smtClean="0"/>
          </a:p>
          <a:p>
            <a:r>
              <a:rPr lang="tr-TR" dirty="0" smtClean="0"/>
              <a:t>Bu dizideki </a:t>
            </a:r>
            <a:r>
              <a:rPr lang="tr-TR" i="1" dirty="0" smtClean="0"/>
              <a:t>aranan_</a:t>
            </a:r>
            <a:r>
              <a:rPr lang="tr-TR" i="1" dirty="0" err="1" smtClean="0"/>
              <a:t>deger</a:t>
            </a:r>
            <a:r>
              <a:rPr lang="tr-TR" i="1" dirty="0" smtClean="0"/>
              <a:t> </a:t>
            </a:r>
            <a:r>
              <a:rPr lang="tr-TR" dirty="0" smtClean="0"/>
              <a:t>sayısını arayalım.</a:t>
            </a:r>
          </a:p>
          <a:p>
            <a:r>
              <a:rPr lang="tr-TR" dirty="0" smtClean="0"/>
              <a:t>Arama aşamaları arasına </a:t>
            </a:r>
            <a:r>
              <a:rPr lang="tr-TR" dirty="0" err="1" smtClean="0"/>
              <a:t>getch</a:t>
            </a:r>
            <a:r>
              <a:rPr lang="tr-TR" dirty="0" smtClean="0"/>
              <a:t>()’</a:t>
            </a:r>
            <a:r>
              <a:rPr lang="tr-TR" dirty="0" err="1" smtClean="0"/>
              <a:t>ler</a:t>
            </a:r>
            <a:r>
              <a:rPr lang="tr-TR" dirty="0" smtClean="0"/>
              <a:t> koyarak adım adım inceleyelim.</a:t>
            </a:r>
          </a:p>
          <a:p>
            <a:r>
              <a:rPr lang="tr-TR" dirty="0" smtClean="0"/>
              <a:t>En son </a:t>
            </a:r>
            <a:r>
              <a:rPr lang="tr-TR" i="1" dirty="0" smtClean="0"/>
              <a:t>kapasite</a:t>
            </a:r>
            <a:r>
              <a:rPr lang="tr-TR" dirty="0" smtClean="0"/>
              <a:t> değerini çok yüksek tutalım ve ikili aramanın nasıl hızlıca sayıyı bulduğunu gözlemleyelim.</a:t>
            </a:r>
          </a:p>
        </p:txBody>
      </p:sp>
      <p:pic>
        <p:nvPicPr>
          <p:cNvPr id="5" name="4 Resim" descr="bilgisayar.wmf"/>
          <p:cNvPicPr>
            <a:picLocks noChangeAspect="1"/>
          </p:cNvPicPr>
          <p:nvPr/>
        </p:nvPicPr>
        <p:blipFill>
          <a:blip r:embed="rId3"/>
          <a:stretch>
            <a:fillRect/>
          </a:stretch>
        </p:blipFill>
        <p:spPr>
          <a:xfrm>
            <a:off x="7572396" y="5646586"/>
            <a:ext cx="928694" cy="948245"/>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b="1" dirty="0" smtClean="0">
                <a:solidFill>
                  <a:schemeClr val="tx2">
                    <a:lumMod val="60000"/>
                    <a:lumOff val="40000"/>
                  </a:schemeClr>
                </a:solidFill>
              </a:rPr>
              <a:t>Hatırlatma: Algoritma – Sayı Tahmin Oyunu Optimal Çözüm</a:t>
            </a:r>
            <a:endParaRPr lang="tr-TR" sz="24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58204" cy="2281238"/>
          </a:xfrm>
        </p:spPr>
        <p:txBody>
          <a:bodyPr>
            <a:normAutofit fontScale="70000" lnSpcReduction="20000"/>
          </a:bodyPr>
          <a:lstStyle/>
          <a:p>
            <a:pPr algn="l">
              <a:spcBef>
                <a:spcPts val="0"/>
              </a:spcBef>
            </a:pPr>
            <a:r>
              <a:rPr lang="tr-TR" sz="2400" b="1" dirty="0" smtClean="0">
                <a:solidFill>
                  <a:schemeClr val="tx1"/>
                </a:solidFill>
              </a:rPr>
              <a:t>Adım 1: </a:t>
            </a:r>
            <a:r>
              <a:rPr lang="tr-TR" sz="2400" dirty="0" smtClean="0">
                <a:solidFill>
                  <a:schemeClr val="tx1"/>
                </a:solidFill>
              </a:rPr>
              <a:t>Sayı tahmin aralığını belirleyin (x – y arası). Arkadaşınız aklında bir sayı tutsun. İlk tahmininiz (x+y)/2 olsun.</a:t>
            </a:r>
          </a:p>
          <a:p>
            <a:pPr algn="l">
              <a:spcBef>
                <a:spcPts val="0"/>
              </a:spcBef>
            </a:pPr>
            <a:r>
              <a:rPr lang="tr-TR" sz="2400" b="1" dirty="0" smtClean="0">
                <a:solidFill>
                  <a:schemeClr val="tx1"/>
                </a:solidFill>
              </a:rPr>
              <a:t>Adım 2: </a:t>
            </a:r>
            <a:r>
              <a:rPr lang="tr-TR" sz="2400" dirty="0" smtClean="0">
                <a:solidFill>
                  <a:schemeClr val="tx1"/>
                </a:solidFill>
              </a:rPr>
              <a:t>Arkadaşınız tuttuğu sayının daha büyük olduğunu söylerse </a:t>
            </a:r>
            <a:r>
              <a:rPr lang="tr-TR" sz="2400" b="1" i="1" dirty="0" smtClean="0">
                <a:solidFill>
                  <a:schemeClr val="tx1"/>
                </a:solidFill>
              </a:rPr>
              <a:t>Adım 3</a:t>
            </a:r>
            <a:r>
              <a:rPr lang="tr-TR" sz="2400" dirty="0" smtClean="0">
                <a:solidFill>
                  <a:schemeClr val="tx1"/>
                </a:solidFill>
              </a:rPr>
              <a:t>’e, daha küçük olduğunu söylerse </a:t>
            </a:r>
            <a:r>
              <a:rPr lang="tr-TR" sz="2400" b="1" i="1" dirty="0" smtClean="0">
                <a:solidFill>
                  <a:schemeClr val="tx1"/>
                </a:solidFill>
              </a:rPr>
              <a:t>Adım 4</a:t>
            </a:r>
            <a:r>
              <a:rPr lang="tr-TR" sz="2400" dirty="0" smtClean="0">
                <a:solidFill>
                  <a:schemeClr val="tx1"/>
                </a:solidFill>
              </a:rPr>
              <a:t>’e, sayıyı doğru tahmin ettiğinizi söylerse </a:t>
            </a:r>
            <a:r>
              <a:rPr lang="tr-TR" sz="2400" b="1" i="1" dirty="0" smtClean="0">
                <a:solidFill>
                  <a:schemeClr val="tx1"/>
                </a:solidFill>
              </a:rPr>
              <a:t>Adım 5</a:t>
            </a:r>
            <a:r>
              <a:rPr lang="tr-TR" sz="2400" dirty="0" smtClean="0">
                <a:solidFill>
                  <a:schemeClr val="tx1"/>
                </a:solidFill>
              </a:rPr>
              <a:t>’e geçin.</a:t>
            </a:r>
          </a:p>
          <a:p>
            <a:pPr algn="l">
              <a:spcBef>
                <a:spcPts val="0"/>
              </a:spcBef>
            </a:pPr>
            <a:r>
              <a:rPr lang="tr-TR" sz="2400" b="1" dirty="0" smtClean="0">
                <a:solidFill>
                  <a:schemeClr val="tx1"/>
                </a:solidFill>
              </a:rPr>
              <a:t>Adım 3: </a:t>
            </a:r>
            <a:r>
              <a:rPr lang="tr-TR" sz="2400" dirty="0" smtClean="0">
                <a:solidFill>
                  <a:schemeClr val="tx1"/>
                </a:solidFill>
              </a:rPr>
              <a:t>x = (x+y)/2 olarak güncelleyin. Yine (x+y)/2 tahmininde bulunun. </a:t>
            </a:r>
            <a:r>
              <a:rPr lang="tr-TR" sz="2400" b="1" dirty="0" smtClean="0">
                <a:solidFill>
                  <a:schemeClr val="tx1"/>
                </a:solidFill>
              </a:rPr>
              <a:t>Adım 2</a:t>
            </a:r>
            <a:r>
              <a:rPr lang="tr-TR" sz="2400" dirty="0" smtClean="0">
                <a:solidFill>
                  <a:schemeClr val="tx1"/>
                </a:solidFill>
              </a:rPr>
              <a:t>’ye geçin.</a:t>
            </a:r>
          </a:p>
          <a:p>
            <a:pPr algn="l">
              <a:spcBef>
                <a:spcPts val="0"/>
              </a:spcBef>
            </a:pPr>
            <a:r>
              <a:rPr lang="tr-TR" sz="2400" b="1" dirty="0" smtClean="0">
                <a:solidFill>
                  <a:schemeClr val="tx1"/>
                </a:solidFill>
              </a:rPr>
              <a:t>Adım 4: </a:t>
            </a:r>
            <a:r>
              <a:rPr lang="tr-TR" sz="2400" dirty="0" smtClean="0">
                <a:solidFill>
                  <a:schemeClr val="tx1"/>
                </a:solidFill>
              </a:rPr>
              <a:t>y = (x+y)/2 olarak güncelleyin. </a:t>
            </a:r>
            <a:r>
              <a:rPr lang="fi-FI" sz="2400" dirty="0" smtClean="0">
                <a:solidFill>
                  <a:schemeClr val="tx1"/>
                </a:solidFill>
              </a:rPr>
              <a:t>Yine (x+y)/2 tahmininde bulunun. </a:t>
            </a:r>
            <a:r>
              <a:rPr lang="tr-TR" sz="2400" b="1" dirty="0" smtClean="0">
                <a:solidFill>
                  <a:schemeClr val="tx1"/>
                </a:solidFill>
              </a:rPr>
              <a:t>Adım 2</a:t>
            </a:r>
            <a:r>
              <a:rPr lang="tr-TR" sz="2400" dirty="0" smtClean="0">
                <a:solidFill>
                  <a:schemeClr val="tx1"/>
                </a:solidFill>
              </a:rPr>
              <a:t>’ye geçin.</a:t>
            </a:r>
          </a:p>
          <a:p>
            <a:pPr algn="l">
              <a:spcBef>
                <a:spcPts val="0"/>
              </a:spcBef>
            </a:pPr>
            <a:r>
              <a:rPr lang="tr-TR" sz="2400" b="1" dirty="0" smtClean="0">
                <a:solidFill>
                  <a:schemeClr val="tx1"/>
                </a:solidFill>
              </a:rPr>
              <a:t>Adım 5: </a:t>
            </a:r>
            <a:r>
              <a:rPr lang="tr-TR" sz="2400" dirty="0" smtClean="0">
                <a:solidFill>
                  <a:schemeClr val="tx1"/>
                </a:solidFill>
              </a:rPr>
              <a:t>Sayı doğru tahmin edildi. Algoritma sonlandı.</a:t>
            </a:r>
          </a:p>
          <a:p>
            <a:pPr algn="l">
              <a:spcBef>
                <a:spcPts val="0"/>
              </a:spcBef>
            </a:pPr>
            <a:endParaRPr lang="tr-TR" sz="2400" dirty="0" smtClean="0">
              <a:solidFill>
                <a:schemeClr val="tx1"/>
              </a:solidFill>
            </a:endParaRPr>
          </a:p>
        </p:txBody>
      </p:sp>
      <p:pic>
        <p:nvPicPr>
          <p:cNvPr id="4" name="Picture 2"/>
          <p:cNvPicPr>
            <a:picLocks noChangeAspect="1" noChangeArrowheads="1"/>
          </p:cNvPicPr>
          <p:nvPr/>
        </p:nvPicPr>
        <p:blipFill>
          <a:blip r:embed="rId3"/>
          <a:srcRect r="62116" b="77539"/>
          <a:stretch>
            <a:fillRect/>
          </a:stretch>
        </p:blipFill>
        <p:spPr bwMode="auto">
          <a:xfrm>
            <a:off x="1071538" y="3357562"/>
            <a:ext cx="6643788" cy="2214578"/>
          </a:xfrm>
          <a:prstGeom prst="rect">
            <a:avLst/>
          </a:prstGeom>
          <a:ln>
            <a:noFill/>
          </a:ln>
          <a:effectLst>
            <a:outerShdw blurRad="292100" dist="139700" dir="2700000" algn="tl" rotWithShape="0">
              <a:srgbClr val="333333">
                <a:alpha val="65000"/>
              </a:srgbClr>
            </a:outerShdw>
          </a:effectLst>
        </p:spPr>
      </p:pic>
      <p:cxnSp>
        <p:nvCxnSpPr>
          <p:cNvPr id="6" name="5 Düz Ok Bağlayıcısı"/>
          <p:cNvCxnSpPr/>
          <p:nvPr/>
        </p:nvCxnSpPr>
        <p:spPr>
          <a:xfrm flipV="1">
            <a:off x="3500430" y="3071810"/>
            <a:ext cx="2786082"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286512" y="2786058"/>
            <a:ext cx="185738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[0,10] anlamında</a:t>
            </a:r>
            <a:endParaRPr lang="tr-TR" dirty="0"/>
          </a:p>
        </p:txBody>
      </p:sp>
      <p:cxnSp>
        <p:nvCxnSpPr>
          <p:cNvPr id="9" name="8 Düz Ok Bağlayıcısı"/>
          <p:cNvCxnSpPr/>
          <p:nvPr/>
        </p:nvCxnSpPr>
        <p:spPr>
          <a:xfrm rot="5400000">
            <a:off x="5679289" y="3964785"/>
            <a:ext cx="2714644" cy="1214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642910" y="5857892"/>
            <a:ext cx="8001056" cy="646331"/>
          </a:xfrm>
          <a:prstGeom prst="rect">
            <a:avLst/>
          </a:prstGeom>
          <a:noFill/>
        </p:spPr>
        <p:txBody>
          <a:bodyPr wrap="square" rtlCol="0">
            <a:spAutoFit/>
          </a:bodyPr>
          <a:lstStyle/>
          <a:p>
            <a:pPr algn="r"/>
            <a:r>
              <a:rPr lang="tr-TR" dirty="0" smtClean="0"/>
              <a:t>Kapalı aralık mantığıyla da çalışabilirdik ama kodumuzda ona göre düzenlemeler yapmak gerekirdi.</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smtClean="0">
                <a:solidFill>
                  <a:schemeClr val="tx2">
                    <a:lumMod val="60000"/>
                    <a:lumOff val="40000"/>
                  </a:schemeClr>
                </a:solidFill>
              </a:rPr>
              <a:t>İkili  arama kodu…</a:t>
            </a:r>
            <a:endParaRPr lang="tr-TR" b="1" dirty="0">
              <a:solidFill>
                <a:schemeClr val="tx2">
                  <a:lumMod val="60000"/>
                  <a:lumOff val="40000"/>
                </a:schemeClr>
              </a:solidFill>
            </a:endParaRPr>
          </a:p>
        </p:txBody>
      </p:sp>
      <p:sp>
        <p:nvSpPr>
          <p:cNvPr id="5" name="4 İçerik Yer Tutucusu"/>
          <p:cNvSpPr>
            <a:spLocks noGrp="1"/>
          </p:cNvSpPr>
          <p:nvPr>
            <p:ph sz="quarter" idx="1"/>
          </p:nvPr>
        </p:nvSpPr>
        <p:spPr>
          <a:xfrm>
            <a:off x="285720" y="1714488"/>
            <a:ext cx="4143404" cy="4857784"/>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a:buNone/>
            </a:pPr>
            <a:r>
              <a:rPr lang="tr-TR" sz="2800" dirty="0" smtClean="0"/>
              <a:t>#</a:t>
            </a:r>
            <a:r>
              <a:rPr lang="tr-TR" sz="2800" dirty="0" err="1" smtClean="0"/>
              <a:t>include</a:t>
            </a:r>
            <a:r>
              <a:rPr lang="tr-TR" sz="2800" dirty="0" smtClean="0"/>
              <a:t> &lt;</a:t>
            </a:r>
            <a:r>
              <a:rPr lang="tr-TR" sz="2800" dirty="0" err="1" smtClean="0"/>
              <a:t>stdio</a:t>
            </a:r>
            <a:r>
              <a:rPr lang="tr-TR" sz="2800" dirty="0" smtClean="0"/>
              <a:t>.h&gt;</a:t>
            </a:r>
          </a:p>
          <a:p>
            <a:pPr>
              <a:buNone/>
            </a:pPr>
            <a:r>
              <a:rPr lang="tr-TR" sz="2800" dirty="0" smtClean="0"/>
              <a:t>#</a:t>
            </a:r>
            <a:r>
              <a:rPr lang="tr-TR" sz="2800" dirty="0" err="1" smtClean="0"/>
              <a:t>include</a:t>
            </a:r>
            <a:r>
              <a:rPr lang="tr-TR" sz="2800" dirty="0" smtClean="0"/>
              <a:t> &lt;</a:t>
            </a:r>
            <a:r>
              <a:rPr lang="tr-TR" sz="2800" dirty="0" err="1" smtClean="0"/>
              <a:t>conio</a:t>
            </a:r>
            <a:r>
              <a:rPr lang="tr-TR" sz="2800" dirty="0" smtClean="0"/>
              <a:t>.h&gt;</a:t>
            </a:r>
          </a:p>
          <a:p>
            <a:pPr>
              <a:buNone/>
            </a:pPr>
            <a:r>
              <a:rPr lang="tr-TR" sz="2800" dirty="0" smtClean="0"/>
              <a:t>#</a:t>
            </a:r>
            <a:r>
              <a:rPr lang="tr-TR" sz="2800" dirty="0" err="1" smtClean="0"/>
              <a:t>include</a:t>
            </a:r>
            <a:r>
              <a:rPr lang="tr-TR" sz="2800" dirty="0" smtClean="0"/>
              <a:t> &lt;</a:t>
            </a:r>
            <a:r>
              <a:rPr lang="tr-TR" sz="2800" dirty="0" err="1" smtClean="0"/>
              <a:t>stdlib</a:t>
            </a:r>
            <a:r>
              <a:rPr lang="tr-TR" sz="2800" dirty="0" smtClean="0"/>
              <a:t>.h&gt;</a:t>
            </a:r>
          </a:p>
          <a:p>
            <a:pPr>
              <a:buNone/>
            </a:pPr>
            <a:r>
              <a:rPr lang="tr-TR" sz="2800" dirty="0" smtClean="0"/>
              <a:t>#</a:t>
            </a:r>
            <a:r>
              <a:rPr lang="tr-TR" sz="2800" dirty="0" err="1" smtClean="0"/>
              <a:t>include</a:t>
            </a:r>
            <a:r>
              <a:rPr lang="tr-TR" sz="2800" dirty="0" smtClean="0"/>
              <a:t> &lt;time.h&gt;</a:t>
            </a:r>
          </a:p>
          <a:p>
            <a:pPr>
              <a:buNone/>
            </a:pPr>
            <a:r>
              <a:rPr lang="tr-TR" sz="2800" dirty="0" smtClean="0"/>
              <a:t>#define KAPASITE 5000</a:t>
            </a:r>
          </a:p>
          <a:p>
            <a:pPr>
              <a:buNone/>
            </a:pPr>
            <a:r>
              <a:rPr lang="tr-TR" sz="2800" dirty="0" smtClean="0"/>
              <a:t>#define ARANAN_DEGER 712</a:t>
            </a:r>
          </a:p>
          <a:p>
            <a:pPr>
              <a:buNone/>
            </a:pPr>
            <a:r>
              <a:rPr lang="tr-TR" sz="2800" dirty="0" err="1" smtClean="0"/>
              <a:t>int</a:t>
            </a:r>
            <a:r>
              <a:rPr lang="tr-TR" sz="2800" dirty="0" smtClean="0"/>
              <a:t> </a:t>
            </a:r>
            <a:r>
              <a:rPr lang="tr-TR" sz="2800" dirty="0" err="1" smtClean="0"/>
              <a:t>main</a:t>
            </a:r>
            <a:r>
              <a:rPr lang="tr-TR" sz="2800" dirty="0" smtClean="0"/>
              <a:t>(){</a:t>
            </a:r>
          </a:p>
          <a:p>
            <a:pPr>
              <a:buNone/>
            </a:pPr>
            <a:r>
              <a:rPr lang="tr-TR" sz="2800" dirty="0" smtClean="0"/>
              <a:t>	</a:t>
            </a:r>
            <a:r>
              <a:rPr lang="tr-TR" sz="2800" dirty="0" err="1" smtClean="0"/>
              <a:t>srand</a:t>
            </a:r>
            <a:r>
              <a:rPr lang="tr-TR" sz="2800" dirty="0" smtClean="0"/>
              <a:t>(time(NULL));</a:t>
            </a:r>
          </a:p>
          <a:p>
            <a:pPr>
              <a:buNone/>
            </a:pPr>
            <a:r>
              <a:rPr lang="tr-TR" sz="2800" dirty="0" smtClean="0"/>
              <a:t>	</a:t>
            </a:r>
            <a:r>
              <a:rPr lang="tr-TR" sz="2800" dirty="0" err="1" smtClean="0"/>
              <a:t>int</a:t>
            </a:r>
            <a:r>
              <a:rPr lang="tr-TR" sz="2800" dirty="0" smtClean="0"/>
              <a:t> arama_no=0;</a:t>
            </a:r>
          </a:p>
          <a:p>
            <a:pPr>
              <a:buNone/>
            </a:pPr>
            <a:r>
              <a:rPr lang="tr-TR" sz="2800" dirty="0" smtClean="0"/>
              <a:t>	</a:t>
            </a:r>
            <a:r>
              <a:rPr lang="tr-TR" sz="2800" dirty="0" err="1" smtClean="0"/>
              <a:t>int</a:t>
            </a:r>
            <a:r>
              <a:rPr lang="tr-TR" sz="2800" dirty="0" smtClean="0"/>
              <a:t> dizi[KAPASITE];</a:t>
            </a:r>
          </a:p>
          <a:p>
            <a:pPr>
              <a:buNone/>
            </a:pPr>
            <a:r>
              <a:rPr lang="tr-TR" sz="2800" dirty="0" smtClean="0"/>
              <a:t>	dizi[0]=1;</a:t>
            </a:r>
          </a:p>
          <a:p>
            <a:pPr>
              <a:buNone/>
            </a:pPr>
            <a:r>
              <a:rPr lang="tr-TR" sz="2800" dirty="0" smtClean="0"/>
              <a:t>	</a:t>
            </a:r>
            <a:r>
              <a:rPr lang="tr-TR" sz="2800" dirty="0" err="1" smtClean="0"/>
              <a:t>int</a:t>
            </a:r>
            <a:r>
              <a:rPr lang="tr-TR" sz="2800" dirty="0" smtClean="0"/>
              <a:t> i;</a:t>
            </a:r>
          </a:p>
          <a:p>
            <a:pPr>
              <a:buNone/>
            </a:pPr>
            <a:r>
              <a:rPr lang="tr-TR" sz="2800" dirty="0" smtClean="0"/>
              <a:t>	</a:t>
            </a:r>
            <a:r>
              <a:rPr lang="tr-TR" sz="2800" dirty="0" err="1" smtClean="0"/>
              <a:t>printf</a:t>
            </a:r>
            <a:r>
              <a:rPr lang="tr-TR" sz="2800" dirty="0" smtClean="0"/>
              <a:t>("dizi: %d ",dizi[0]);</a:t>
            </a:r>
          </a:p>
          <a:p>
            <a:pPr>
              <a:buNone/>
            </a:pPr>
            <a:r>
              <a:rPr lang="tr-TR" sz="2800" dirty="0" smtClean="0"/>
              <a:t>	</a:t>
            </a:r>
            <a:r>
              <a:rPr lang="tr-TR" sz="2800" dirty="0" err="1" smtClean="0"/>
              <a:t>for</a:t>
            </a:r>
            <a:r>
              <a:rPr lang="tr-TR" sz="2800" dirty="0" smtClean="0"/>
              <a:t>(i=1; i&lt;KAPASITE;i++)</a:t>
            </a:r>
          </a:p>
          <a:p>
            <a:pPr>
              <a:buNone/>
            </a:pPr>
            <a:r>
              <a:rPr lang="tr-TR" sz="2800" dirty="0" smtClean="0"/>
              <a:t>	{</a:t>
            </a:r>
          </a:p>
          <a:p>
            <a:pPr>
              <a:buNone/>
            </a:pPr>
            <a:r>
              <a:rPr lang="tr-TR" sz="2800" dirty="0" smtClean="0"/>
              <a:t>		dizi[i] = dizi[i-1] + </a:t>
            </a:r>
            <a:r>
              <a:rPr lang="tr-TR" sz="2800" dirty="0" err="1" smtClean="0"/>
              <a:t>rand</a:t>
            </a:r>
            <a:r>
              <a:rPr lang="tr-TR" sz="2800" dirty="0" smtClean="0"/>
              <a:t>()%3+1;</a:t>
            </a:r>
          </a:p>
          <a:p>
            <a:pPr>
              <a:buNone/>
            </a:pPr>
            <a:r>
              <a:rPr lang="tr-TR" sz="2800" dirty="0" smtClean="0"/>
              <a:t>		</a:t>
            </a:r>
            <a:r>
              <a:rPr lang="tr-TR" sz="2800" dirty="0" err="1" smtClean="0"/>
              <a:t>printf</a:t>
            </a:r>
            <a:r>
              <a:rPr lang="tr-TR" sz="2800" dirty="0" smtClean="0"/>
              <a:t>("%d ",dizi[i]);</a:t>
            </a:r>
          </a:p>
          <a:p>
            <a:pPr>
              <a:buNone/>
            </a:pPr>
            <a:r>
              <a:rPr lang="tr-TR" sz="2800" dirty="0" smtClean="0"/>
              <a:t>	}</a:t>
            </a:r>
          </a:p>
          <a:p>
            <a:pPr>
              <a:buNone/>
            </a:pPr>
            <a:r>
              <a:rPr lang="tr-TR" sz="2800" dirty="0" smtClean="0"/>
              <a:t>	</a:t>
            </a:r>
            <a:r>
              <a:rPr lang="tr-TR" sz="2800" dirty="0" err="1" smtClean="0"/>
              <a:t>printf</a:t>
            </a:r>
            <a:r>
              <a:rPr lang="tr-TR" sz="2800" dirty="0" smtClean="0"/>
              <a:t>("\n");</a:t>
            </a:r>
          </a:p>
          <a:p>
            <a:pPr>
              <a:buNone/>
            </a:pPr>
            <a:endParaRPr lang="tr-TR" dirty="0" smtClean="0"/>
          </a:p>
          <a:p>
            <a:pPr>
              <a:buNone/>
            </a:pPr>
            <a:r>
              <a:rPr lang="tr-TR" sz="6000" b="1" dirty="0" smtClean="0"/>
              <a:t>//…</a:t>
            </a:r>
          </a:p>
        </p:txBody>
      </p:sp>
      <p:sp>
        <p:nvSpPr>
          <p:cNvPr id="4" name="3 Metin kutusu"/>
          <p:cNvSpPr txBox="1"/>
          <p:nvPr/>
        </p:nvSpPr>
        <p:spPr>
          <a:xfrm>
            <a:off x="357158" y="1285860"/>
            <a:ext cx="8286808" cy="400110"/>
          </a:xfrm>
          <a:prstGeom prst="rect">
            <a:avLst/>
          </a:prstGeom>
          <a:noFill/>
        </p:spPr>
        <p:txBody>
          <a:bodyPr wrap="square" rtlCol="0">
            <a:spAutoFit/>
          </a:bodyPr>
          <a:lstStyle/>
          <a:p>
            <a:r>
              <a:rPr lang="tr-TR" sz="2000" dirty="0" smtClean="0"/>
              <a:t>Dizi sıralı olmak zorundadır. Aşağıdaki kodu çalıştırıp inceleyelim.</a:t>
            </a:r>
            <a:endParaRPr lang="tr-TR" sz="2000" dirty="0"/>
          </a:p>
        </p:txBody>
      </p:sp>
      <p:sp>
        <p:nvSpPr>
          <p:cNvPr id="6" name="5 Dikdörtgen"/>
          <p:cNvSpPr/>
          <p:nvPr/>
        </p:nvSpPr>
        <p:spPr>
          <a:xfrm>
            <a:off x="3071802" y="1928802"/>
            <a:ext cx="5357818" cy="41780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pPr>
            <a:r>
              <a:rPr lang="tr-TR" sz="2400" b="1" dirty="0" smtClean="0"/>
              <a:t>// …</a:t>
            </a:r>
          </a:p>
          <a:p>
            <a:pPr>
              <a:buNone/>
            </a:pPr>
            <a:r>
              <a:rPr lang="tr-TR" sz="1100" dirty="0" smtClean="0"/>
              <a:t>// </a:t>
            </a:r>
            <a:r>
              <a:rPr lang="tr-TR" sz="1100" dirty="0" err="1" smtClean="0"/>
              <a:t>sayiyi</a:t>
            </a:r>
            <a:r>
              <a:rPr lang="tr-TR" sz="1100" dirty="0" smtClean="0"/>
              <a:t> (</a:t>
            </a:r>
            <a:r>
              <a:rPr lang="tr-TR" sz="1100" dirty="0" err="1" smtClean="0"/>
              <a:t>araligin</a:t>
            </a:r>
            <a:r>
              <a:rPr lang="tr-TR" sz="1100" dirty="0" smtClean="0"/>
              <a:t>_sol_</a:t>
            </a:r>
            <a:r>
              <a:rPr lang="tr-TR" sz="1100" dirty="0" err="1" smtClean="0"/>
              <a:t>tarafi</a:t>
            </a:r>
            <a:r>
              <a:rPr lang="tr-TR" sz="1100" dirty="0" smtClean="0"/>
              <a:t>, </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a:t>
            </a:r>
            <a:r>
              <a:rPr lang="tr-TR" sz="1100" dirty="0" err="1" smtClean="0"/>
              <a:t>na</a:t>
            </a:r>
            <a:r>
              <a:rPr lang="tr-TR" sz="1100" dirty="0" smtClean="0"/>
              <a:t> </a:t>
            </a:r>
            <a:r>
              <a:rPr lang="tr-TR" sz="1100" dirty="0" err="1" smtClean="0"/>
              <a:t>kistirdik</a:t>
            </a:r>
            <a:r>
              <a:rPr lang="tr-TR" sz="1100" dirty="0" smtClean="0"/>
              <a:t>.</a:t>
            </a:r>
          </a:p>
          <a:p>
            <a:pPr>
              <a:buNone/>
            </a:pPr>
            <a:r>
              <a:rPr lang="tr-TR" sz="1100" dirty="0" err="1" smtClean="0"/>
              <a:t>int</a:t>
            </a:r>
            <a:r>
              <a:rPr lang="tr-TR" sz="1100" dirty="0" smtClean="0"/>
              <a:t> </a:t>
            </a:r>
            <a:r>
              <a:rPr lang="tr-TR" sz="1100" dirty="0" err="1" smtClean="0"/>
              <a:t>araligin</a:t>
            </a:r>
            <a:r>
              <a:rPr lang="tr-TR" sz="1100" dirty="0" smtClean="0"/>
              <a:t>_sol_</a:t>
            </a:r>
            <a:r>
              <a:rPr lang="tr-TR" sz="1100" dirty="0" err="1" smtClean="0"/>
              <a:t>tarafi</a:t>
            </a:r>
            <a:r>
              <a:rPr lang="tr-TR" sz="1100" dirty="0" smtClean="0"/>
              <a:t>=-1;// en basta [0,4] yani (-1,5) </a:t>
            </a:r>
            <a:r>
              <a:rPr lang="tr-TR" sz="1100" dirty="0" err="1" smtClean="0"/>
              <a:t>araliginda</a:t>
            </a:r>
            <a:r>
              <a:rPr lang="tr-TR" sz="1100" dirty="0" smtClean="0"/>
              <a:t>.</a:t>
            </a:r>
          </a:p>
          <a:p>
            <a:pPr>
              <a:buNone/>
            </a:pPr>
            <a:r>
              <a:rPr lang="tr-TR" sz="1100" dirty="0" err="1" smtClean="0"/>
              <a:t>int</a:t>
            </a:r>
            <a:r>
              <a:rPr lang="tr-TR" sz="1100" dirty="0" smtClean="0"/>
              <a:t> </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 =KAPASITE; // en basta [0,4] yani (-1,5) </a:t>
            </a:r>
            <a:r>
              <a:rPr lang="tr-TR" sz="1100" dirty="0" err="1" smtClean="0"/>
              <a:t>araliginda</a:t>
            </a:r>
            <a:r>
              <a:rPr lang="tr-TR" sz="1100" dirty="0" smtClean="0"/>
              <a:t>.</a:t>
            </a:r>
          </a:p>
          <a:p>
            <a:pPr>
              <a:buNone/>
            </a:pPr>
            <a:r>
              <a:rPr lang="tr-TR" sz="1100" dirty="0" err="1" smtClean="0"/>
              <a:t>sleep</a:t>
            </a:r>
            <a:r>
              <a:rPr lang="tr-TR" sz="1100" dirty="0" smtClean="0"/>
              <a:t>(1); </a:t>
            </a:r>
            <a:r>
              <a:rPr lang="tr-TR" sz="1100" dirty="0" err="1" smtClean="0"/>
              <a:t>printf</a:t>
            </a:r>
            <a:r>
              <a:rPr lang="tr-TR" sz="1100" dirty="0" smtClean="0"/>
              <a:t>("arama %d: </a:t>
            </a:r>
            <a:r>
              <a:rPr lang="tr-TR" sz="1100" dirty="0" err="1" smtClean="0"/>
              <a:t>sayi</a:t>
            </a:r>
            <a:r>
              <a:rPr lang="tr-TR" sz="1100" dirty="0" smtClean="0"/>
              <a:t> (%d,%d) indis </a:t>
            </a:r>
            <a:r>
              <a:rPr lang="tr-TR" sz="1100" dirty="0" err="1" smtClean="0"/>
              <a:t>araliginda</a:t>
            </a:r>
            <a:r>
              <a:rPr lang="tr-TR" sz="1100" dirty="0" smtClean="0"/>
              <a:t>.\n", ++arama_no, </a:t>
            </a:r>
            <a:r>
              <a:rPr lang="tr-TR" sz="1100" dirty="0" err="1" smtClean="0"/>
              <a:t>araligin</a:t>
            </a:r>
            <a:r>
              <a:rPr lang="tr-TR" sz="1100" dirty="0" smtClean="0"/>
              <a:t>_sol_</a:t>
            </a:r>
            <a:r>
              <a:rPr lang="tr-TR" sz="1100" dirty="0" err="1" smtClean="0"/>
              <a:t>tarafi</a:t>
            </a:r>
            <a:r>
              <a:rPr lang="tr-TR" sz="1100" dirty="0" smtClean="0"/>
              <a:t>, </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 ; //hata </a:t>
            </a:r>
            <a:r>
              <a:rPr lang="tr-TR" sz="1100" dirty="0" err="1" smtClean="0"/>
              <a:t>ayiklama</a:t>
            </a:r>
            <a:endParaRPr lang="tr-TR" sz="1100" dirty="0" smtClean="0"/>
          </a:p>
          <a:p>
            <a:pPr>
              <a:buNone/>
            </a:pPr>
            <a:r>
              <a:rPr lang="tr-TR" sz="1100" dirty="0" err="1" smtClean="0"/>
              <a:t>int</a:t>
            </a:r>
            <a:r>
              <a:rPr lang="tr-TR" sz="1100" dirty="0" smtClean="0"/>
              <a:t> </a:t>
            </a:r>
            <a:r>
              <a:rPr lang="tr-TR" sz="1100" dirty="0" err="1" smtClean="0"/>
              <a:t>araligin</a:t>
            </a:r>
            <a:r>
              <a:rPr lang="tr-TR" sz="1100" dirty="0" smtClean="0"/>
              <a:t>_</a:t>
            </a:r>
            <a:r>
              <a:rPr lang="tr-TR" sz="1100" dirty="0" err="1" smtClean="0"/>
              <a:t>ortasi</a:t>
            </a:r>
            <a:r>
              <a:rPr lang="tr-TR" sz="1100" dirty="0" smtClean="0"/>
              <a:t>= (</a:t>
            </a:r>
            <a:r>
              <a:rPr lang="tr-TR" sz="1100" dirty="0" err="1" smtClean="0"/>
              <a:t>araligin</a:t>
            </a:r>
            <a:r>
              <a:rPr lang="tr-TR" sz="1100" dirty="0" smtClean="0"/>
              <a:t>_sol_</a:t>
            </a:r>
            <a:r>
              <a:rPr lang="tr-TR" sz="1100" dirty="0" err="1" smtClean="0"/>
              <a:t>tarafi</a:t>
            </a:r>
            <a:r>
              <a:rPr lang="tr-TR" sz="1100" dirty="0" smtClean="0"/>
              <a:t>+</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)/2;</a:t>
            </a:r>
          </a:p>
          <a:p>
            <a:pPr>
              <a:buNone/>
            </a:pPr>
            <a:r>
              <a:rPr lang="tr-TR" sz="1100" dirty="0" smtClean="0"/>
              <a:t>	</a:t>
            </a:r>
          </a:p>
          <a:p>
            <a:pPr>
              <a:buNone/>
            </a:pPr>
            <a:r>
              <a:rPr lang="tr-TR" sz="1100" dirty="0" err="1" smtClean="0"/>
              <a:t>while</a:t>
            </a:r>
            <a:r>
              <a:rPr lang="tr-TR" sz="1100" dirty="0" smtClean="0"/>
              <a:t>(dizi[</a:t>
            </a:r>
            <a:r>
              <a:rPr lang="tr-TR" sz="1100" dirty="0" err="1" smtClean="0"/>
              <a:t>araligin</a:t>
            </a:r>
            <a:r>
              <a:rPr lang="tr-TR" sz="1100" dirty="0" smtClean="0"/>
              <a:t>_</a:t>
            </a:r>
            <a:r>
              <a:rPr lang="tr-TR" sz="1100" dirty="0" err="1" smtClean="0"/>
              <a:t>ortasi</a:t>
            </a:r>
            <a:r>
              <a:rPr lang="tr-TR" sz="1100" dirty="0" smtClean="0"/>
              <a:t>]!=ARANAN_DEGER){</a:t>
            </a:r>
          </a:p>
          <a:p>
            <a:pPr>
              <a:buNone/>
            </a:pPr>
            <a:r>
              <a:rPr lang="tr-TR" sz="1100" dirty="0" smtClean="0"/>
              <a:t>	</a:t>
            </a:r>
            <a:r>
              <a:rPr lang="tr-TR" sz="1100" dirty="0" err="1" smtClean="0"/>
              <a:t>if</a:t>
            </a:r>
            <a:r>
              <a:rPr lang="tr-TR" sz="1100" dirty="0" smtClean="0"/>
              <a:t>(dizi[</a:t>
            </a:r>
            <a:r>
              <a:rPr lang="tr-TR" sz="1100" dirty="0" err="1" smtClean="0"/>
              <a:t>araligin</a:t>
            </a:r>
            <a:r>
              <a:rPr lang="tr-TR" sz="1100" dirty="0" smtClean="0"/>
              <a:t>_</a:t>
            </a:r>
            <a:r>
              <a:rPr lang="tr-TR" sz="1100" dirty="0" err="1" smtClean="0"/>
              <a:t>ortasi</a:t>
            </a:r>
            <a:r>
              <a:rPr lang="tr-TR" sz="1100" dirty="0" smtClean="0"/>
              <a:t>]&gt;ARANAN_DEGER) //demek ki sola </a:t>
            </a:r>
            <a:r>
              <a:rPr lang="tr-TR" sz="1100" dirty="0" err="1" smtClean="0"/>
              <a:t>yonelmeli</a:t>
            </a:r>
            <a:r>
              <a:rPr lang="tr-TR" sz="1100" dirty="0" smtClean="0"/>
              <a:t>...</a:t>
            </a:r>
          </a:p>
          <a:p>
            <a:pPr>
              <a:buNone/>
            </a:pPr>
            <a:r>
              <a:rPr lang="tr-TR" sz="1100" dirty="0" smtClean="0"/>
              <a:t>			</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 = </a:t>
            </a:r>
            <a:r>
              <a:rPr lang="tr-TR" sz="1100" dirty="0" err="1" smtClean="0"/>
              <a:t>araligin</a:t>
            </a:r>
            <a:r>
              <a:rPr lang="tr-TR" sz="1100" dirty="0" smtClean="0"/>
              <a:t>_</a:t>
            </a:r>
            <a:r>
              <a:rPr lang="tr-TR" sz="1100" dirty="0" err="1" smtClean="0"/>
              <a:t>ortasi</a:t>
            </a:r>
            <a:r>
              <a:rPr lang="tr-TR" sz="1100" dirty="0" smtClean="0"/>
              <a:t>;</a:t>
            </a:r>
          </a:p>
          <a:p>
            <a:pPr>
              <a:buNone/>
            </a:pPr>
            <a:r>
              <a:rPr lang="tr-TR" sz="1100" dirty="0" smtClean="0"/>
              <a:t>		else //demek ki sola </a:t>
            </a:r>
            <a:r>
              <a:rPr lang="tr-TR" sz="1100" dirty="0" err="1" smtClean="0"/>
              <a:t>yonelmeli</a:t>
            </a:r>
            <a:r>
              <a:rPr lang="tr-TR" sz="1100" dirty="0" smtClean="0"/>
              <a:t>...</a:t>
            </a:r>
          </a:p>
          <a:p>
            <a:pPr>
              <a:buNone/>
            </a:pPr>
            <a:r>
              <a:rPr lang="tr-TR" sz="1100" dirty="0" smtClean="0"/>
              <a:t>			</a:t>
            </a:r>
            <a:r>
              <a:rPr lang="tr-TR" sz="1100" dirty="0" err="1" smtClean="0"/>
              <a:t>araligin</a:t>
            </a:r>
            <a:r>
              <a:rPr lang="tr-TR" sz="1100" dirty="0" smtClean="0"/>
              <a:t>_sol_</a:t>
            </a:r>
            <a:r>
              <a:rPr lang="tr-TR" sz="1100" dirty="0" err="1" smtClean="0"/>
              <a:t>tarafi</a:t>
            </a:r>
            <a:r>
              <a:rPr lang="tr-TR" sz="1100" dirty="0" smtClean="0"/>
              <a:t> = </a:t>
            </a:r>
            <a:r>
              <a:rPr lang="tr-TR" sz="1100" dirty="0" err="1" smtClean="0"/>
              <a:t>araligin</a:t>
            </a:r>
            <a:r>
              <a:rPr lang="tr-TR" sz="1100" dirty="0" smtClean="0"/>
              <a:t>_</a:t>
            </a:r>
            <a:r>
              <a:rPr lang="tr-TR" sz="1100" dirty="0" err="1" smtClean="0"/>
              <a:t>ortasi</a:t>
            </a:r>
            <a:r>
              <a:rPr lang="tr-TR" sz="1100" dirty="0" smtClean="0"/>
              <a:t>;</a:t>
            </a:r>
          </a:p>
          <a:p>
            <a:pPr>
              <a:buNone/>
            </a:pPr>
            <a:r>
              <a:rPr lang="tr-TR" sz="1100" dirty="0" err="1" smtClean="0"/>
              <a:t>sleep</a:t>
            </a:r>
            <a:r>
              <a:rPr lang="tr-TR" sz="1100" dirty="0" smtClean="0"/>
              <a:t>(1); </a:t>
            </a:r>
            <a:r>
              <a:rPr lang="tr-TR" sz="1100" dirty="0" err="1" smtClean="0"/>
              <a:t>printf</a:t>
            </a:r>
            <a:r>
              <a:rPr lang="tr-TR" sz="1100" dirty="0" smtClean="0"/>
              <a:t>("arama %d: </a:t>
            </a:r>
            <a:r>
              <a:rPr lang="tr-TR" sz="1100" dirty="0" err="1" smtClean="0"/>
              <a:t>sayi</a:t>
            </a:r>
            <a:r>
              <a:rPr lang="tr-TR" sz="1100" dirty="0" smtClean="0"/>
              <a:t> (%d,%d) indis </a:t>
            </a:r>
            <a:r>
              <a:rPr lang="tr-TR" sz="1100" dirty="0" err="1" smtClean="0"/>
              <a:t>araliginda</a:t>
            </a:r>
            <a:r>
              <a:rPr lang="tr-TR" sz="1100" dirty="0" smtClean="0"/>
              <a:t>.\n", ++arama_no, </a:t>
            </a:r>
            <a:r>
              <a:rPr lang="tr-TR" sz="1100" dirty="0" err="1" smtClean="0"/>
              <a:t>araligin</a:t>
            </a:r>
            <a:r>
              <a:rPr lang="tr-TR" sz="1100" dirty="0" smtClean="0"/>
              <a:t>_sol_</a:t>
            </a:r>
            <a:r>
              <a:rPr lang="tr-TR" sz="1100" dirty="0" err="1" smtClean="0"/>
              <a:t>tarafi</a:t>
            </a:r>
            <a:r>
              <a:rPr lang="tr-TR" sz="1100" dirty="0" smtClean="0"/>
              <a:t>, </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 ; //hata </a:t>
            </a:r>
            <a:r>
              <a:rPr lang="tr-TR" sz="1100" dirty="0" err="1" smtClean="0"/>
              <a:t>ayiklama</a:t>
            </a:r>
            <a:endParaRPr lang="tr-TR" sz="1100" dirty="0" smtClean="0"/>
          </a:p>
          <a:p>
            <a:pPr>
              <a:buNone/>
            </a:pPr>
            <a:r>
              <a:rPr lang="tr-TR" sz="1100" dirty="0" err="1" smtClean="0"/>
              <a:t>araligin</a:t>
            </a:r>
            <a:r>
              <a:rPr lang="tr-TR" sz="1100" dirty="0" smtClean="0"/>
              <a:t>_</a:t>
            </a:r>
            <a:r>
              <a:rPr lang="tr-TR" sz="1100" dirty="0" err="1" smtClean="0"/>
              <a:t>ortasi</a:t>
            </a:r>
            <a:r>
              <a:rPr lang="tr-TR" sz="1100" dirty="0" smtClean="0"/>
              <a:t>= (</a:t>
            </a:r>
            <a:r>
              <a:rPr lang="tr-TR" sz="1100" dirty="0" err="1" smtClean="0"/>
              <a:t>araligin</a:t>
            </a:r>
            <a:r>
              <a:rPr lang="tr-TR" sz="1100" dirty="0" smtClean="0"/>
              <a:t>_sol_</a:t>
            </a:r>
            <a:r>
              <a:rPr lang="tr-TR" sz="1100" dirty="0" err="1" smtClean="0"/>
              <a:t>tarafi</a:t>
            </a:r>
            <a:r>
              <a:rPr lang="tr-TR" sz="1100" dirty="0" smtClean="0"/>
              <a:t>+</a:t>
            </a:r>
            <a:r>
              <a:rPr lang="tr-TR" sz="1100" dirty="0" err="1" smtClean="0"/>
              <a:t>araligin</a:t>
            </a:r>
            <a:r>
              <a:rPr lang="tr-TR" sz="1100" dirty="0" smtClean="0"/>
              <a:t>_</a:t>
            </a:r>
            <a:r>
              <a:rPr lang="tr-TR" sz="1100" dirty="0" err="1" smtClean="0"/>
              <a:t>sag</a:t>
            </a:r>
            <a:r>
              <a:rPr lang="tr-TR" sz="1100" dirty="0" smtClean="0"/>
              <a:t>_</a:t>
            </a:r>
            <a:r>
              <a:rPr lang="tr-TR" sz="1100" dirty="0" err="1" smtClean="0"/>
              <a:t>tarafi</a:t>
            </a:r>
            <a:r>
              <a:rPr lang="tr-TR" sz="1100" dirty="0" smtClean="0"/>
              <a:t>)/2;</a:t>
            </a:r>
          </a:p>
          <a:p>
            <a:pPr>
              <a:buNone/>
            </a:pPr>
            <a:r>
              <a:rPr lang="tr-TR" sz="1100" dirty="0" err="1" smtClean="0"/>
              <a:t>if</a:t>
            </a:r>
            <a:r>
              <a:rPr lang="tr-TR" sz="1100" dirty="0" smtClean="0"/>
              <a:t>(</a:t>
            </a:r>
            <a:r>
              <a:rPr lang="tr-TR" sz="1100" dirty="0" err="1" smtClean="0"/>
              <a:t>araligin</a:t>
            </a:r>
            <a:r>
              <a:rPr lang="tr-TR" sz="1100" dirty="0" smtClean="0"/>
              <a:t>_</a:t>
            </a:r>
            <a:r>
              <a:rPr lang="tr-TR" sz="1100" dirty="0" err="1" smtClean="0"/>
              <a:t>ortasi</a:t>
            </a:r>
            <a:r>
              <a:rPr lang="tr-TR" sz="1100" dirty="0" smtClean="0"/>
              <a:t>==</a:t>
            </a:r>
            <a:r>
              <a:rPr lang="tr-TR" sz="1100" dirty="0" err="1" smtClean="0"/>
              <a:t>araligin</a:t>
            </a:r>
            <a:r>
              <a:rPr lang="tr-TR" sz="1100" dirty="0" smtClean="0"/>
              <a:t>_sol_</a:t>
            </a:r>
            <a:r>
              <a:rPr lang="tr-TR" sz="1100" dirty="0" err="1" smtClean="0"/>
              <a:t>tarafi</a:t>
            </a:r>
            <a:r>
              <a:rPr lang="tr-TR" sz="1100" dirty="0" smtClean="0"/>
              <a:t>) </a:t>
            </a:r>
          </a:p>
          <a:p>
            <a:pPr>
              <a:buNone/>
            </a:pPr>
            <a:r>
              <a:rPr lang="tr-TR" sz="1100" dirty="0" smtClean="0"/>
              <a:t>   { </a:t>
            </a:r>
            <a:r>
              <a:rPr lang="tr-TR" sz="1100" dirty="0" err="1" smtClean="0"/>
              <a:t>printf</a:t>
            </a:r>
            <a:r>
              <a:rPr lang="tr-TR" sz="1100" dirty="0" smtClean="0"/>
              <a:t>("</a:t>
            </a:r>
            <a:r>
              <a:rPr lang="tr-TR" sz="1100" dirty="0" err="1" smtClean="0"/>
              <a:t>Araligin</a:t>
            </a:r>
            <a:r>
              <a:rPr lang="tr-TR" sz="1100" dirty="0" smtClean="0"/>
              <a:t> </a:t>
            </a:r>
            <a:r>
              <a:rPr lang="tr-TR" sz="1100" dirty="0" err="1" smtClean="0"/>
              <a:t>icinde</a:t>
            </a:r>
            <a:r>
              <a:rPr lang="tr-TR" sz="1100" dirty="0" smtClean="0"/>
              <a:t> </a:t>
            </a:r>
            <a:r>
              <a:rPr lang="tr-TR" sz="1100" dirty="0" err="1" smtClean="0"/>
              <a:t>sayi</a:t>
            </a:r>
            <a:r>
              <a:rPr lang="tr-TR" sz="1100" dirty="0" smtClean="0"/>
              <a:t> </a:t>
            </a:r>
            <a:r>
              <a:rPr lang="tr-TR" sz="1100" dirty="0" err="1" smtClean="0"/>
              <a:t>kalmadi</a:t>
            </a:r>
            <a:r>
              <a:rPr lang="tr-TR" sz="1100" dirty="0" smtClean="0"/>
              <a:t>. </a:t>
            </a:r>
            <a:r>
              <a:rPr lang="tr-TR" sz="1100" dirty="0" err="1" smtClean="0"/>
              <a:t>Sayi</a:t>
            </a:r>
            <a:r>
              <a:rPr lang="tr-TR" sz="1100" dirty="0" smtClean="0"/>
              <a:t> </a:t>
            </a:r>
            <a:r>
              <a:rPr lang="tr-TR" sz="1100" dirty="0" err="1" smtClean="0"/>
              <a:t>bulunamadi</a:t>
            </a:r>
            <a:r>
              <a:rPr lang="tr-TR" sz="1100" dirty="0" smtClean="0"/>
              <a:t>."); </a:t>
            </a:r>
            <a:r>
              <a:rPr lang="tr-TR" sz="1100" dirty="0" err="1" smtClean="0"/>
              <a:t>getch</a:t>
            </a:r>
            <a:r>
              <a:rPr lang="tr-TR" sz="1100" dirty="0" smtClean="0"/>
              <a:t>(); </a:t>
            </a:r>
            <a:r>
              <a:rPr lang="tr-TR" sz="1100" dirty="0" err="1" smtClean="0"/>
              <a:t>return</a:t>
            </a:r>
            <a:r>
              <a:rPr lang="tr-TR" sz="1100" dirty="0" smtClean="0"/>
              <a:t> 0;}</a:t>
            </a:r>
          </a:p>
          <a:p>
            <a:pPr>
              <a:buNone/>
            </a:pPr>
            <a:r>
              <a:rPr lang="tr-TR" sz="1100" dirty="0" smtClean="0"/>
              <a:t>}</a:t>
            </a:r>
          </a:p>
          <a:p>
            <a:pPr>
              <a:buNone/>
            </a:pPr>
            <a:r>
              <a:rPr lang="tr-TR" sz="1100" dirty="0" err="1" smtClean="0"/>
              <a:t>printf</a:t>
            </a:r>
            <a:r>
              <a:rPr lang="tr-TR" sz="1100" dirty="0" smtClean="0"/>
              <a:t>("%d dizide bulundu. </a:t>
            </a:r>
            <a:r>
              <a:rPr lang="tr-TR" sz="1100" dirty="0" err="1" smtClean="0"/>
              <a:t>Indis</a:t>
            </a:r>
            <a:r>
              <a:rPr lang="tr-TR" sz="1100" dirty="0" smtClean="0"/>
              <a:t>:%d", ARANAN_DEGER,</a:t>
            </a:r>
            <a:r>
              <a:rPr lang="tr-TR" sz="1100" dirty="0" err="1" smtClean="0"/>
              <a:t>araligin</a:t>
            </a:r>
            <a:r>
              <a:rPr lang="tr-TR" sz="1100" dirty="0" smtClean="0"/>
              <a:t>_</a:t>
            </a:r>
            <a:r>
              <a:rPr lang="tr-TR" sz="1100" dirty="0" err="1" smtClean="0"/>
              <a:t>ortasi</a:t>
            </a:r>
            <a:r>
              <a:rPr lang="tr-TR" sz="1100" dirty="0" smtClean="0"/>
              <a:t>);</a:t>
            </a:r>
          </a:p>
          <a:p>
            <a:pPr>
              <a:buNone/>
            </a:pPr>
            <a:r>
              <a:rPr lang="tr-TR" sz="1100" dirty="0" err="1" smtClean="0"/>
              <a:t>getch</a:t>
            </a:r>
            <a:r>
              <a:rPr lang="tr-TR" sz="1100" dirty="0" smtClean="0"/>
              <a:t>();</a:t>
            </a:r>
          </a:p>
          <a:p>
            <a:pPr>
              <a:buNone/>
            </a:pPr>
            <a:r>
              <a:rPr lang="tr-TR" sz="1100" dirty="0" err="1" smtClean="0"/>
              <a:t>return</a:t>
            </a:r>
            <a:r>
              <a:rPr lang="tr-TR" sz="1100" dirty="0" smtClean="0"/>
              <a:t> 0;</a:t>
            </a:r>
          </a:p>
          <a:p>
            <a:pPr>
              <a:buNone/>
            </a:pPr>
            <a:r>
              <a:rPr lang="tr-TR" sz="1050" dirty="0" smtClean="0"/>
              <a:t>}</a:t>
            </a:r>
            <a:endParaRPr lang="tr-TR" sz="1050" dirty="0"/>
          </a:p>
        </p:txBody>
      </p:sp>
      <p:pic>
        <p:nvPicPr>
          <p:cNvPr id="8" name="7 Resim" descr="bilgisayar.wmf"/>
          <p:cNvPicPr>
            <a:picLocks noChangeAspect="1"/>
          </p:cNvPicPr>
          <p:nvPr/>
        </p:nvPicPr>
        <p:blipFill>
          <a:blip r:embed="rId3"/>
          <a:stretch>
            <a:fillRect/>
          </a:stretch>
        </p:blipFill>
        <p:spPr>
          <a:xfrm>
            <a:off x="7572396" y="214290"/>
            <a:ext cx="1071570" cy="1094129"/>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Özet</a:t>
            </a:r>
            <a:endParaRPr lang="tr-TR" dirty="0"/>
          </a:p>
        </p:txBody>
      </p:sp>
      <p:sp>
        <p:nvSpPr>
          <p:cNvPr id="3" name="2 İçerik Yer Tutucusu"/>
          <p:cNvSpPr>
            <a:spLocks noGrp="1"/>
          </p:cNvSpPr>
          <p:nvPr>
            <p:ph sz="quarter" idx="1"/>
          </p:nvPr>
        </p:nvSpPr>
        <p:spPr/>
        <p:txBody>
          <a:bodyPr>
            <a:normAutofit/>
          </a:bodyPr>
          <a:lstStyle/>
          <a:p>
            <a:r>
              <a:rPr lang="tr-TR" sz="1800" i="1" dirty="0" smtClean="0"/>
              <a:t>Geçtiğimiz hafta </a:t>
            </a:r>
            <a:r>
              <a:rPr lang="tr-TR" sz="1800" b="1" i="1" dirty="0" smtClean="0"/>
              <a:t>fonksiyon </a:t>
            </a:r>
            <a:r>
              <a:rPr lang="tr-TR" sz="1800" i="1" dirty="0" smtClean="0"/>
              <a:t>kavramını pekiştirdik. Parametre geçişlerini öğrendik. Ardından </a:t>
            </a:r>
            <a:r>
              <a:rPr lang="tr-TR" sz="1800" b="1" i="1" dirty="0" smtClean="0"/>
              <a:t>döngülere</a:t>
            </a:r>
            <a:r>
              <a:rPr lang="tr-TR" sz="1800" i="1" dirty="0" smtClean="0"/>
              <a:t> geçtik. </a:t>
            </a:r>
            <a:r>
              <a:rPr lang="tr-TR" sz="1800" b="1" i="1" dirty="0" err="1" smtClean="0"/>
              <a:t>while</a:t>
            </a:r>
            <a:r>
              <a:rPr lang="tr-TR" sz="1800" i="1" dirty="0" smtClean="0"/>
              <a:t>, </a:t>
            </a:r>
            <a:r>
              <a:rPr lang="tr-TR" sz="1800" b="1" i="1" dirty="0" smtClean="0"/>
              <a:t>do </a:t>
            </a:r>
            <a:r>
              <a:rPr lang="tr-TR" sz="1800" b="1" i="1" dirty="0" err="1" smtClean="0"/>
              <a:t>while</a:t>
            </a:r>
            <a:r>
              <a:rPr lang="tr-TR" sz="1800" i="1" dirty="0" smtClean="0"/>
              <a:t>, </a:t>
            </a:r>
            <a:r>
              <a:rPr lang="tr-TR" sz="1800" b="1" i="1" dirty="0" err="1" smtClean="0"/>
              <a:t>for</a:t>
            </a:r>
            <a:r>
              <a:rPr lang="tr-TR" sz="1800" i="1" dirty="0" smtClean="0"/>
              <a:t> döngülerinin söz dizimleriyle tanıştık.  Döngüleri </a:t>
            </a:r>
            <a:r>
              <a:rPr lang="tr-TR" sz="1800" b="1" i="1" dirty="0" smtClean="0"/>
              <a:t>break</a:t>
            </a:r>
            <a:r>
              <a:rPr lang="tr-TR" sz="1800" i="1" dirty="0" smtClean="0"/>
              <a:t> ve </a:t>
            </a:r>
            <a:r>
              <a:rPr lang="tr-TR" sz="1800" b="1" i="1" dirty="0" err="1" smtClean="0"/>
              <a:t>continue</a:t>
            </a:r>
            <a:r>
              <a:rPr lang="tr-TR" sz="1800" i="1" dirty="0" smtClean="0"/>
              <a:t> komutlarıyla birlikte kullanmayı gördük.</a:t>
            </a:r>
            <a:endParaRPr lang="tr-TR" sz="1800" i="1" dirty="0"/>
          </a:p>
        </p:txBody>
      </p:sp>
      <p:pic>
        <p:nvPicPr>
          <p:cNvPr id="143362" name="Picture 2"/>
          <p:cNvPicPr>
            <a:picLocks noChangeArrowheads="1"/>
          </p:cNvPicPr>
          <p:nvPr/>
        </p:nvPicPr>
        <p:blipFill>
          <a:blip r:embed="rId2"/>
          <a:stretch>
            <a:fillRect/>
          </a:stretch>
        </p:blipFill>
        <p:spPr bwMode="auto">
          <a:xfrm>
            <a:off x="428596" y="2432997"/>
            <a:ext cx="4320000" cy="3088866"/>
          </a:xfrm>
          <a:prstGeom prst="roundRect">
            <a:avLst>
              <a:gd name="adj" fmla="val 328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3363" name="Picture 3"/>
          <p:cNvPicPr>
            <a:picLocks noChangeArrowheads="1"/>
          </p:cNvPicPr>
          <p:nvPr/>
        </p:nvPicPr>
        <p:blipFill>
          <a:blip r:embed="rId3"/>
          <a:stretch>
            <a:fillRect/>
          </a:stretch>
        </p:blipFill>
        <p:spPr bwMode="auto">
          <a:xfrm>
            <a:off x="4143372" y="3223953"/>
            <a:ext cx="4320000" cy="2935714"/>
          </a:xfrm>
          <a:prstGeom prst="roundRect">
            <a:avLst>
              <a:gd name="adj" fmla="val 785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diamond(in)">
                                      <p:cBhvr>
                                        <p:cTn id="7" dur="20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p>
            <a:fld id="{4C9F0A29-2750-4A45-8CBE-851E49FAD920}" type="slidenum">
              <a:rPr lang="en-US" smtClean="0"/>
              <a:pPr/>
              <a:t>20</a:t>
            </a:fld>
            <a:endParaRPr lang="en-US" sz="1400" smtClean="0"/>
          </a:p>
        </p:txBody>
      </p:sp>
      <p:sp>
        <p:nvSpPr>
          <p:cNvPr id="23555" name="Rectangle 2"/>
          <p:cNvSpPr>
            <a:spLocks noGrp="1" noChangeArrowheads="1"/>
          </p:cNvSpPr>
          <p:nvPr>
            <p:ph type="title"/>
          </p:nvPr>
        </p:nvSpPr>
        <p:spPr/>
        <p:txBody>
          <a:bodyPr/>
          <a:lstStyle/>
          <a:p>
            <a:r>
              <a:rPr kumimoji="0" lang="en-US"/>
              <a:t>Many Variables of the Same Type</a:t>
            </a:r>
          </a:p>
        </p:txBody>
      </p:sp>
      <p:sp>
        <p:nvSpPr>
          <p:cNvPr id="23556" name="Rectangle 3"/>
          <p:cNvSpPr>
            <a:spLocks noGrp="1" noChangeArrowheads="1"/>
          </p:cNvSpPr>
          <p:nvPr>
            <p:ph type="body" idx="1"/>
          </p:nvPr>
        </p:nvSpPr>
        <p:spPr/>
        <p:txBody>
          <a:bodyPr/>
          <a:lstStyle/>
          <a:p>
            <a:pPr marL="0" indent="0"/>
            <a:r>
              <a:rPr kumimoji="0" lang="en-US" dirty="0"/>
              <a:t>Goal.  </a:t>
            </a:r>
            <a:r>
              <a:rPr kumimoji="0" lang="en-US" dirty="0">
                <a:solidFill>
                  <a:schemeClr val="tx1"/>
                </a:solidFill>
              </a:rPr>
              <a:t>10 variables of the same type.</a:t>
            </a:r>
          </a:p>
        </p:txBody>
      </p:sp>
      <p:sp>
        <p:nvSpPr>
          <p:cNvPr id="23557" name="Rectangle 4"/>
          <p:cNvSpPr>
            <a:spLocks noChangeArrowheads="1"/>
          </p:cNvSpPr>
          <p:nvPr/>
        </p:nvSpPr>
        <p:spPr bwMode="auto">
          <a:xfrm>
            <a:off x="1303338" y="1744663"/>
            <a:ext cx="6134100" cy="22367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tx1"/>
                </a:solidFill>
                <a:latin typeface="Courier New" charset="0"/>
              </a:rPr>
              <a:t>// easy alternative</a:t>
            </a: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tr-TR" sz="1600" b="1" dirty="0" smtClean="0">
                <a:solidFill>
                  <a:schemeClr val="tx1"/>
                </a:solidFill>
                <a:latin typeface="Courier New" charset="0"/>
              </a:rPr>
              <a:t>a[10] = {}</a:t>
            </a:r>
            <a:r>
              <a:rPr lang="tr-TR" sz="1600" b="1" dirty="0" smtClean="0">
                <a:solidFill>
                  <a:srgbClr val="0000FF"/>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p>
        </p:txBody>
      </p:sp>
      <p:sp>
        <p:nvSpPr>
          <p:cNvPr id="23558" name="Rectangle 8"/>
          <p:cNvSpPr>
            <a:spLocks noChangeArrowheads="1"/>
          </p:cNvSpPr>
          <p:nvPr/>
        </p:nvSpPr>
        <p:spPr bwMode="auto">
          <a:xfrm>
            <a:off x="4725988" y="2720975"/>
            <a:ext cx="2517775" cy="923330"/>
          </a:xfrm>
          <a:prstGeom prst="rect">
            <a:avLst/>
          </a:prstGeom>
          <a:noFill/>
          <a:ln w="9525">
            <a:noFill/>
            <a:miter lim="800000"/>
            <a:headEnd/>
            <a:tailEnd type="none" w="sm" len="sm"/>
          </a:ln>
        </p:spPr>
        <p:txBody>
          <a:bodyPr>
            <a:prstTxWarp prst="textNoShape">
              <a:avLst/>
            </a:prstTxWarp>
            <a:spAutoFit/>
          </a:bodyPr>
          <a:lstStyle/>
          <a:p>
            <a:pPr algn="ctr"/>
            <a:r>
              <a:rPr lang="en-US" dirty="0"/>
              <a:t>declares, creates, and initializes</a:t>
            </a:r>
            <a:br>
              <a:rPr lang="en-US" dirty="0"/>
            </a:br>
            <a:r>
              <a:rPr lang="en-US" dirty="0"/>
              <a:t>[stay tuned for details]</a:t>
            </a:r>
          </a:p>
        </p:txBody>
      </p:sp>
      <p:sp>
        <p:nvSpPr>
          <p:cNvPr id="23559" name="Line 9"/>
          <p:cNvSpPr>
            <a:spLocks noChangeShapeType="1"/>
          </p:cNvSpPr>
          <p:nvPr/>
        </p:nvSpPr>
        <p:spPr bwMode="auto">
          <a:xfrm flipH="1" flipV="1">
            <a:off x="3143240" y="2357429"/>
            <a:ext cx="1682760" cy="369895"/>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3557">
                                            <p:txEl>
                                              <p:pRg st="1" end="1"/>
                                            </p:txEl>
                                          </p:spTgt>
                                        </p:tgtEl>
                                        <p:attrNameLst>
                                          <p:attrName>style.visibility</p:attrName>
                                        </p:attrNameLst>
                                      </p:cBhvr>
                                      <p:to>
                                        <p:strVal val="visible"/>
                                      </p:to>
                                    </p:set>
                                    <p:anim calcmode="discrete" valueType="clr">
                                      <p:cBhvr override="childStyle">
                                        <p:cTn id="7" dur="80"/>
                                        <p:tgtEl>
                                          <p:spTgt spid="2355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3557">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557">
                                            <p:txEl>
                                              <p:pRg st="2" end="2"/>
                                            </p:txEl>
                                          </p:spTgt>
                                        </p:tgtEl>
                                        <p:attrNameLst>
                                          <p:attrName>style.visibility</p:attrName>
                                        </p:attrNameLst>
                                      </p:cBhvr>
                                      <p:to>
                                        <p:strVal val="visible"/>
                                      </p:to>
                                    </p:set>
                                    <p:anim calcmode="discrete" valueType="clr">
                                      <p:cBhvr override="childStyle">
                                        <p:cTn id="14" dur="80"/>
                                        <p:tgtEl>
                                          <p:spTgt spid="2355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557">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3557">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3557">
                                            <p:txEl>
                                              <p:pRg st="3" end="3"/>
                                            </p:txEl>
                                          </p:spTgt>
                                        </p:tgtEl>
                                        <p:attrNameLst>
                                          <p:attrName>style.visibility</p:attrName>
                                        </p:attrNameLst>
                                      </p:cBhvr>
                                      <p:to>
                                        <p:strVal val="visible"/>
                                      </p:to>
                                    </p:set>
                                    <p:anim calcmode="discrete" valueType="clr">
                                      <p:cBhvr override="childStyle">
                                        <p:cTn id="21" dur="80"/>
                                        <p:tgtEl>
                                          <p:spTgt spid="2355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3557">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3557">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3557">
                                            <p:txEl>
                                              <p:pRg st="4" end="4"/>
                                            </p:txEl>
                                          </p:spTgt>
                                        </p:tgtEl>
                                        <p:attrNameLst>
                                          <p:attrName>style.visibility</p:attrName>
                                        </p:attrNameLst>
                                      </p:cBhvr>
                                      <p:to>
                                        <p:strVal val="visible"/>
                                      </p:to>
                                    </p:set>
                                    <p:anim calcmode="discrete" valueType="clr">
                                      <p:cBhvr override="childStyle">
                                        <p:cTn id="28" dur="80"/>
                                        <p:tgtEl>
                                          <p:spTgt spid="2355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3557">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3557">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3557">
                                            <p:txEl>
                                              <p:pRg st="5" end="5"/>
                                            </p:txEl>
                                          </p:spTgt>
                                        </p:tgtEl>
                                        <p:attrNameLst>
                                          <p:attrName>style.visibility</p:attrName>
                                        </p:attrNameLst>
                                      </p:cBhvr>
                                      <p:to>
                                        <p:strVal val="visible"/>
                                      </p:to>
                                    </p:set>
                                    <p:anim calcmode="discrete" valueType="clr">
                                      <p:cBhvr override="childStyle">
                                        <p:cTn id="35" dur="80"/>
                                        <p:tgtEl>
                                          <p:spTgt spid="2355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3557">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3557">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3557">
                                            <p:txEl>
                                              <p:pRg st="6" end="6"/>
                                            </p:txEl>
                                          </p:spTgt>
                                        </p:tgtEl>
                                        <p:attrNameLst>
                                          <p:attrName>style.visibility</p:attrName>
                                        </p:attrNameLst>
                                      </p:cBhvr>
                                      <p:to>
                                        <p:strVal val="visible"/>
                                      </p:to>
                                    </p:set>
                                    <p:anim calcmode="discrete" valueType="clr">
                                      <p:cBhvr override="childStyle">
                                        <p:cTn id="42" dur="80"/>
                                        <p:tgtEl>
                                          <p:spTgt spid="2355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3557">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3557">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3557">
                                            <p:txEl>
                                              <p:pRg st="7" end="7"/>
                                            </p:txEl>
                                          </p:spTgt>
                                        </p:tgtEl>
                                        <p:attrNameLst>
                                          <p:attrName>style.visibility</p:attrName>
                                        </p:attrNameLst>
                                      </p:cBhvr>
                                      <p:to>
                                        <p:strVal val="visible"/>
                                      </p:to>
                                    </p:set>
                                    <p:anim calcmode="discrete" valueType="clr">
                                      <p:cBhvr override="childStyle">
                                        <p:cTn id="49" dur="80"/>
                                        <p:tgtEl>
                                          <p:spTgt spid="2355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3557">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3557">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6" name="5 Resim" descr="Insertion-Sort.jpg"/>
          <p:cNvPicPr>
            <a:picLocks noChangeAspect="1"/>
          </p:cNvPicPr>
          <p:nvPr/>
        </p:nvPicPr>
        <p:blipFill>
          <a:blip r:embed="rId3"/>
          <a:stretch>
            <a:fillRect/>
          </a:stretch>
        </p:blipFill>
        <p:spPr>
          <a:xfrm>
            <a:off x="584376" y="4429132"/>
            <a:ext cx="2824559" cy="2428868"/>
          </a:xfrm>
          <a:prstGeom prst="rect">
            <a:avLst/>
          </a:prstGeom>
        </p:spPr>
      </p:pic>
      <p:sp>
        <p:nvSpPr>
          <p:cNvPr id="2" name="1 Başlık"/>
          <p:cNvSpPr>
            <a:spLocks noGrp="1"/>
          </p:cNvSpPr>
          <p:nvPr>
            <p:ph type="title"/>
          </p:nvPr>
        </p:nvSpPr>
        <p:spPr/>
        <p:txBody>
          <a:bodyPr/>
          <a:lstStyle/>
          <a:p>
            <a:r>
              <a:rPr lang="tr-TR" dirty="0" smtClean="0"/>
              <a:t>“</a:t>
            </a:r>
            <a:r>
              <a:rPr lang="tr-TR" dirty="0" err="1" smtClean="0"/>
              <a:t>Insertion</a:t>
            </a:r>
            <a:r>
              <a:rPr lang="tr-TR" dirty="0" smtClean="0"/>
              <a:t> </a:t>
            </a:r>
            <a:r>
              <a:rPr lang="tr-TR" dirty="0" err="1" smtClean="0"/>
              <a:t>sort</a:t>
            </a:r>
            <a:r>
              <a:rPr lang="tr-TR" dirty="0" smtClean="0"/>
              <a:t>” sıralama algoritması</a:t>
            </a:r>
            <a:endParaRPr lang="tr-TR" dirty="0"/>
          </a:p>
        </p:txBody>
      </p:sp>
      <p:sp>
        <p:nvSpPr>
          <p:cNvPr id="3" name="2 İçerik Yer Tutucusu"/>
          <p:cNvSpPr>
            <a:spLocks noGrp="1"/>
          </p:cNvSpPr>
          <p:nvPr>
            <p:ph sz="quarter" idx="1"/>
          </p:nvPr>
        </p:nvSpPr>
        <p:spPr/>
        <p:txBody>
          <a:bodyPr>
            <a:noAutofit/>
          </a:bodyPr>
          <a:lstStyle/>
          <a:p>
            <a:pPr>
              <a:buNone/>
            </a:pPr>
            <a:r>
              <a:rPr lang="tr-TR" sz="1400" dirty="0" err="1" smtClean="0"/>
              <a:t>void</a:t>
            </a:r>
            <a:r>
              <a:rPr lang="tr-TR" sz="1400" dirty="0" smtClean="0"/>
              <a:t> </a:t>
            </a:r>
            <a:r>
              <a:rPr lang="tr-TR" sz="1400" dirty="0" err="1" smtClean="0"/>
              <a:t>insertionSort</a:t>
            </a:r>
            <a:r>
              <a:rPr lang="tr-TR" sz="1400" dirty="0" smtClean="0"/>
              <a:t>(</a:t>
            </a:r>
            <a:r>
              <a:rPr lang="tr-TR" sz="1400" dirty="0" err="1" smtClean="0"/>
              <a:t>int</a:t>
            </a:r>
            <a:r>
              <a:rPr lang="tr-TR" sz="1400" dirty="0" smtClean="0"/>
              <a:t> </a:t>
            </a:r>
            <a:r>
              <a:rPr lang="tr-TR" sz="1400" dirty="0" err="1" smtClean="0"/>
              <a:t>arr</a:t>
            </a:r>
            <a:r>
              <a:rPr lang="tr-TR" sz="1400" dirty="0" smtClean="0"/>
              <a:t>[], </a:t>
            </a:r>
            <a:r>
              <a:rPr lang="tr-TR" sz="1400" dirty="0" err="1" smtClean="0"/>
              <a:t>int</a:t>
            </a:r>
            <a:r>
              <a:rPr lang="tr-TR" sz="1400" dirty="0" smtClean="0"/>
              <a:t> n) {</a:t>
            </a:r>
          </a:p>
          <a:p>
            <a:pPr>
              <a:buNone/>
            </a:pPr>
            <a:r>
              <a:rPr lang="tr-TR" sz="1400" dirty="0" smtClean="0"/>
              <a:t>   </a:t>
            </a:r>
            <a:r>
              <a:rPr lang="tr-TR" sz="1400" dirty="0" err="1" smtClean="0"/>
              <a:t>int</a:t>
            </a:r>
            <a:r>
              <a:rPr lang="tr-TR" sz="1400" dirty="0" smtClean="0"/>
              <a:t> i, </a:t>
            </a:r>
            <a:r>
              <a:rPr lang="tr-TR" sz="1400" dirty="0" err="1" smtClean="0"/>
              <a:t>key</a:t>
            </a:r>
            <a:r>
              <a:rPr lang="tr-TR" sz="1400" dirty="0" smtClean="0"/>
              <a:t>, j;</a:t>
            </a:r>
          </a:p>
          <a:p>
            <a:pPr>
              <a:buNone/>
            </a:pPr>
            <a:r>
              <a:rPr lang="tr-TR" sz="1400" dirty="0" smtClean="0"/>
              <a:t>   </a:t>
            </a:r>
            <a:r>
              <a:rPr lang="tr-TR" sz="1400" dirty="0" err="1" smtClean="0"/>
              <a:t>for</a:t>
            </a:r>
            <a:r>
              <a:rPr lang="tr-TR" sz="1400" dirty="0" smtClean="0"/>
              <a:t> (i = 1; i &lt; n; i++)</a:t>
            </a:r>
          </a:p>
          <a:p>
            <a:pPr>
              <a:buNone/>
            </a:pPr>
            <a:r>
              <a:rPr lang="tr-TR" sz="1400" dirty="0" smtClean="0"/>
              <a:t>   {</a:t>
            </a:r>
          </a:p>
          <a:p>
            <a:pPr>
              <a:buNone/>
            </a:pPr>
            <a:r>
              <a:rPr lang="tr-TR" sz="1400" dirty="0" smtClean="0"/>
              <a:t>       </a:t>
            </a:r>
            <a:r>
              <a:rPr lang="tr-TR" sz="1400" dirty="0" err="1" smtClean="0"/>
              <a:t>key</a:t>
            </a:r>
            <a:r>
              <a:rPr lang="tr-TR" sz="1400" dirty="0" smtClean="0"/>
              <a:t> = </a:t>
            </a:r>
            <a:r>
              <a:rPr lang="tr-TR" sz="1400" dirty="0" err="1" smtClean="0"/>
              <a:t>arr</a:t>
            </a:r>
            <a:r>
              <a:rPr lang="tr-TR" sz="1400" dirty="0" smtClean="0"/>
              <a:t>[i];</a:t>
            </a:r>
          </a:p>
          <a:p>
            <a:pPr>
              <a:buNone/>
            </a:pPr>
            <a:r>
              <a:rPr lang="tr-TR" sz="1400" dirty="0" smtClean="0"/>
              <a:t>       j = i-1;</a:t>
            </a:r>
          </a:p>
          <a:p>
            <a:pPr>
              <a:buNone/>
            </a:pPr>
            <a:r>
              <a:rPr lang="tr-TR" sz="1400" dirty="0" smtClean="0"/>
              <a:t>       /* </a:t>
            </a:r>
            <a:r>
              <a:rPr lang="tr-TR" sz="1400" dirty="0" err="1" smtClean="0"/>
              <a:t>Move</a:t>
            </a:r>
            <a:r>
              <a:rPr lang="tr-TR" sz="1400" dirty="0" smtClean="0"/>
              <a:t> </a:t>
            </a:r>
            <a:r>
              <a:rPr lang="tr-TR" sz="1400" dirty="0" err="1" smtClean="0"/>
              <a:t>elements</a:t>
            </a:r>
            <a:r>
              <a:rPr lang="tr-TR" sz="1400" dirty="0" smtClean="0"/>
              <a:t> of </a:t>
            </a:r>
            <a:r>
              <a:rPr lang="tr-TR" sz="1400" dirty="0" err="1" smtClean="0"/>
              <a:t>arr</a:t>
            </a:r>
            <a:r>
              <a:rPr lang="tr-TR" sz="1400" dirty="0" smtClean="0"/>
              <a:t>[0..i-1], </a:t>
            </a:r>
            <a:r>
              <a:rPr lang="tr-TR" sz="1400" dirty="0" err="1" smtClean="0"/>
              <a:t>that</a:t>
            </a:r>
            <a:r>
              <a:rPr lang="tr-TR" sz="1400" dirty="0" smtClean="0"/>
              <a:t> </a:t>
            </a:r>
            <a:r>
              <a:rPr lang="tr-TR" sz="1400" dirty="0" err="1" smtClean="0"/>
              <a:t>are</a:t>
            </a:r>
            <a:r>
              <a:rPr lang="tr-TR" sz="1400" dirty="0" smtClean="0"/>
              <a:t> </a:t>
            </a:r>
            <a:r>
              <a:rPr lang="tr-TR" sz="1400" dirty="0" err="1" smtClean="0"/>
              <a:t>greater</a:t>
            </a:r>
            <a:r>
              <a:rPr lang="tr-TR" sz="1400" dirty="0" smtClean="0"/>
              <a:t> </a:t>
            </a:r>
            <a:r>
              <a:rPr lang="tr-TR" sz="1400" dirty="0" err="1" smtClean="0"/>
              <a:t>than</a:t>
            </a:r>
            <a:r>
              <a:rPr lang="tr-TR" sz="1400" dirty="0" smtClean="0"/>
              <a:t> </a:t>
            </a:r>
            <a:r>
              <a:rPr lang="tr-TR" sz="1400" dirty="0" err="1" smtClean="0"/>
              <a:t>key</a:t>
            </a:r>
            <a:r>
              <a:rPr lang="tr-TR" sz="1400" dirty="0" smtClean="0"/>
              <a:t>, </a:t>
            </a:r>
            <a:r>
              <a:rPr lang="tr-TR" sz="1400" dirty="0" err="1" smtClean="0"/>
              <a:t>to</a:t>
            </a:r>
            <a:r>
              <a:rPr lang="tr-TR" sz="1400" dirty="0" smtClean="0"/>
              <a:t> </a:t>
            </a:r>
            <a:r>
              <a:rPr lang="tr-TR" sz="1400" dirty="0" err="1" smtClean="0"/>
              <a:t>one</a:t>
            </a:r>
            <a:r>
              <a:rPr lang="tr-TR" sz="1400" dirty="0" smtClean="0"/>
              <a:t> </a:t>
            </a:r>
            <a:r>
              <a:rPr lang="tr-TR" sz="1400" dirty="0" err="1" smtClean="0"/>
              <a:t>position</a:t>
            </a:r>
            <a:r>
              <a:rPr lang="tr-TR" sz="1400" dirty="0" smtClean="0"/>
              <a:t> </a:t>
            </a:r>
            <a:r>
              <a:rPr lang="tr-TR" sz="1400" dirty="0" err="1" smtClean="0"/>
              <a:t>ahead</a:t>
            </a:r>
            <a:r>
              <a:rPr lang="tr-TR" sz="1400" dirty="0" smtClean="0"/>
              <a:t> of </a:t>
            </a:r>
            <a:r>
              <a:rPr lang="tr-TR" sz="1400" dirty="0" err="1" smtClean="0"/>
              <a:t>their</a:t>
            </a:r>
            <a:r>
              <a:rPr lang="tr-TR" sz="1400" dirty="0" smtClean="0"/>
              <a:t> </a:t>
            </a:r>
            <a:r>
              <a:rPr lang="tr-TR" sz="1400" dirty="0" err="1" smtClean="0"/>
              <a:t>current</a:t>
            </a:r>
            <a:r>
              <a:rPr lang="tr-TR" sz="1400" dirty="0" smtClean="0"/>
              <a:t> </a:t>
            </a:r>
            <a:r>
              <a:rPr lang="tr-TR" sz="1400" dirty="0" err="1" smtClean="0"/>
              <a:t>position</a:t>
            </a:r>
            <a:r>
              <a:rPr lang="tr-TR" sz="1400" dirty="0" smtClean="0"/>
              <a:t> */</a:t>
            </a:r>
          </a:p>
          <a:p>
            <a:pPr>
              <a:buNone/>
            </a:pPr>
            <a:r>
              <a:rPr lang="tr-TR" sz="1400" dirty="0" smtClean="0"/>
              <a:t>       </a:t>
            </a:r>
            <a:r>
              <a:rPr lang="tr-TR" sz="1400" dirty="0" err="1" smtClean="0"/>
              <a:t>while</a:t>
            </a:r>
            <a:r>
              <a:rPr lang="tr-TR" sz="1400" dirty="0" smtClean="0"/>
              <a:t> (j &gt;= 0 &amp;&amp; </a:t>
            </a:r>
            <a:r>
              <a:rPr lang="tr-TR" sz="1400" dirty="0" err="1" smtClean="0"/>
              <a:t>arr</a:t>
            </a:r>
            <a:r>
              <a:rPr lang="tr-TR" sz="1400" dirty="0" smtClean="0"/>
              <a:t>[j] &gt; </a:t>
            </a:r>
            <a:r>
              <a:rPr lang="tr-TR" sz="1400" dirty="0" err="1" smtClean="0"/>
              <a:t>key</a:t>
            </a:r>
            <a:r>
              <a:rPr lang="tr-TR" sz="1400" dirty="0" smtClean="0"/>
              <a:t>)</a:t>
            </a:r>
          </a:p>
          <a:p>
            <a:pPr>
              <a:buNone/>
            </a:pPr>
            <a:r>
              <a:rPr lang="tr-TR" sz="1400" dirty="0" smtClean="0"/>
              <a:t>       {</a:t>
            </a:r>
          </a:p>
          <a:p>
            <a:pPr>
              <a:buNone/>
            </a:pPr>
            <a:r>
              <a:rPr lang="tr-TR" sz="1400" dirty="0" smtClean="0"/>
              <a:t>           </a:t>
            </a:r>
            <a:r>
              <a:rPr lang="tr-TR" sz="1400" dirty="0" err="1" smtClean="0"/>
              <a:t>arr</a:t>
            </a:r>
            <a:r>
              <a:rPr lang="tr-TR" sz="1400" dirty="0" smtClean="0"/>
              <a:t>[j+1] = </a:t>
            </a:r>
            <a:r>
              <a:rPr lang="tr-TR" sz="1400" dirty="0" err="1" smtClean="0"/>
              <a:t>arr</a:t>
            </a:r>
            <a:r>
              <a:rPr lang="tr-TR" sz="1400" dirty="0" smtClean="0"/>
              <a:t>[j];</a:t>
            </a:r>
          </a:p>
          <a:p>
            <a:pPr>
              <a:buNone/>
            </a:pPr>
            <a:r>
              <a:rPr lang="tr-TR" sz="1400" dirty="0" smtClean="0"/>
              <a:t>           j = j-1;</a:t>
            </a:r>
          </a:p>
          <a:p>
            <a:pPr>
              <a:buNone/>
            </a:pPr>
            <a:r>
              <a:rPr lang="tr-TR" sz="1400" dirty="0" smtClean="0"/>
              <a:t>       }</a:t>
            </a:r>
          </a:p>
          <a:p>
            <a:pPr>
              <a:buNone/>
            </a:pPr>
            <a:r>
              <a:rPr lang="tr-TR" sz="1400" dirty="0" smtClean="0"/>
              <a:t>       </a:t>
            </a:r>
            <a:r>
              <a:rPr lang="tr-TR" sz="1400" dirty="0" err="1" smtClean="0"/>
              <a:t>arr</a:t>
            </a:r>
            <a:r>
              <a:rPr lang="tr-TR" sz="1400" dirty="0" smtClean="0"/>
              <a:t>[j+1] = </a:t>
            </a:r>
            <a:r>
              <a:rPr lang="tr-TR" sz="1400" dirty="0" err="1" smtClean="0"/>
              <a:t>key</a:t>
            </a:r>
            <a:r>
              <a:rPr lang="tr-TR" sz="1400" dirty="0" smtClean="0"/>
              <a:t>;</a:t>
            </a:r>
          </a:p>
          <a:p>
            <a:pPr>
              <a:buNone/>
            </a:pPr>
            <a:r>
              <a:rPr lang="tr-TR" sz="1400" dirty="0" smtClean="0"/>
              <a:t>   } }</a:t>
            </a:r>
          </a:p>
        </p:txBody>
      </p:sp>
      <p:pic>
        <p:nvPicPr>
          <p:cNvPr id="5" name="4 Resim" descr="Insertion-sort-example-300px.gif"/>
          <p:cNvPicPr>
            <a:picLocks noChangeAspect="1"/>
          </p:cNvPicPr>
          <p:nvPr/>
        </p:nvPicPr>
        <p:blipFill>
          <a:blip r:embed="rId4"/>
          <a:stretch>
            <a:fillRect/>
          </a:stretch>
        </p:blipFill>
        <p:spPr>
          <a:xfrm>
            <a:off x="3714744" y="3429000"/>
            <a:ext cx="4357698" cy="2614619"/>
          </a:xfrm>
          <a:prstGeom prst="rect">
            <a:avLst/>
          </a:prstGeom>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6" name="Picture 2" descr="Image result for thread"/>
          <p:cNvPicPr>
            <a:picLocks noChangeAspect="1" noChangeArrowheads="1"/>
          </p:cNvPicPr>
          <p:nvPr/>
        </p:nvPicPr>
        <p:blipFill>
          <a:blip r:embed="rId3">
            <a:clrChange>
              <a:clrFrom>
                <a:srgbClr val="FFFFFF"/>
              </a:clrFrom>
              <a:clrTo>
                <a:srgbClr val="FFFFFF">
                  <a:alpha val="0"/>
                </a:srgbClr>
              </a:clrTo>
            </a:clrChange>
          </a:blip>
          <a:srcRect t="5705"/>
          <a:stretch>
            <a:fillRect/>
          </a:stretch>
        </p:blipFill>
        <p:spPr bwMode="auto">
          <a:xfrm>
            <a:off x="6072198" y="91498"/>
            <a:ext cx="2571768" cy="1512076"/>
          </a:xfrm>
          <a:prstGeom prst="rect">
            <a:avLst/>
          </a:prstGeom>
          <a:noFill/>
        </p:spPr>
      </p:pic>
      <p:sp>
        <p:nvSpPr>
          <p:cNvPr id="2" name="1 Başlık"/>
          <p:cNvSpPr>
            <a:spLocks noGrp="1"/>
          </p:cNvSpPr>
          <p:nvPr>
            <p:ph type="title"/>
          </p:nvPr>
        </p:nvSpPr>
        <p:spPr/>
        <p:txBody>
          <a:bodyPr>
            <a:normAutofit/>
          </a:bodyPr>
          <a:lstStyle/>
          <a:p>
            <a:r>
              <a:rPr lang="tr-TR" sz="2000" dirty="0" err="1" smtClean="0"/>
              <a:t>Thread</a:t>
            </a:r>
            <a:r>
              <a:rPr lang="tr-TR" sz="2000" dirty="0" smtClean="0"/>
              <a:t> mantığı </a:t>
            </a:r>
            <a:r>
              <a:rPr lang="tr-TR" sz="1600" dirty="0" smtClean="0"/>
              <a:t>(sınavda detaylı olarak sorumlu değilsiniz.)</a:t>
            </a:r>
            <a:endParaRPr lang="tr-TR" sz="2000" dirty="0"/>
          </a:p>
        </p:txBody>
      </p:sp>
      <p:sp>
        <p:nvSpPr>
          <p:cNvPr id="3" name="2 İçerik Yer Tutucusu"/>
          <p:cNvSpPr>
            <a:spLocks noGrp="1"/>
          </p:cNvSpPr>
          <p:nvPr>
            <p:ph sz="quarter" idx="1"/>
          </p:nvPr>
        </p:nvSpPr>
        <p:spPr/>
        <p:txBody>
          <a:bodyPr>
            <a:normAutofit/>
          </a:bodyPr>
          <a:lstStyle/>
          <a:p>
            <a:r>
              <a:rPr lang="tr-TR" sz="1400" dirty="0" smtClean="0"/>
              <a:t>Paralelde çalışan kod parçaları oluşturmak mümkündür. Bunlara “</a:t>
            </a:r>
            <a:r>
              <a:rPr lang="tr-TR" sz="1400" dirty="0" err="1" smtClean="0"/>
              <a:t>thread</a:t>
            </a:r>
            <a:r>
              <a:rPr lang="tr-TR" sz="1400" dirty="0" smtClean="0"/>
              <a:t>” (iplik) denir.</a:t>
            </a:r>
          </a:p>
          <a:p>
            <a:r>
              <a:rPr lang="tr-TR" sz="1400" dirty="0" smtClean="0"/>
              <a:t>Aşağıdaki kodu çalıştırınız ve inceleyiniz.</a:t>
            </a:r>
            <a:endParaRPr lang="tr-TR" sz="1400" dirty="0"/>
          </a:p>
        </p:txBody>
      </p:sp>
      <p:sp>
        <p:nvSpPr>
          <p:cNvPr id="5" name="4 Dikdörtgen"/>
          <p:cNvSpPr/>
          <p:nvPr/>
        </p:nvSpPr>
        <p:spPr>
          <a:xfrm>
            <a:off x="357158" y="1785926"/>
            <a:ext cx="9929850" cy="5078313"/>
          </a:xfrm>
          <a:prstGeom prst="rect">
            <a:avLst/>
          </a:prstGeom>
        </p:spPr>
        <p:txBody>
          <a:bodyPr wrap="square">
            <a:spAutoFit/>
          </a:bodyPr>
          <a:lstStyle/>
          <a:p>
            <a:r>
              <a:rPr lang="tr-TR" sz="900" dirty="0" smtClean="0"/>
              <a:t>/* </a:t>
            </a:r>
            <a:r>
              <a:rPr lang="tr-TR" sz="900" dirty="0" err="1" smtClean="0"/>
              <a:t>thread</a:t>
            </a:r>
            <a:r>
              <a:rPr lang="tr-TR" sz="900" dirty="0" smtClean="0"/>
              <a:t> </a:t>
            </a:r>
            <a:r>
              <a:rPr lang="tr-TR" sz="900" dirty="0" err="1" smtClean="0"/>
              <a:t>windows</a:t>
            </a:r>
            <a:r>
              <a:rPr lang="tr-TR" sz="900" dirty="0" smtClean="0"/>
              <a:t>.h içerisinde yer alan ve "</a:t>
            </a:r>
            <a:r>
              <a:rPr lang="tr-TR" sz="900" dirty="0" err="1" smtClean="0"/>
              <a:t>posix</a:t>
            </a:r>
            <a:r>
              <a:rPr lang="tr-TR" sz="900" dirty="0" smtClean="0"/>
              <a:t> </a:t>
            </a:r>
            <a:r>
              <a:rPr lang="tr-TR" sz="900" dirty="0" err="1" smtClean="0"/>
              <a:t>thread</a:t>
            </a:r>
            <a:r>
              <a:rPr lang="tr-TR" sz="900" dirty="0" smtClean="0"/>
              <a:t>" olan </a:t>
            </a:r>
            <a:r>
              <a:rPr lang="tr-TR" sz="900" dirty="0" err="1" smtClean="0"/>
              <a:t>pthread</a:t>
            </a:r>
            <a:r>
              <a:rPr lang="tr-TR" sz="900" dirty="0" smtClean="0"/>
              <a:t>.h de tercih edilebilir. Ancak onun fonksiyonlarının isimleri daha farklı */</a:t>
            </a:r>
          </a:p>
          <a:p>
            <a:r>
              <a:rPr lang="tr-TR" sz="900" dirty="0" smtClean="0"/>
              <a:t>#</a:t>
            </a:r>
            <a:r>
              <a:rPr lang="tr-TR" sz="900" dirty="0" err="1" smtClean="0"/>
              <a:t>include</a:t>
            </a:r>
            <a:r>
              <a:rPr lang="tr-TR" sz="900" dirty="0" smtClean="0"/>
              <a:t> &lt;</a:t>
            </a:r>
            <a:r>
              <a:rPr lang="tr-TR" sz="900" dirty="0" err="1" smtClean="0"/>
              <a:t>stdio</a:t>
            </a:r>
            <a:r>
              <a:rPr lang="tr-TR" sz="900" dirty="0" smtClean="0"/>
              <a:t>.h&gt;</a:t>
            </a:r>
          </a:p>
          <a:p>
            <a:r>
              <a:rPr lang="tr-TR" sz="900" dirty="0" smtClean="0"/>
              <a:t>#</a:t>
            </a:r>
            <a:r>
              <a:rPr lang="tr-TR" sz="900" dirty="0" err="1" smtClean="0"/>
              <a:t>include</a:t>
            </a:r>
            <a:r>
              <a:rPr lang="tr-TR" sz="900" dirty="0" smtClean="0"/>
              <a:t> &lt;</a:t>
            </a:r>
            <a:r>
              <a:rPr lang="tr-TR" sz="900" dirty="0" err="1" smtClean="0"/>
              <a:t>windows</a:t>
            </a:r>
            <a:r>
              <a:rPr lang="tr-TR" sz="900" dirty="0" smtClean="0"/>
              <a:t>.h&gt;</a:t>
            </a:r>
          </a:p>
          <a:p>
            <a:r>
              <a:rPr lang="tr-TR" sz="900" dirty="0" smtClean="0"/>
              <a:t>#</a:t>
            </a:r>
            <a:r>
              <a:rPr lang="tr-TR" sz="900" dirty="0" err="1" smtClean="0"/>
              <a:t>include</a:t>
            </a:r>
            <a:r>
              <a:rPr lang="tr-TR" sz="900" dirty="0" smtClean="0"/>
              <a:t> &lt;time.h&gt;</a:t>
            </a:r>
          </a:p>
          <a:p>
            <a:r>
              <a:rPr lang="tr-TR" sz="900" dirty="0" err="1" smtClean="0"/>
              <a:t>void</a:t>
            </a:r>
            <a:r>
              <a:rPr lang="tr-TR" sz="900" dirty="0" smtClean="0"/>
              <a:t>* renk()</a:t>
            </a:r>
          </a:p>
          <a:p>
            <a:r>
              <a:rPr lang="tr-TR" sz="900" dirty="0" smtClean="0"/>
              <a:t>{</a:t>
            </a:r>
          </a:p>
          <a:p>
            <a:r>
              <a:rPr lang="tr-TR" sz="900" dirty="0" smtClean="0"/>
              <a:t>	</a:t>
            </a:r>
            <a:r>
              <a:rPr lang="tr-TR" sz="900" dirty="0" err="1" smtClean="0"/>
              <a:t>while</a:t>
            </a:r>
            <a:r>
              <a:rPr lang="tr-TR" sz="900" dirty="0" smtClean="0"/>
              <a:t>(1)</a:t>
            </a:r>
          </a:p>
          <a:p>
            <a:r>
              <a:rPr lang="tr-TR" sz="900" dirty="0" smtClean="0"/>
              <a:t>	{</a:t>
            </a:r>
          </a:p>
          <a:p>
            <a:r>
              <a:rPr lang="tr-TR" sz="900" dirty="0" smtClean="0"/>
              <a:t>			</a:t>
            </a:r>
            <a:r>
              <a:rPr lang="tr-TR" sz="900" dirty="0" err="1" smtClean="0"/>
              <a:t>system</a:t>
            </a:r>
            <a:r>
              <a:rPr lang="tr-TR" sz="900" dirty="0" smtClean="0"/>
              <a:t>("</a:t>
            </a:r>
            <a:r>
              <a:rPr lang="tr-TR" sz="900" dirty="0" err="1" smtClean="0"/>
              <a:t>color</a:t>
            </a:r>
            <a:r>
              <a:rPr lang="tr-TR" sz="900" dirty="0" smtClean="0"/>
              <a:t> 9");</a:t>
            </a:r>
          </a:p>
          <a:p>
            <a:r>
              <a:rPr lang="tr-TR" sz="900" dirty="0" smtClean="0"/>
              <a:t>			</a:t>
            </a:r>
            <a:r>
              <a:rPr lang="tr-TR" sz="900" dirty="0" err="1" smtClean="0"/>
              <a:t>Sleep</a:t>
            </a:r>
            <a:r>
              <a:rPr lang="tr-TR" sz="900" dirty="0" smtClean="0"/>
              <a:t>(3000);</a:t>
            </a:r>
          </a:p>
          <a:p>
            <a:r>
              <a:rPr lang="tr-TR" sz="900" dirty="0" smtClean="0"/>
              <a:t>			</a:t>
            </a:r>
            <a:r>
              <a:rPr lang="tr-TR" sz="900" dirty="0" err="1" smtClean="0"/>
              <a:t>printf</a:t>
            </a:r>
            <a:r>
              <a:rPr lang="tr-TR" sz="900" dirty="0" smtClean="0"/>
              <a:t>("Renk </a:t>
            </a:r>
            <a:r>
              <a:rPr lang="tr-TR" sz="900" dirty="0" err="1" smtClean="0"/>
              <a:t>thread'indan</a:t>
            </a:r>
            <a:r>
              <a:rPr lang="tr-TR" sz="900" dirty="0" smtClean="0"/>
              <a:t> selam!\n");</a:t>
            </a:r>
          </a:p>
          <a:p>
            <a:r>
              <a:rPr lang="tr-TR" sz="900" dirty="0" smtClean="0"/>
              <a:t>			</a:t>
            </a:r>
            <a:r>
              <a:rPr lang="tr-TR" sz="900" dirty="0" err="1" smtClean="0"/>
              <a:t>printf</a:t>
            </a:r>
            <a:r>
              <a:rPr lang="tr-TR" sz="900" dirty="0" smtClean="0"/>
              <a:t>("</a:t>
            </a:r>
            <a:r>
              <a:rPr lang="tr-TR" sz="900" dirty="0" err="1" smtClean="0"/>
              <a:t>Main</a:t>
            </a:r>
            <a:r>
              <a:rPr lang="tr-TR" sz="900" dirty="0" smtClean="0"/>
              <a:t> der ki %d. saniyesini </a:t>
            </a:r>
            <a:r>
              <a:rPr lang="tr-TR" sz="900" dirty="0" err="1" smtClean="0"/>
              <a:t>yasiyor</a:t>
            </a:r>
            <a:r>
              <a:rPr lang="tr-TR" sz="900" dirty="0" smtClean="0"/>
              <a:t> kod\n",</a:t>
            </a:r>
            <a:r>
              <a:rPr lang="tr-TR" sz="900" dirty="0" err="1" smtClean="0"/>
              <a:t>clock</a:t>
            </a:r>
            <a:r>
              <a:rPr lang="tr-TR" sz="900" dirty="0" smtClean="0"/>
              <a:t>()/1000);</a:t>
            </a:r>
          </a:p>
          <a:p>
            <a:r>
              <a:rPr lang="tr-TR" sz="900" dirty="0" smtClean="0"/>
              <a:t>			</a:t>
            </a:r>
            <a:r>
              <a:rPr lang="tr-TR" sz="900" dirty="0" err="1" smtClean="0"/>
              <a:t>system</a:t>
            </a:r>
            <a:r>
              <a:rPr lang="tr-TR" sz="900" dirty="0" smtClean="0"/>
              <a:t>("</a:t>
            </a:r>
            <a:r>
              <a:rPr lang="tr-TR" sz="900" dirty="0" err="1" smtClean="0"/>
              <a:t>color</a:t>
            </a:r>
            <a:r>
              <a:rPr lang="tr-TR" sz="900" dirty="0" smtClean="0"/>
              <a:t> 3");</a:t>
            </a:r>
          </a:p>
          <a:p>
            <a:r>
              <a:rPr lang="tr-TR" sz="900" dirty="0" smtClean="0"/>
              <a:t>	}</a:t>
            </a:r>
          </a:p>
          <a:p>
            <a:r>
              <a:rPr lang="tr-TR" sz="900" dirty="0" smtClean="0"/>
              <a:t>}</a:t>
            </a:r>
          </a:p>
          <a:p>
            <a:r>
              <a:rPr lang="tr-TR" sz="900" dirty="0" err="1" smtClean="0"/>
              <a:t>void</a:t>
            </a:r>
            <a:r>
              <a:rPr lang="tr-TR" sz="900" dirty="0" smtClean="0"/>
              <a:t>* </a:t>
            </a:r>
            <a:r>
              <a:rPr lang="tr-TR" sz="900" dirty="0" err="1" smtClean="0"/>
              <a:t>yazi</a:t>
            </a:r>
            <a:r>
              <a:rPr lang="tr-TR" sz="900" dirty="0" smtClean="0"/>
              <a:t>()</a:t>
            </a:r>
          </a:p>
          <a:p>
            <a:r>
              <a:rPr lang="tr-TR" sz="900" dirty="0" smtClean="0"/>
              <a:t>{</a:t>
            </a:r>
          </a:p>
          <a:p>
            <a:r>
              <a:rPr lang="tr-TR" sz="900" dirty="0" smtClean="0"/>
              <a:t>	</a:t>
            </a:r>
            <a:r>
              <a:rPr lang="tr-TR" sz="900" dirty="0" err="1" smtClean="0"/>
              <a:t>while</a:t>
            </a:r>
            <a:r>
              <a:rPr lang="tr-TR" sz="900" dirty="0" smtClean="0"/>
              <a:t>(1)</a:t>
            </a:r>
          </a:p>
          <a:p>
            <a:r>
              <a:rPr lang="tr-TR" sz="900" dirty="0" smtClean="0"/>
              <a:t>	{</a:t>
            </a:r>
          </a:p>
          <a:p>
            <a:r>
              <a:rPr lang="tr-TR" sz="900" dirty="0" smtClean="0"/>
              <a:t>			</a:t>
            </a:r>
            <a:r>
              <a:rPr lang="tr-TR" sz="900" dirty="0" err="1" smtClean="0"/>
              <a:t>printf</a:t>
            </a:r>
            <a:r>
              <a:rPr lang="tr-TR" sz="900" dirty="0" smtClean="0"/>
              <a:t>("Ben </a:t>
            </a:r>
            <a:r>
              <a:rPr lang="tr-TR" sz="900" dirty="0" err="1" smtClean="0"/>
              <a:t>yazi</a:t>
            </a:r>
            <a:r>
              <a:rPr lang="tr-TR" sz="900" dirty="0" smtClean="0"/>
              <a:t> </a:t>
            </a:r>
            <a:r>
              <a:rPr lang="tr-TR" sz="900" dirty="0" err="1" smtClean="0"/>
              <a:t>thread'i</a:t>
            </a:r>
            <a:r>
              <a:rPr lang="tr-TR" sz="900" dirty="0" smtClean="0"/>
              <a:t> 2 sn de bir </a:t>
            </a:r>
            <a:r>
              <a:rPr lang="tr-TR" sz="900" dirty="0" err="1" smtClean="0"/>
              <a:t>yazi</a:t>
            </a:r>
            <a:r>
              <a:rPr lang="tr-TR" sz="900" dirty="0" smtClean="0"/>
              <a:t> </a:t>
            </a:r>
            <a:r>
              <a:rPr lang="tr-TR" sz="900" dirty="0" err="1" smtClean="0"/>
              <a:t>yaziyorum</a:t>
            </a:r>
            <a:r>
              <a:rPr lang="tr-TR" sz="900" dirty="0" smtClean="0"/>
              <a:t>\n");</a:t>
            </a:r>
          </a:p>
          <a:p>
            <a:r>
              <a:rPr lang="tr-TR" sz="900" dirty="0" smtClean="0"/>
              <a:t>			</a:t>
            </a:r>
            <a:r>
              <a:rPr lang="tr-TR" sz="900" dirty="0" err="1" smtClean="0"/>
              <a:t>Sleep</a:t>
            </a:r>
            <a:r>
              <a:rPr lang="tr-TR" sz="900" dirty="0" smtClean="0"/>
              <a:t>(5000);</a:t>
            </a:r>
          </a:p>
          <a:p>
            <a:r>
              <a:rPr lang="tr-TR" sz="900" dirty="0" smtClean="0"/>
              <a:t>	}</a:t>
            </a:r>
          </a:p>
          <a:p>
            <a:r>
              <a:rPr lang="tr-TR" sz="900" dirty="0" smtClean="0"/>
              <a:t>}</a:t>
            </a:r>
          </a:p>
          <a:p>
            <a:r>
              <a:rPr lang="tr-TR" sz="900" dirty="0" err="1" smtClean="0"/>
              <a:t>int</a:t>
            </a:r>
            <a:r>
              <a:rPr lang="tr-TR" sz="900" dirty="0" smtClean="0"/>
              <a:t> </a:t>
            </a:r>
            <a:r>
              <a:rPr lang="tr-TR" sz="900" dirty="0" err="1" smtClean="0"/>
              <a:t>main</a:t>
            </a:r>
            <a:r>
              <a:rPr lang="tr-TR" sz="900" dirty="0" smtClean="0"/>
              <a:t>()</a:t>
            </a:r>
          </a:p>
          <a:p>
            <a:r>
              <a:rPr lang="tr-TR" sz="900" dirty="0" smtClean="0"/>
              <a:t>{</a:t>
            </a:r>
          </a:p>
          <a:p>
            <a:r>
              <a:rPr lang="tr-TR" sz="900" dirty="0" smtClean="0"/>
              <a:t>	</a:t>
            </a:r>
            <a:r>
              <a:rPr lang="tr-TR" sz="900" dirty="0" err="1" smtClean="0"/>
              <a:t>clock</a:t>
            </a:r>
            <a:r>
              <a:rPr lang="tr-TR" sz="900" dirty="0" smtClean="0"/>
              <a:t>();</a:t>
            </a:r>
          </a:p>
          <a:p>
            <a:r>
              <a:rPr lang="tr-TR" sz="900" dirty="0" smtClean="0"/>
              <a:t>	HANDLE thread1, thread2,thread3;</a:t>
            </a:r>
          </a:p>
          <a:p>
            <a:r>
              <a:rPr lang="tr-TR" sz="900" dirty="0" smtClean="0"/>
              <a:t>	thread1 = </a:t>
            </a:r>
            <a:r>
              <a:rPr lang="tr-TR" sz="900" dirty="0" err="1" smtClean="0"/>
              <a:t>CreateThread</a:t>
            </a:r>
            <a:r>
              <a:rPr lang="tr-TR" sz="900" dirty="0" smtClean="0"/>
              <a:t>(NULL, 0,(LPTHREAD_START_ROUTINE)renk,NULL, 0, NULL);</a:t>
            </a:r>
          </a:p>
          <a:p>
            <a:r>
              <a:rPr lang="tr-TR" sz="900" dirty="0" smtClean="0"/>
              <a:t>	thread2 = </a:t>
            </a:r>
            <a:r>
              <a:rPr lang="tr-TR" sz="900" dirty="0" err="1" smtClean="0"/>
              <a:t>CreateThread</a:t>
            </a:r>
            <a:r>
              <a:rPr lang="tr-TR" sz="900" dirty="0" smtClean="0"/>
              <a:t>(NULL, 0,(LPTHREAD_START_ROUTINE)</a:t>
            </a:r>
            <a:r>
              <a:rPr lang="tr-TR" sz="900" dirty="0" err="1" smtClean="0"/>
              <a:t>yazi</a:t>
            </a:r>
            <a:r>
              <a:rPr lang="tr-TR" sz="900" dirty="0" smtClean="0"/>
              <a:t>,NULL, 0, NULL);</a:t>
            </a:r>
          </a:p>
          <a:p>
            <a:r>
              <a:rPr lang="tr-TR" sz="900" dirty="0" smtClean="0"/>
              <a:t>	</a:t>
            </a:r>
            <a:r>
              <a:rPr lang="tr-TR" sz="900" dirty="0" err="1" smtClean="0"/>
              <a:t>while</a:t>
            </a:r>
            <a:r>
              <a:rPr lang="tr-TR" sz="900" dirty="0" smtClean="0"/>
              <a:t>(1)</a:t>
            </a:r>
          </a:p>
          <a:p>
            <a:r>
              <a:rPr lang="tr-TR" sz="900" dirty="0" smtClean="0"/>
              <a:t>	{</a:t>
            </a:r>
          </a:p>
          <a:p>
            <a:r>
              <a:rPr lang="tr-TR" sz="900" dirty="0" smtClean="0"/>
              <a:t>			</a:t>
            </a:r>
            <a:r>
              <a:rPr lang="tr-TR" sz="900" dirty="0" err="1" smtClean="0"/>
              <a:t>printf</a:t>
            </a:r>
            <a:r>
              <a:rPr lang="tr-TR" sz="900" dirty="0" smtClean="0"/>
              <a:t>("</a:t>
            </a:r>
            <a:r>
              <a:rPr lang="tr-TR" sz="900" dirty="0" err="1" smtClean="0"/>
              <a:t>Main</a:t>
            </a:r>
            <a:r>
              <a:rPr lang="tr-TR" sz="900" dirty="0" smtClean="0"/>
              <a:t> der ki %d. saniyesini </a:t>
            </a:r>
            <a:r>
              <a:rPr lang="tr-TR" sz="900" dirty="0" err="1" smtClean="0"/>
              <a:t>yasiyor</a:t>
            </a:r>
            <a:r>
              <a:rPr lang="tr-TR" sz="900" dirty="0" smtClean="0"/>
              <a:t> kod\n",</a:t>
            </a:r>
            <a:r>
              <a:rPr lang="tr-TR" sz="900" dirty="0" err="1" smtClean="0"/>
              <a:t>clock</a:t>
            </a:r>
            <a:r>
              <a:rPr lang="tr-TR" sz="900" dirty="0" smtClean="0"/>
              <a:t>()/1000);</a:t>
            </a:r>
          </a:p>
          <a:p>
            <a:r>
              <a:rPr lang="tr-TR" sz="900" dirty="0" smtClean="0"/>
              <a:t>			</a:t>
            </a:r>
            <a:r>
              <a:rPr lang="tr-TR" sz="900" dirty="0" err="1" smtClean="0"/>
              <a:t>Sleep</a:t>
            </a:r>
            <a:r>
              <a:rPr lang="tr-TR" sz="900" dirty="0" smtClean="0"/>
              <a:t>(1000);</a:t>
            </a:r>
          </a:p>
          <a:p>
            <a:r>
              <a:rPr lang="tr-TR" sz="900" dirty="0" smtClean="0"/>
              <a:t>	}</a:t>
            </a:r>
          </a:p>
          <a:p>
            <a:r>
              <a:rPr lang="tr-TR" sz="900" dirty="0" smtClean="0"/>
              <a:t>	</a:t>
            </a:r>
            <a:r>
              <a:rPr lang="tr-TR" sz="900" dirty="0" err="1" smtClean="0"/>
              <a:t>return</a:t>
            </a:r>
            <a:r>
              <a:rPr lang="tr-TR" sz="900" dirty="0" smtClean="0"/>
              <a:t> 0;</a:t>
            </a:r>
          </a:p>
          <a:p>
            <a:r>
              <a:rPr lang="tr-TR" sz="900" dirty="0" smtClean="0"/>
              <a:t>}</a:t>
            </a:r>
            <a:endParaRPr lang="tr-TR" sz="900" dirty="0"/>
          </a:p>
        </p:txBody>
      </p:sp>
      <p:sp>
        <p:nvSpPr>
          <p:cNvPr id="6" name="5 Dikey Kaydırma"/>
          <p:cNvSpPr/>
          <p:nvPr/>
        </p:nvSpPr>
        <p:spPr>
          <a:xfrm>
            <a:off x="6429388" y="2571744"/>
            <a:ext cx="2571768" cy="2786082"/>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3200" dirty="0" smtClean="0">
                <a:solidFill>
                  <a:srgbClr val="0000FF"/>
                </a:solidFill>
              </a:rPr>
              <a:t>Eşzamanlı çalışan kod parçaları</a:t>
            </a:r>
            <a:endParaRPr lang="tr-TR" sz="3200" dirty="0">
              <a:solidFill>
                <a:srgbClr val="0000FF"/>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6" name="Picture 2" descr="Image result for thread"/>
          <p:cNvPicPr>
            <a:picLocks noChangeAspect="1" noChangeArrowheads="1"/>
          </p:cNvPicPr>
          <p:nvPr/>
        </p:nvPicPr>
        <p:blipFill>
          <a:blip r:embed="rId3">
            <a:clrChange>
              <a:clrFrom>
                <a:srgbClr val="FFFFFF"/>
              </a:clrFrom>
              <a:clrTo>
                <a:srgbClr val="FFFFFF">
                  <a:alpha val="0"/>
                </a:srgbClr>
              </a:clrTo>
            </a:clrChange>
          </a:blip>
          <a:srcRect t="5705"/>
          <a:stretch>
            <a:fillRect/>
          </a:stretch>
        </p:blipFill>
        <p:spPr bwMode="auto">
          <a:xfrm>
            <a:off x="6072198" y="91498"/>
            <a:ext cx="2571768" cy="1512076"/>
          </a:xfrm>
          <a:prstGeom prst="rect">
            <a:avLst/>
          </a:prstGeom>
          <a:noFill/>
        </p:spPr>
      </p:pic>
      <p:sp>
        <p:nvSpPr>
          <p:cNvPr id="2" name="1 Başlık"/>
          <p:cNvSpPr>
            <a:spLocks noGrp="1"/>
          </p:cNvSpPr>
          <p:nvPr>
            <p:ph type="title"/>
          </p:nvPr>
        </p:nvSpPr>
        <p:spPr/>
        <p:txBody>
          <a:bodyPr>
            <a:normAutofit/>
          </a:bodyPr>
          <a:lstStyle/>
          <a:p>
            <a:r>
              <a:rPr lang="tr-TR" sz="2000" dirty="0" err="1" smtClean="0"/>
              <a:t>Thread</a:t>
            </a:r>
            <a:r>
              <a:rPr lang="tr-TR" sz="2000" dirty="0" smtClean="0"/>
              <a:t> mantığı </a:t>
            </a:r>
            <a:r>
              <a:rPr lang="tr-TR" sz="1600" dirty="0" smtClean="0"/>
              <a:t>(sınavda detaylı olarak sorumlu değilsiniz.)</a:t>
            </a:r>
            <a:endParaRPr lang="tr-TR" sz="2000" dirty="0"/>
          </a:p>
        </p:txBody>
      </p:sp>
      <p:sp>
        <p:nvSpPr>
          <p:cNvPr id="3" name="2 İçerik Yer Tutucusu"/>
          <p:cNvSpPr>
            <a:spLocks noGrp="1"/>
          </p:cNvSpPr>
          <p:nvPr>
            <p:ph sz="quarter" idx="1"/>
          </p:nvPr>
        </p:nvSpPr>
        <p:spPr/>
        <p:txBody>
          <a:bodyPr>
            <a:normAutofit/>
          </a:bodyPr>
          <a:lstStyle/>
          <a:p>
            <a:r>
              <a:rPr lang="tr-TR" sz="1400" dirty="0" smtClean="0"/>
              <a:t>Paralelde çalışan kod parçaları oluşturmak mümkündür. Bunlara “</a:t>
            </a:r>
            <a:r>
              <a:rPr lang="tr-TR" sz="1400" dirty="0" err="1" smtClean="0"/>
              <a:t>thread</a:t>
            </a:r>
            <a:r>
              <a:rPr lang="tr-TR" sz="1400" dirty="0" smtClean="0"/>
              <a:t>” (iplik) denir.</a:t>
            </a:r>
          </a:p>
          <a:p>
            <a:r>
              <a:rPr lang="tr-TR" sz="1400" dirty="0" smtClean="0"/>
              <a:t>Aşağıdaki kod da başka bir örnek içermektedir.</a:t>
            </a:r>
            <a:endParaRPr lang="tr-TR" sz="1400" dirty="0"/>
          </a:p>
        </p:txBody>
      </p:sp>
      <p:sp>
        <p:nvSpPr>
          <p:cNvPr id="5" name="4 Dikdörtgen"/>
          <p:cNvSpPr/>
          <p:nvPr/>
        </p:nvSpPr>
        <p:spPr>
          <a:xfrm>
            <a:off x="357158" y="1785926"/>
            <a:ext cx="9929850" cy="4662815"/>
          </a:xfrm>
          <a:prstGeom prst="rect">
            <a:avLst/>
          </a:prstGeom>
        </p:spPr>
        <p:txBody>
          <a:bodyPr wrap="square">
            <a:spAutoFit/>
          </a:bodyPr>
          <a:lstStyle/>
          <a:p>
            <a:r>
              <a:rPr lang="tr-TR" sz="900" dirty="0" smtClean="0"/>
              <a:t>#</a:t>
            </a:r>
            <a:r>
              <a:rPr lang="tr-TR" sz="900" dirty="0" err="1" smtClean="0"/>
              <a:t>include</a:t>
            </a:r>
            <a:r>
              <a:rPr lang="tr-TR" sz="900" dirty="0" smtClean="0"/>
              <a:t> &lt;</a:t>
            </a:r>
            <a:r>
              <a:rPr lang="tr-TR" sz="900" dirty="0" err="1" smtClean="0"/>
              <a:t>stdio</a:t>
            </a:r>
            <a:r>
              <a:rPr lang="tr-TR" sz="900" dirty="0" smtClean="0"/>
              <a:t>.h&gt;</a:t>
            </a:r>
          </a:p>
          <a:p>
            <a:r>
              <a:rPr lang="tr-TR" sz="900" dirty="0" smtClean="0"/>
              <a:t>#</a:t>
            </a:r>
            <a:r>
              <a:rPr lang="tr-TR" sz="900" dirty="0" err="1" smtClean="0"/>
              <a:t>include</a:t>
            </a:r>
            <a:r>
              <a:rPr lang="tr-TR" sz="900" dirty="0" smtClean="0"/>
              <a:t> &lt;</a:t>
            </a:r>
            <a:r>
              <a:rPr lang="tr-TR" sz="900" dirty="0" err="1" smtClean="0"/>
              <a:t>stdlib</a:t>
            </a:r>
            <a:r>
              <a:rPr lang="tr-TR" sz="900" dirty="0" smtClean="0"/>
              <a:t>.h&gt;</a:t>
            </a:r>
          </a:p>
          <a:p>
            <a:r>
              <a:rPr lang="tr-TR" sz="900" dirty="0" smtClean="0"/>
              <a:t>#</a:t>
            </a:r>
            <a:r>
              <a:rPr lang="tr-TR" sz="900" dirty="0" err="1" smtClean="0"/>
              <a:t>include</a:t>
            </a:r>
            <a:r>
              <a:rPr lang="tr-TR" sz="900" dirty="0" smtClean="0"/>
              <a:t> &lt;</a:t>
            </a:r>
            <a:r>
              <a:rPr lang="tr-TR" sz="900" dirty="0" err="1" smtClean="0"/>
              <a:t>windows</a:t>
            </a:r>
            <a:r>
              <a:rPr lang="tr-TR" sz="900" dirty="0" smtClean="0"/>
              <a:t>.h&gt;</a:t>
            </a:r>
          </a:p>
          <a:p>
            <a:r>
              <a:rPr lang="tr-TR" sz="900" dirty="0" smtClean="0"/>
              <a:t>#</a:t>
            </a:r>
            <a:r>
              <a:rPr lang="tr-TR" sz="900" dirty="0" err="1" smtClean="0"/>
              <a:t>include</a:t>
            </a:r>
            <a:r>
              <a:rPr lang="tr-TR" sz="900" dirty="0" smtClean="0"/>
              <a:t> &lt;</a:t>
            </a:r>
            <a:r>
              <a:rPr lang="tr-TR" sz="900" dirty="0" err="1" smtClean="0"/>
              <a:t>conio</a:t>
            </a:r>
            <a:r>
              <a:rPr lang="tr-TR" sz="900" dirty="0" smtClean="0"/>
              <a:t>.h&gt;</a:t>
            </a:r>
          </a:p>
          <a:p>
            <a:r>
              <a:rPr lang="tr-TR" sz="900" dirty="0" smtClean="0"/>
              <a:t>DWORD </a:t>
            </a:r>
            <a:r>
              <a:rPr lang="tr-TR" sz="900" dirty="0" err="1" smtClean="0"/>
              <a:t>print</a:t>
            </a:r>
            <a:r>
              <a:rPr lang="tr-TR" sz="900" dirty="0" smtClean="0"/>
              <a:t>_</a:t>
            </a:r>
            <a:r>
              <a:rPr lang="tr-TR" sz="900" dirty="0" err="1" smtClean="0"/>
              <a:t>once</a:t>
            </a:r>
            <a:r>
              <a:rPr lang="tr-TR" sz="900" dirty="0" smtClean="0"/>
              <a:t>(LPVOID </a:t>
            </a:r>
            <a:r>
              <a:rPr lang="tr-TR" sz="900" dirty="0" err="1" smtClean="0"/>
              <a:t>pString</a:t>
            </a:r>
            <a:r>
              <a:rPr lang="tr-TR" sz="900" dirty="0" smtClean="0"/>
              <a:t>)</a:t>
            </a:r>
          </a:p>
          <a:p>
            <a:r>
              <a:rPr lang="tr-TR" sz="900" dirty="0" smtClean="0"/>
              <a:t>{</a:t>
            </a:r>
          </a:p>
          <a:p>
            <a:r>
              <a:rPr lang="tr-TR" sz="900" dirty="0" smtClean="0"/>
              <a:t>	</a:t>
            </a:r>
            <a:r>
              <a:rPr lang="tr-TR" sz="900" dirty="0" err="1" smtClean="0"/>
              <a:t>printf</a:t>
            </a:r>
            <a:r>
              <a:rPr lang="tr-TR" sz="900" dirty="0" smtClean="0"/>
              <a:t>("%s\n", (</a:t>
            </a:r>
            <a:r>
              <a:rPr lang="tr-TR" sz="900" dirty="0" err="1" smtClean="0"/>
              <a:t>char</a:t>
            </a:r>
            <a:r>
              <a:rPr lang="tr-TR" sz="900" dirty="0" smtClean="0"/>
              <a:t>*)</a:t>
            </a:r>
            <a:r>
              <a:rPr lang="tr-TR" sz="900" dirty="0" err="1" smtClean="0"/>
              <a:t>pString</a:t>
            </a:r>
            <a:r>
              <a:rPr lang="tr-TR" sz="900" dirty="0" smtClean="0"/>
              <a:t>);</a:t>
            </a:r>
          </a:p>
          <a:p>
            <a:r>
              <a:rPr lang="tr-TR" sz="900" dirty="0" smtClean="0"/>
              <a:t>	</a:t>
            </a:r>
            <a:r>
              <a:rPr lang="tr-TR" sz="900" dirty="0" err="1" smtClean="0"/>
              <a:t>return</a:t>
            </a:r>
            <a:r>
              <a:rPr lang="tr-TR" sz="900" dirty="0" smtClean="0"/>
              <a:t> 0;</a:t>
            </a:r>
          </a:p>
          <a:p>
            <a:r>
              <a:rPr lang="tr-TR" sz="900" dirty="0" smtClean="0"/>
              <a:t>}</a:t>
            </a:r>
          </a:p>
          <a:p>
            <a:r>
              <a:rPr lang="tr-TR" sz="900" dirty="0" smtClean="0"/>
              <a:t>DWORD </a:t>
            </a:r>
            <a:r>
              <a:rPr lang="tr-TR" sz="900" dirty="0" err="1" smtClean="0"/>
              <a:t>print</a:t>
            </a:r>
            <a:r>
              <a:rPr lang="tr-TR" sz="900" dirty="0" smtClean="0"/>
              <a:t>_</a:t>
            </a:r>
            <a:r>
              <a:rPr lang="tr-TR" sz="900" dirty="0" err="1" smtClean="0"/>
              <a:t>twice</a:t>
            </a:r>
            <a:r>
              <a:rPr lang="tr-TR" sz="900" dirty="0" smtClean="0"/>
              <a:t>(LPVOID </a:t>
            </a:r>
            <a:r>
              <a:rPr lang="tr-TR" sz="900" dirty="0" err="1" smtClean="0"/>
              <a:t>pString</a:t>
            </a:r>
            <a:r>
              <a:rPr lang="tr-TR" sz="900" dirty="0" smtClean="0"/>
              <a:t>)</a:t>
            </a:r>
          </a:p>
          <a:p>
            <a:r>
              <a:rPr lang="tr-TR" sz="900" dirty="0" smtClean="0"/>
              <a:t>{</a:t>
            </a:r>
          </a:p>
          <a:p>
            <a:r>
              <a:rPr lang="tr-TR" sz="900" dirty="0" smtClean="0"/>
              <a:t>	</a:t>
            </a:r>
            <a:r>
              <a:rPr lang="tr-TR" sz="900" dirty="0" err="1" smtClean="0"/>
              <a:t>getch</a:t>
            </a:r>
            <a:r>
              <a:rPr lang="tr-TR" sz="900" dirty="0" smtClean="0"/>
              <a:t>();</a:t>
            </a:r>
          </a:p>
          <a:p>
            <a:r>
              <a:rPr lang="tr-TR" sz="900" dirty="0" smtClean="0"/>
              <a:t>	</a:t>
            </a:r>
            <a:r>
              <a:rPr lang="tr-TR" sz="900" dirty="0" err="1" smtClean="0"/>
              <a:t>printf</a:t>
            </a:r>
            <a:r>
              <a:rPr lang="tr-TR" sz="900" dirty="0" smtClean="0"/>
              <a:t>("TUSA BASTINIZ.\n");</a:t>
            </a:r>
          </a:p>
          <a:p>
            <a:r>
              <a:rPr lang="tr-TR" sz="900" dirty="0" smtClean="0"/>
              <a:t>	</a:t>
            </a:r>
            <a:r>
              <a:rPr lang="tr-TR" sz="900" dirty="0" err="1" smtClean="0"/>
              <a:t>return</a:t>
            </a:r>
            <a:r>
              <a:rPr lang="tr-TR" sz="900" dirty="0" smtClean="0"/>
              <a:t> 0;</a:t>
            </a:r>
          </a:p>
          <a:p>
            <a:r>
              <a:rPr lang="tr-TR" sz="900" dirty="0" smtClean="0"/>
              <a:t>}</a:t>
            </a:r>
          </a:p>
          <a:p>
            <a:r>
              <a:rPr lang="tr-TR" sz="900" dirty="0" err="1" smtClean="0"/>
              <a:t>int</a:t>
            </a:r>
            <a:r>
              <a:rPr lang="tr-TR" sz="900" dirty="0" smtClean="0"/>
              <a:t> </a:t>
            </a:r>
            <a:r>
              <a:rPr lang="tr-TR" sz="900" dirty="0" err="1" smtClean="0"/>
              <a:t>main</a:t>
            </a:r>
            <a:r>
              <a:rPr lang="tr-TR" sz="900" dirty="0" smtClean="0"/>
              <a:t>(</a:t>
            </a:r>
            <a:r>
              <a:rPr lang="tr-TR" sz="900" dirty="0" err="1" smtClean="0"/>
              <a:t>void</a:t>
            </a:r>
            <a:r>
              <a:rPr lang="tr-TR" sz="900" dirty="0" smtClean="0"/>
              <a:t>)</a:t>
            </a:r>
          </a:p>
          <a:p>
            <a:r>
              <a:rPr lang="tr-TR" sz="900" dirty="0" smtClean="0"/>
              <a:t>{</a:t>
            </a:r>
          </a:p>
          <a:p>
            <a:r>
              <a:rPr lang="tr-TR" sz="900" dirty="0" smtClean="0"/>
              <a:t>	// **********************************************************************************************************</a:t>
            </a:r>
          </a:p>
          <a:p>
            <a:r>
              <a:rPr lang="tr-TR" sz="900" dirty="0" smtClean="0"/>
              <a:t>	// </a:t>
            </a:r>
            <a:r>
              <a:rPr lang="tr-TR" sz="900" dirty="0" err="1" smtClean="0"/>
              <a:t>Dongu</a:t>
            </a:r>
            <a:r>
              <a:rPr lang="tr-TR" sz="900" dirty="0" smtClean="0"/>
              <a:t> </a:t>
            </a:r>
            <a:r>
              <a:rPr lang="tr-TR" sz="900" dirty="0" err="1" smtClean="0"/>
              <a:t>surekli</a:t>
            </a:r>
            <a:r>
              <a:rPr lang="tr-TR" sz="900" dirty="0" smtClean="0"/>
              <a:t> donuyor ama sizin </a:t>
            </a:r>
            <a:r>
              <a:rPr lang="tr-TR" sz="900" dirty="0" err="1" smtClean="0"/>
              <a:t>giris</a:t>
            </a:r>
            <a:r>
              <a:rPr lang="tr-TR" sz="900" dirty="0" smtClean="0"/>
              <a:t> </a:t>
            </a:r>
            <a:r>
              <a:rPr lang="tr-TR" sz="900" dirty="0" err="1" smtClean="0"/>
              <a:t>yapmanizi</a:t>
            </a:r>
            <a:r>
              <a:rPr lang="tr-TR" sz="900" dirty="0" smtClean="0"/>
              <a:t> beklemiyor. Siz klavyede</a:t>
            </a:r>
          </a:p>
          <a:p>
            <a:r>
              <a:rPr lang="tr-TR" sz="900" dirty="0" smtClean="0"/>
              <a:t>	// herhangi bir </a:t>
            </a:r>
            <a:r>
              <a:rPr lang="tr-TR" sz="900" dirty="0" err="1" smtClean="0"/>
              <a:t>tusa</a:t>
            </a:r>
            <a:r>
              <a:rPr lang="tr-TR" sz="900" dirty="0" smtClean="0"/>
              <a:t> </a:t>
            </a:r>
            <a:r>
              <a:rPr lang="tr-TR" sz="900" dirty="0" err="1" smtClean="0"/>
              <a:t>basinca</a:t>
            </a:r>
            <a:r>
              <a:rPr lang="tr-TR" sz="900" dirty="0" smtClean="0"/>
              <a:t>, TUSA </a:t>
            </a:r>
            <a:r>
              <a:rPr lang="tr-TR" sz="900" dirty="0" err="1" smtClean="0"/>
              <a:t>bastiniz</a:t>
            </a:r>
            <a:r>
              <a:rPr lang="tr-TR" sz="900" dirty="0" smtClean="0"/>
              <a:t> </a:t>
            </a:r>
            <a:r>
              <a:rPr lang="tr-TR" sz="900" dirty="0" err="1" smtClean="0"/>
              <a:t>yazisi</a:t>
            </a:r>
            <a:r>
              <a:rPr lang="tr-TR" sz="900" dirty="0" smtClean="0"/>
              <a:t> </a:t>
            </a:r>
            <a:r>
              <a:rPr lang="tr-TR" sz="900" dirty="0" err="1" smtClean="0"/>
              <a:t>cikiyor</a:t>
            </a:r>
            <a:r>
              <a:rPr lang="tr-TR" sz="900" dirty="0" smtClean="0"/>
              <a:t> ama durmuyor.</a:t>
            </a:r>
          </a:p>
          <a:p>
            <a:r>
              <a:rPr lang="tr-TR" sz="900" dirty="0" smtClean="0"/>
              <a:t>	HANDLE thread1,thread2;</a:t>
            </a:r>
          </a:p>
          <a:p>
            <a:r>
              <a:rPr lang="tr-TR" sz="900" dirty="0" smtClean="0"/>
              <a:t>	</a:t>
            </a:r>
            <a:r>
              <a:rPr lang="tr-TR" sz="900" dirty="0" err="1" smtClean="0"/>
              <a:t>while</a:t>
            </a:r>
            <a:r>
              <a:rPr lang="tr-TR" sz="900" dirty="0" smtClean="0"/>
              <a:t>(1)</a:t>
            </a:r>
          </a:p>
          <a:p>
            <a:r>
              <a:rPr lang="tr-TR" sz="900" dirty="0" smtClean="0"/>
              <a:t>	{</a:t>
            </a:r>
          </a:p>
          <a:p>
            <a:r>
              <a:rPr lang="tr-TR" sz="900" dirty="0" smtClean="0"/>
              <a:t>		</a:t>
            </a:r>
            <a:r>
              <a:rPr lang="tr-TR" sz="900" dirty="0" err="1" smtClean="0"/>
              <a:t>Sleep</a:t>
            </a:r>
            <a:r>
              <a:rPr lang="tr-TR" sz="900" dirty="0" smtClean="0"/>
              <a:t>(100);</a:t>
            </a:r>
          </a:p>
          <a:p>
            <a:r>
              <a:rPr lang="tr-TR" sz="900" dirty="0" smtClean="0"/>
              <a:t>		thread1 = </a:t>
            </a:r>
            <a:r>
              <a:rPr lang="tr-TR" sz="900" dirty="0" err="1" smtClean="0"/>
              <a:t>CreateThread</a:t>
            </a:r>
            <a:r>
              <a:rPr lang="tr-TR" sz="900" dirty="0" smtClean="0"/>
              <a:t>(NULL, 0, </a:t>
            </a:r>
            <a:r>
              <a:rPr lang="tr-TR" sz="900" dirty="0" err="1" smtClean="0"/>
              <a:t>print</a:t>
            </a:r>
            <a:r>
              <a:rPr lang="tr-TR" sz="900" dirty="0" smtClean="0"/>
              <a:t>_</a:t>
            </a:r>
            <a:r>
              <a:rPr lang="tr-TR" sz="900" dirty="0" err="1" smtClean="0"/>
              <a:t>once</a:t>
            </a:r>
            <a:r>
              <a:rPr lang="tr-TR" sz="900" dirty="0" smtClean="0"/>
              <a:t>, "</a:t>
            </a:r>
            <a:r>
              <a:rPr lang="tr-TR" sz="900" dirty="0" err="1" smtClean="0"/>
              <a:t>calisiyor</a:t>
            </a:r>
            <a:r>
              <a:rPr lang="tr-TR" sz="900" dirty="0" smtClean="0"/>
              <a:t>", 0, NULL);</a:t>
            </a:r>
          </a:p>
          <a:p>
            <a:r>
              <a:rPr lang="tr-TR" sz="900" dirty="0" smtClean="0"/>
              <a:t>		thread2 = </a:t>
            </a:r>
            <a:r>
              <a:rPr lang="tr-TR" sz="900" dirty="0" err="1" smtClean="0"/>
              <a:t>CreateThread</a:t>
            </a:r>
            <a:r>
              <a:rPr lang="tr-TR" sz="900" dirty="0" smtClean="0"/>
              <a:t>(NULL, 0, </a:t>
            </a:r>
            <a:r>
              <a:rPr lang="tr-TR" sz="900" dirty="0" err="1" smtClean="0"/>
              <a:t>print</a:t>
            </a:r>
            <a:r>
              <a:rPr lang="tr-TR" sz="900" dirty="0" smtClean="0"/>
              <a:t>_</a:t>
            </a:r>
            <a:r>
              <a:rPr lang="tr-TR" sz="900" dirty="0" err="1" smtClean="0"/>
              <a:t>twice</a:t>
            </a:r>
            <a:r>
              <a:rPr lang="tr-TR" sz="900" dirty="0" smtClean="0"/>
              <a:t>, “</a:t>
            </a:r>
            <a:r>
              <a:rPr lang="tr-TR" sz="900" dirty="0" err="1" smtClean="0"/>
              <a:t>oylesine</a:t>
            </a:r>
            <a:r>
              <a:rPr lang="tr-TR" sz="900" dirty="0" smtClean="0"/>
              <a:t>", 0, NULL);</a:t>
            </a:r>
          </a:p>
          <a:p>
            <a:r>
              <a:rPr lang="tr-TR" sz="900" dirty="0" smtClean="0"/>
              <a:t>	}</a:t>
            </a:r>
          </a:p>
          <a:p>
            <a:r>
              <a:rPr lang="tr-TR" sz="900" dirty="0" smtClean="0"/>
              <a:t>	// </a:t>
            </a:r>
            <a:r>
              <a:rPr lang="tr-TR" sz="900" dirty="0" err="1" smtClean="0"/>
              <a:t>wait</a:t>
            </a:r>
            <a:r>
              <a:rPr lang="tr-TR" sz="900" dirty="0" smtClean="0"/>
              <a:t> </a:t>
            </a:r>
            <a:r>
              <a:rPr lang="tr-TR" sz="900" dirty="0" err="1" smtClean="0"/>
              <a:t>for</a:t>
            </a:r>
            <a:r>
              <a:rPr lang="tr-TR" sz="900" dirty="0" smtClean="0"/>
              <a:t> </a:t>
            </a:r>
            <a:r>
              <a:rPr lang="tr-TR" sz="900" dirty="0" err="1" smtClean="0"/>
              <a:t>them</a:t>
            </a:r>
            <a:r>
              <a:rPr lang="tr-TR" sz="900" dirty="0" smtClean="0"/>
              <a:t> </a:t>
            </a:r>
            <a:r>
              <a:rPr lang="tr-TR" sz="900" dirty="0" err="1" smtClean="0"/>
              <a:t>to</a:t>
            </a:r>
            <a:r>
              <a:rPr lang="tr-TR" sz="900" dirty="0" smtClean="0"/>
              <a:t> </a:t>
            </a:r>
            <a:r>
              <a:rPr lang="tr-TR" sz="900" dirty="0" err="1" smtClean="0"/>
              <a:t>finish</a:t>
            </a:r>
            <a:endParaRPr lang="tr-TR" sz="900" dirty="0" smtClean="0"/>
          </a:p>
          <a:p>
            <a:r>
              <a:rPr lang="tr-TR" sz="900" dirty="0" smtClean="0"/>
              <a:t>	</a:t>
            </a:r>
            <a:r>
              <a:rPr lang="tr-TR" sz="900" dirty="0" err="1" smtClean="0"/>
              <a:t>WaitForSingleObject</a:t>
            </a:r>
            <a:r>
              <a:rPr lang="tr-TR" sz="900" dirty="0" smtClean="0"/>
              <a:t>(thread1, INFINITE);</a:t>
            </a:r>
          </a:p>
          <a:p>
            <a:r>
              <a:rPr lang="tr-TR" sz="900" dirty="0" smtClean="0"/>
              <a:t>	</a:t>
            </a:r>
            <a:r>
              <a:rPr lang="tr-TR" sz="900" dirty="0" err="1" smtClean="0"/>
              <a:t>WaitForSingleObject</a:t>
            </a:r>
            <a:r>
              <a:rPr lang="tr-TR" sz="900" dirty="0" smtClean="0"/>
              <a:t>(thread2, INFINITE);</a:t>
            </a:r>
          </a:p>
          <a:p>
            <a:r>
              <a:rPr lang="tr-TR" sz="900" dirty="0" smtClean="0"/>
              <a:t>	// **********************************************************************************************************</a:t>
            </a:r>
          </a:p>
          <a:p>
            <a:r>
              <a:rPr lang="tr-TR" sz="900" dirty="0" smtClean="0"/>
              <a:t>	</a:t>
            </a:r>
            <a:r>
              <a:rPr lang="tr-TR" sz="900" dirty="0" err="1" smtClean="0"/>
              <a:t>return</a:t>
            </a:r>
            <a:r>
              <a:rPr lang="tr-TR" sz="900" dirty="0" smtClean="0"/>
              <a:t> 0;</a:t>
            </a:r>
          </a:p>
          <a:p>
            <a:r>
              <a:rPr lang="tr-TR" sz="900" dirty="0" smtClean="0"/>
              <a:t>}</a:t>
            </a:r>
            <a:endParaRPr lang="tr-TR" sz="900" dirty="0"/>
          </a:p>
        </p:txBody>
      </p:sp>
      <p:sp>
        <p:nvSpPr>
          <p:cNvPr id="6" name="5 Dikey Kaydırma"/>
          <p:cNvSpPr/>
          <p:nvPr/>
        </p:nvSpPr>
        <p:spPr>
          <a:xfrm>
            <a:off x="6215074" y="1785926"/>
            <a:ext cx="2571768" cy="2000264"/>
          </a:xfrm>
          <a:prstGeom prst="vertic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2400" dirty="0" smtClean="0">
                <a:solidFill>
                  <a:srgbClr val="0000FF"/>
                </a:solidFill>
              </a:rPr>
              <a:t>Eşzamanlı çalışan kod parçaları</a:t>
            </a:r>
            <a:endParaRPr lang="tr-TR" sz="2400" dirty="0">
              <a:solidFill>
                <a:srgbClr val="0000FF"/>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Dikkat hatası nedir?</a:t>
            </a:r>
            <a:endParaRPr lang="tr-TR" dirty="0"/>
          </a:p>
        </p:txBody>
      </p:sp>
      <p:sp>
        <p:nvSpPr>
          <p:cNvPr id="3" name="2 İçerik Yer Tutucusu"/>
          <p:cNvSpPr>
            <a:spLocks noGrp="1"/>
          </p:cNvSpPr>
          <p:nvPr>
            <p:ph sz="quarter" idx="1"/>
          </p:nvPr>
        </p:nvSpPr>
        <p:spPr/>
        <p:txBody>
          <a:bodyPr>
            <a:normAutofit/>
          </a:bodyPr>
          <a:lstStyle/>
          <a:p>
            <a:r>
              <a:rPr lang="tr-TR" sz="2400" dirty="0" smtClean="0"/>
              <a:t>Ders geri bildirimlerinde bazı öğrencilerde </a:t>
            </a:r>
            <a:r>
              <a:rPr lang="tr-TR" sz="2400" i="1" dirty="0" smtClean="0"/>
              <a:t>“dikkat hatası yapmışım ve bu nedenle çalışmalarım boşa gitti” </a:t>
            </a:r>
            <a:r>
              <a:rPr lang="tr-TR" sz="2400" dirty="0" smtClean="0"/>
              <a:t>gibi bir yaklaşım gözlemlenmiştir.</a:t>
            </a:r>
          </a:p>
          <a:p>
            <a:r>
              <a:rPr lang="tr-TR" sz="2400" dirty="0" smtClean="0"/>
              <a:t>Ara Sınav </a:t>
            </a:r>
            <a:r>
              <a:rPr lang="tr-TR" sz="2400" dirty="0" err="1" smtClean="0"/>
              <a:t>I’deki</a:t>
            </a:r>
            <a:r>
              <a:rPr lang="tr-TR" sz="2400" dirty="0" smtClean="0"/>
              <a:t> konu eksiklerinizle </a:t>
            </a:r>
            <a:r>
              <a:rPr lang="tr-TR" sz="2400" b="1" dirty="0" smtClean="0"/>
              <a:t>yüzleşmezseniz</a:t>
            </a:r>
            <a:r>
              <a:rPr lang="tr-TR" sz="2400" dirty="0" smtClean="0"/>
              <a:t> Ara Sınav </a:t>
            </a:r>
            <a:r>
              <a:rPr lang="tr-TR" sz="2400" dirty="0" err="1" smtClean="0"/>
              <a:t>II’de</a:t>
            </a:r>
            <a:r>
              <a:rPr lang="tr-TR" sz="2400" dirty="0" smtClean="0"/>
              <a:t> ve Finalde de </a:t>
            </a:r>
            <a:r>
              <a:rPr lang="tr-TR" sz="2400" b="1" dirty="0" smtClean="0"/>
              <a:t>tekrar edebilir!</a:t>
            </a:r>
          </a:p>
          <a:p>
            <a:r>
              <a:rPr lang="tr-TR" sz="2400" dirty="0" smtClean="0"/>
              <a:t>Hatalarınızı “dikkat hatası” diye geçiştirmeyin.</a:t>
            </a:r>
          </a:p>
          <a:p>
            <a:pPr lvl="1"/>
            <a:r>
              <a:rPr lang="tr-TR" sz="2000" dirty="0" smtClean="0"/>
              <a:t>Örneğin </a:t>
            </a:r>
            <a:r>
              <a:rPr lang="tr-TR" sz="2000" dirty="0" err="1" smtClean="0"/>
              <a:t>switch’in</a:t>
            </a:r>
            <a:r>
              <a:rPr lang="tr-TR" sz="2000" dirty="0" smtClean="0"/>
              <a:t> </a:t>
            </a:r>
            <a:r>
              <a:rPr lang="tr-TR" sz="2000" dirty="0" err="1" smtClean="0"/>
              <a:t>double</a:t>
            </a:r>
            <a:r>
              <a:rPr lang="tr-TR" sz="2000" dirty="0" smtClean="0"/>
              <a:t> ile çalışmadığı derste söylenmişse </a:t>
            </a:r>
          </a:p>
          <a:p>
            <a:pPr lvl="1"/>
            <a:r>
              <a:rPr lang="tr-TR" sz="2000" dirty="0" smtClean="0"/>
              <a:t>… ve siz </a:t>
            </a:r>
            <a:r>
              <a:rPr lang="tr-TR" sz="2000" b="1" dirty="0" smtClean="0"/>
              <a:t>aynı gün </a:t>
            </a:r>
            <a:r>
              <a:rPr lang="tr-TR" sz="2000" b="1" dirty="0" err="1" smtClean="0"/>
              <a:t>switch’i</a:t>
            </a:r>
            <a:r>
              <a:rPr lang="tr-TR" sz="2000" b="1" dirty="0" smtClean="0"/>
              <a:t> </a:t>
            </a:r>
            <a:r>
              <a:rPr lang="tr-TR" sz="2000" b="1" dirty="0" err="1" smtClean="0"/>
              <a:t>double</a:t>
            </a:r>
            <a:r>
              <a:rPr lang="tr-TR" sz="2000" b="1" dirty="0" smtClean="0"/>
              <a:t> ile çalıştırmayı denememişseniz</a:t>
            </a:r>
          </a:p>
          <a:p>
            <a:pPr lvl="1"/>
            <a:r>
              <a:rPr lang="tr-TR" sz="2000" dirty="0" smtClean="0"/>
              <a:t>… slaytlara çalışmaya erkenden başlayıp slaytlardaki “</a:t>
            </a:r>
            <a:r>
              <a:rPr lang="tr-TR" sz="2000" dirty="0" err="1" smtClean="0"/>
              <a:t>switch</a:t>
            </a:r>
            <a:r>
              <a:rPr lang="tr-TR" sz="2000" dirty="0" smtClean="0"/>
              <a:t> sadece </a:t>
            </a:r>
            <a:r>
              <a:rPr lang="tr-TR" sz="2000" dirty="0" err="1" smtClean="0"/>
              <a:t>char</a:t>
            </a:r>
            <a:r>
              <a:rPr lang="tr-TR" sz="2000" dirty="0" smtClean="0"/>
              <a:t> ve </a:t>
            </a:r>
            <a:r>
              <a:rPr lang="tr-TR" sz="2000" dirty="0" err="1" smtClean="0"/>
              <a:t>int</a:t>
            </a:r>
            <a:r>
              <a:rPr lang="tr-TR" sz="2000" dirty="0" smtClean="0"/>
              <a:t> ile çalışır” kısmına bakmadıysanız</a:t>
            </a:r>
          </a:p>
          <a:p>
            <a:pPr lvl="1"/>
            <a:r>
              <a:rPr lang="tr-TR" sz="2000" dirty="0" smtClean="0"/>
              <a:t>bu “düzenli çalışmamaya dikkat etmeme” şeklindeki bir dikkat hatasıdır.</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t>Hatırlatma: Sınavdan önce yapışmış bir uyarı:</a:t>
            </a:r>
            <a:br>
              <a:rPr lang="tr-TR" sz="2800" dirty="0" smtClean="0"/>
            </a:br>
            <a:r>
              <a:rPr lang="tr-TR" sz="2800" dirty="0" smtClean="0"/>
              <a:t>Sınava dinlenmiş bir şekilde gelin. </a:t>
            </a:r>
            <a:endParaRPr lang="tr-TR" sz="2800" dirty="0"/>
          </a:p>
        </p:txBody>
      </p:sp>
      <p:sp>
        <p:nvSpPr>
          <p:cNvPr id="3" name="2 İçerik Yer Tutucusu"/>
          <p:cNvSpPr>
            <a:spLocks noGrp="1"/>
          </p:cNvSpPr>
          <p:nvPr>
            <p:ph sz="quarter" idx="1"/>
          </p:nvPr>
        </p:nvSpPr>
        <p:spPr/>
        <p:txBody>
          <a:bodyPr>
            <a:normAutofit/>
          </a:bodyPr>
          <a:lstStyle/>
          <a:p>
            <a:r>
              <a:rPr lang="tr-TR" sz="2000" dirty="0" smtClean="0"/>
              <a:t>Sınavın hedefi dikkatinizi ölçmez değildir ama sınav </a:t>
            </a:r>
            <a:r>
              <a:rPr lang="tr-TR" sz="2000" b="1" dirty="0" smtClean="0"/>
              <a:t>dikkatli olmayı gerektirir</a:t>
            </a:r>
            <a:r>
              <a:rPr lang="tr-TR" sz="2000" dirty="0" smtClean="0"/>
              <a:t>.</a:t>
            </a:r>
            <a:endParaRPr lang="tr-TR" sz="2000" i="1" dirty="0" smtClean="0"/>
          </a:p>
          <a:p>
            <a:pPr marL="274320" lvl="2" indent="-274320">
              <a:spcBef>
                <a:spcPts val="600"/>
              </a:spcBef>
              <a:buClr>
                <a:schemeClr val="accent1"/>
              </a:buClr>
            </a:pPr>
            <a:r>
              <a:rPr lang="tr-TR" dirty="0" smtClean="0"/>
              <a:t>Sınavdan önce </a:t>
            </a:r>
            <a:r>
              <a:rPr lang="tr-TR" b="1" dirty="0" smtClean="0"/>
              <a:t>iyi dinlenin</a:t>
            </a:r>
            <a:r>
              <a:rPr lang="tr-TR" dirty="0" smtClean="0"/>
              <a:t>, böylece dikkatinizi daha rahat toplarsınız.</a:t>
            </a:r>
          </a:p>
          <a:p>
            <a:pPr marL="548640" lvl="3" indent="-274320">
              <a:spcBef>
                <a:spcPts val="600"/>
              </a:spcBef>
              <a:buClr>
                <a:schemeClr val="accent1"/>
              </a:buClr>
            </a:pPr>
            <a:r>
              <a:rPr lang="tr-TR" sz="1600" i="1" dirty="0" smtClean="0"/>
              <a:t>Bir öğrencinin Ödev1A’sından: Bu dersi ikinciye alıyorum… Vizeye yorgun bir şekilde girmememizi önermiştiniz</a:t>
            </a:r>
            <a:r>
              <a:rPr lang="tr-TR" sz="1600" b="1" i="1" dirty="0" smtClean="0"/>
              <a:t>, ben yorgun ve uykulu bir şekilde </a:t>
            </a:r>
            <a:r>
              <a:rPr lang="tr-TR" sz="1600" i="1" dirty="0" smtClean="0"/>
              <a:t>girdim ve sınavda çok fazla dikkat hatası yaptım…</a:t>
            </a:r>
          </a:p>
          <a:p>
            <a:pPr marL="274320" lvl="2" indent="-274320">
              <a:spcBef>
                <a:spcPts val="600"/>
              </a:spcBef>
              <a:buClr>
                <a:schemeClr val="accent1"/>
              </a:buClr>
            </a:pPr>
            <a:r>
              <a:rPr lang="tr-TR" b="1" dirty="0" smtClean="0"/>
              <a:t>İyi çalışın</a:t>
            </a:r>
            <a:r>
              <a:rPr lang="tr-TR" dirty="0" smtClean="0"/>
              <a:t>, böylece nelere dikkat etmeniz gerektiğini öğrenirsiniz.</a:t>
            </a:r>
          </a:p>
          <a:p>
            <a:pPr marL="548640" lvl="3" indent="-274320">
              <a:spcBef>
                <a:spcPts val="600"/>
              </a:spcBef>
              <a:buClr>
                <a:schemeClr val="accent1"/>
              </a:buClr>
            </a:pPr>
            <a:endParaRPr lang="tr-TR" sz="1600" i="1" dirty="0"/>
          </a:p>
        </p:txBody>
      </p:sp>
      <p:sp>
        <p:nvSpPr>
          <p:cNvPr id="4" name="3 Dikdörtgen"/>
          <p:cNvSpPr/>
          <p:nvPr/>
        </p:nvSpPr>
        <p:spPr>
          <a:xfrm>
            <a:off x="714348" y="3857628"/>
            <a:ext cx="421484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1600" dirty="0" smtClean="0"/>
              <a:t>Sınav sadece dikkat ölçüyor diyen arkadaşlarınıza </a:t>
            </a:r>
            <a:r>
              <a:rPr lang="tr-TR" sz="1600" i="1" dirty="0" smtClean="0">
                <a:solidFill>
                  <a:srgbClr val="FF0000"/>
                </a:solidFill>
              </a:rPr>
              <a:t>“Canım arkadaşım, bunu bir bahane olarak söylemiyorsan, samimiysen, sen o zaman slaytları bırak, dikkat geliştirme çalışmaları yap, mesela şu dikkat testini bir dene </a:t>
            </a:r>
            <a:r>
              <a:rPr lang="tr-TR" sz="1600" i="1" dirty="0" smtClean="0">
                <a:solidFill>
                  <a:srgbClr val="FF0000"/>
                </a:solidFill>
                <a:hlinkClick r:id="rId3"/>
              </a:rPr>
              <a:t>https://youtu.be/Ahg6qcgoay4</a:t>
            </a:r>
            <a:r>
              <a:rPr lang="tr-TR" sz="1600" i="1" dirty="0" smtClean="0">
                <a:solidFill>
                  <a:srgbClr val="FF0000"/>
                </a:solidFill>
              </a:rPr>
              <a:t>”</a:t>
            </a:r>
            <a:r>
              <a:rPr lang="tr-TR" sz="1600" i="1" dirty="0" smtClean="0"/>
              <a:t> diyebilirsiniz.</a:t>
            </a:r>
            <a:r>
              <a:rPr lang="tr-TR" sz="1600" dirty="0" smtClean="0">
                <a:sym typeface="Wingdings" pitchFamily="2" charset="2"/>
              </a:rPr>
              <a:t> </a:t>
            </a:r>
            <a:endParaRPr lang="tr-TR" sz="1600" dirty="0" smtClean="0"/>
          </a:p>
        </p:txBody>
      </p:sp>
      <p:grpSp>
        <p:nvGrpSpPr>
          <p:cNvPr id="5" name="6 Grup"/>
          <p:cNvGrpSpPr/>
          <p:nvPr/>
        </p:nvGrpSpPr>
        <p:grpSpPr>
          <a:xfrm>
            <a:off x="2357422" y="3929066"/>
            <a:ext cx="6357982" cy="2343890"/>
            <a:chOff x="2357422" y="4000504"/>
            <a:chExt cx="6357982" cy="2343890"/>
          </a:xfrm>
        </p:grpSpPr>
        <p:pic>
          <p:nvPicPr>
            <p:cNvPr id="6" name="5 Resim" descr="Adsız.jpg"/>
            <p:cNvPicPr>
              <a:picLocks noChangeAspect="1"/>
            </p:cNvPicPr>
            <p:nvPr/>
          </p:nvPicPr>
          <p:blipFill>
            <a:blip r:embed="rId4" cstate="print"/>
            <a:stretch>
              <a:fillRect/>
            </a:stretch>
          </p:blipFill>
          <p:spPr>
            <a:xfrm>
              <a:off x="5221682" y="4000504"/>
              <a:ext cx="3493722" cy="2343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6 Dirsek Bağlayıcısı"/>
            <p:cNvCxnSpPr/>
            <p:nvPr/>
          </p:nvCxnSpPr>
          <p:spPr>
            <a:xfrm>
              <a:off x="2357422" y="5429264"/>
              <a:ext cx="2786082" cy="64294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Dikkat testi videosunun izlenmesi</a:t>
            </a:r>
            <a:endParaRPr lang="tr-TR" dirty="0"/>
          </a:p>
        </p:txBody>
      </p:sp>
      <p:sp>
        <p:nvSpPr>
          <p:cNvPr id="3" name="2 İçerik Yer Tutucusu"/>
          <p:cNvSpPr>
            <a:spLocks noGrp="1"/>
          </p:cNvSpPr>
          <p:nvPr>
            <p:ph sz="quarter" idx="1"/>
          </p:nvPr>
        </p:nvSpPr>
        <p:spPr/>
        <p:txBody>
          <a:bodyPr>
            <a:normAutofit/>
          </a:bodyPr>
          <a:lstStyle/>
          <a:p>
            <a:r>
              <a:rPr lang="tr-TR" dirty="0" smtClean="0"/>
              <a:t>Videoyu izleyelim…</a:t>
            </a:r>
          </a:p>
          <a:p>
            <a:r>
              <a:rPr lang="tr-TR" dirty="0" smtClean="0"/>
              <a:t>Tek eksiği dikkat olanlar: </a:t>
            </a:r>
          </a:p>
          <a:p>
            <a:pPr lvl="1"/>
            <a:r>
              <a:rPr lang="tr-TR" dirty="0" smtClean="0"/>
              <a:t>Artık dikkatiniz daha arttı, Ara Sınav II ve final de başarılar.</a:t>
            </a:r>
          </a:p>
          <a:p>
            <a:r>
              <a:rPr lang="tr-TR" dirty="0" smtClean="0"/>
              <a:t>Diğer türlü eksiği olanlar:</a:t>
            </a:r>
          </a:p>
          <a:p>
            <a:pPr marL="548640" lvl="2">
              <a:spcBef>
                <a:spcPts val="600"/>
              </a:spcBef>
              <a:buClr>
                <a:schemeClr val="accent1"/>
              </a:buClr>
            </a:pPr>
            <a:r>
              <a:rPr lang="tr-TR" b="1" dirty="0" err="1" smtClean="0"/>
              <a:t>Algoritmik</a:t>
            </a:r>
            <a:r>
              <a:rPr lang="tr-TR" b="1" dirty="0" smtClean="0"/>
              <a:t> düşünce, dil öğrenme </a:t>
            </a:r>
            <a:r>
              <a:rPr lang="tr-TR" dirty="0" smtClean="0"/>
              <a:t>(insan dilini öğrenmede olduğu gibi) vakit isteyen bir süreçtir. </a:t>
            </a:r>
          </a:p>
          <a:p>
            <a:pPr lvl="1"/>
            <a:r>
              <a:rPr lang="tr-TR" dirty="0" smtClean="0"/>
              <a:t>Ödev4(%1-%1.5) ve Ödev5(%3-%4.95)’i </a:t>
            </a:r>
            <a:r>
              <a:rPr lang="tr-TR" b="1" dirty="0" smtClean="0"/>
              <a:t>dikkatlice</a:t>
            </a:r>
            <a:r>
              <a:rPr lang="tr-TR" dirty="0" smtClean="0"/>
              <a:t> yapın.</a:t>
            </a:r>
          </a:p>
          <a:p>
            <a:pPr lvl="1"/>
            <a:r>
              <a:rPr lang="tr-TR" dirty="0" smtClean="0"/>
              <a:t>Günlük çalışmalarınızı aksatmamaya </a:t>
            </a:r>
            <a:r>
              <a:rPr lang="tr-TR" b="1" dirty="0" smtClean="0"/>
              <a:t>dikkat</a:t>
            </a:r>
            <a:r>
              <a:rPr lang="tr-TR" dirty="0" smtClean="0"/>
              <a:t> edin.</a:t>
            </a:r>
          </a:p>
          <a:p>
            <a:pPr lvl="1"/>
            <a:r>
              <a:rPr lang="tr-TR" dirty="0" smtClean="0"/>
              <a:t>Eksiklerinizi bizlere sormaya ve bu eksikleri sınavdan önce gidermeye </a:t>
            </a:r>
            <a:r>
              <a:rPr lang="tr-TR" b="1" dirty="0" smtClean="0"/>
              <a:t>dikkat</a:t>
            </a:r>
            <a:r>
              <a:rPr lang="tr-TR" dirty="0" smtClean="0"/>
              <a:t> edin.</a:t>
            </a:r>
          </a:p>
          <a:p>
            <a:pPr lvl="1"/>
            <a:r>
              <a:rPr lang="tr-TR" b="1" dirty="0" smtClean="0"/>
              <a:t>Dikkatiniz</a:t>
            </a:r>
            <a:r>
              <a:rPr lang="tr-TR" dirty="0" smtClean="0"/>
              <a:t> yeni öğrenilen konular üzerinde olsun. Bunlarla ilgili kod yazarak sınava hazırlanın.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dirty="0" smtClean="0"/>
              <a:t>Öğrenciden </a:t>
            </a:r>
            <a:r>
              <a:rPr lang="tr-TR" sz="3200" b="1" i="1" dirty="0" smtClean="0"/>
              <a:t>dikkat</a:t>
            </a:r>
            <a:r>
              <a:rPr lang="tr-TR" sz="3200" dirty="0" smtClean="0"/>
              <a:t> konusunda beklentimiz…</a:t>
            </a:r>
            <a:endParaRPr lang="tr-TR" sz="3200" dirty="0"/>
          </a:p>
        </p:txBody>
      </p:sp>
      <p:sp>
        <p:nvSpPr>
          <p:cNvPr id="3" name="2 İçerik Yer Tutucusu"/>
          <p:cNvSpPr>
            <a:spLocks noGrp="1"/>
          </p:cNvSpPr>
          <p:nvPr>
            <p:ph sz="quarter" idx="1"/>
          </p:nvPr>
        </p:nvSpPr>
        <p:spPr/>
        <p:txBody>
          <a:bodyPr>
            <a:normAutofit fontScale="92500" lnSpcReduction="10000"/>
          </a:bodyPr>
          <a:lstStyle/>
          <a:p>
            <a:r>
              <a:rPr lang="tr-TR" dirty="0" smtClean="0"/>
              <a:t>Öğrencinin sınav esnasında </a:t>
            </a:r>
            <a:r>
              <a:rPr lang="tr-TR" b="1" dirty="0" smtClean="0"/>
              <a:t>dikkatli</a:t>
            </a:r>
            <a:r>
              <a:rPr lang="tr-TR" dirty="0" smtClean="0"/>
              <a:t> olarak az miktarda hata yapması beklenmektedir.</a:t>
            </a:r>
          </a:p>
          <a:p>
            <a:pPr lvl="1"/>
            <a:r>
              <a:rPr lang="tr-TR" dirty="0" smtClean="0"/>
              <a:t>Bu sınav </a:t>
            </a:r>
            <a:r>
              <a:rPr lang="tr-TR" b="1" dirty="0" smtClean="0"/>
              <a:t>DİKKAT</a:t>
            </a:r>
            <a:r>
              <a:rPr lang="tr-TR" dirty="0" smtClean="0"/>
              <a:t> gerektiren bir sınav olduğu için hafta içi 18:30 yerine Pazar gününe konmuştur. Sınava dinlenmiş şekilde geliniz.</a:t>
            </a:r>
          </a:p>
          <a:p>
            <a:r>
              <a:rPr lang="tr-TR" dirty="0" smtClean="0"/>
              <a:t>Öğrencinin sınav süresini verimli bir şekilde kullanması ve sınav sonunda cevaplarını </a:t>
            </a:r>
            <a:r>
              <a:rPr lang="tr-TR" b="1" dirty="0" smtClean="0"/>
              <a:t>kontrol</a:t>
            </a:r>
            <a:r>
              <a:rPr lang="tr-TR" dirty="0" smtClean="0"/>
              <a:t> ederek hatalarını düzeltmesi beklenmektedir.</a:t>
            </a:r>
          </a:p>
          <a:p>
            <a:r>
              <a:rPr lang="tr-TR" dirty="0" smtClean="0"/>
              <a:t>Tüm bunlara rağmen öğrencinin yapacağınız hataların, her sorudaki “En iyisi” sisteminin hata payını ve toplamdaki 10 puanlık </a:t>
            </a:r>
            <a:r>
              <a:rPr lang="tr-TR" i="1" dirty="0" smtClean="0"/>
              <a:t>(“Tam cevap” sisteminin tampon değeri) </a:t>
            </a:r>
            <a:r>
              <a:rPr lang="tr-TR" dirty="0" smtClean="0"/>
              <a:t>ekstra puanını aşmaması beklenmemektedir. </a:t>
            </a:r>
          </a:p>
          <a:p>
            <a:pPr lvl="1"/>
            <a:r>
              <a:rPr lang="tr-TR" dirty="0" smtClean="0"/>
              <a:t>110 puanlı sınavlar ve “en iyisi” uygulaması sayesinde, 7-8 hata yapan öğrenci bile sınavdan 100 alabilmektedir. Ama siz yine de bu hakkınızı kullanmamaya çalışın.</a:t>
            </a:r>
          </a:p>
          <a:p>
            <a:pPr lvl="1"/>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Dikkat hatası nedir?</a:t>
            </a:r>
            <a:endParaRPr lang="tr-TR" dirty="0"/>
          </a:p>
        </p:txBody>
      </p:sp>
      <p:pic>
        <p:nvPicPr>
          <p:cNvPr id="4" name="3 Resim" descr="Dosya_000.jpeg"/>
          <p:cNvPicPr>
            <a:picLocks noChangeAspect="1"/>
          </p:cNvPicPr>
          <p:nvPr/>
        </p:nvPicPr>
        <p:blipFill>
          <a:blip r:embed="rId3"/>
          <a:stretch>
            <a:fillRect/>
          </a:stretch>
        </p:blipFill>
        <p:spPr>
          <a:xfrm>
            <a:off x="571472" y="1928802"/>
            <a:ext cx="4065414" cy="2731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Metin kutusu"/>
          <p:cNvSpPr txBox="1"/>
          <p:nvPr/>
        </p:nvSpPr>
        <p:spPr>
          <a:xfrm>
            <a:off x="3143240" y="3643314"/>
            <a:ext cx="1173720" cy="9387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tr-TR" sz="1100" dirty="0" err="1" smtClean="0"/>
              <a:t>Arasınavdan</a:t>
            </a:r>
            <a:r>
              <a:rPr lang="tr-TR" sz="1100" dirty="0" smtClean="0"/>
              <a:t> 100 alan 9/149 öğrenci</a:t>
            </a:r>
          </a:p>
          <a:p>
            <a:pPr>
              <a:buFont typeface="Arial" pitchFamily="34" charset="0"/>
              <a:buChar char="•"/>
            </a:pPr>
            <a:r>
              <a:rPr lang="tr-TR" sz="1100" dirty="0" smtClean="0"/>
              <a:t>80 üstü alan 40/149 öğrenci</a:t>
            </a:r>
            <a:endParaRPr lang="tr-TR" sz="1050" dirty="0" smtClean="0"/>
          </a:p>
        </p:txBody>
      </p:sp>
      <p:sp>
        <p:nvSpPr>
          <p:cNvPr id="7" name="6 Yuvarlatılmış Dikdörtgen"/>
          <p:cNvSpPr/>
          <p:nvPr/>
        </p:nvSpPr>
        <p:spPr>
          <a:xfrm rot="725008">
            <a:off x="5301885" y="672339"/>
            <a:ext cx="2968855" cy="4395758"/>
          </a:xfrm>
          <a:prstGeom prst="roundRect">
            <a:avLst>
              <a:gd name="adj" fmla="val 2889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“Sadece dikkat hatası nedeniyle düşük not aldım” diyorsanız muhtemelen </a:t>
            </a:r>
            <a:r>
              <a:rPr lang="tr-TR" b="1" dirty="0" smtClean="0"/>
              <a:t>yanılıyorsunuz</a:t>
            </a:r>
            <a:r>
              <a:rPr lang="tr-TR" dirty="0" smtClean="0"/>
              <a:t>. Dilerseniz cevapları daha dikkatli inceleyin ya da yanıma gelip bana danışın, birlikte inceleyelim. Bu tür incelemelerde, kodun yukarıdan aşağı aktığını bilmeme gibi </a:t>
            </a:r>
            <a:r>
              <a:rPr lang="tr-TR" b="1" dirty="0" smtClean="0"/>
              <a:t>derin kavramsal hatalar </a:t>
            </a:r>
            <a:r>
              <a:rPr lang="tr-TR" dirty="0" smtClean="0"/>
              <a:t>çıkabilmektedir.</a:t>
            </a:r>
            <a:endParaRPr lang="tr-TR" dirty="0"/>
          </a:p>
        </p:txBody>
      </p:sp>
      <p:sp>
        <p:nvSpPr>
          <p:cNvPr id="9" name="8 Oval"/>
          <p:cNvSpPr/>
          <p:nvPr/>
        </p:nvSpPr>
        <p:spPr>
          <a:xfrm>
            <a:off x="5286380" y="5072074"/>
            <a:ext cx="1643074" cy="15716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İki Önemli Uyarı!</a:t>
            </a:r>
            <a:endParaRPr lang="tr-TR" dirty="0"/>
          </a:p>
        </p:txBody>
      </p:sp>
      <p:sp>
        <p:nvSpPr>
          <p:cNvPr id="3" name="2 İçerik Yer Tutucusu"/>
          <p:cNvSpPr>
            <a:spLocks noGrp="1"/>
          </p:cNvSpPr>
          <p:nvPr>
            <p:ph sz="quarter" idx="1"/>
          </p:nvPr>
        </p:nvSpPr>
        <p:spPr>
          <a:xfrm>
            <a:off x="457200" y="1219200"/>
            <a:ext cx="6043626" cy="4937760"/>
          </a:xfrm>
        </p:spPr>
        <p:txBody>
          <a:bodyPr>
            <a:normAutofit fontScale="85000" lnSpcReduction="20000"/>
          </a:bodyPr>
          <a:lstStyle/>
          <a:p>
            <a:r>
              <a:rPr lang="tr-TR" dirty="0" smtClean="0"/>
              <a:t>Ders alıştırmalarının temel görevi sizi geliştirmek ve sınavlara hazırlamaktır. Sizi notlandıracak olan esas bileşenler sınavlardır.</a:t>
            </a:r>
          </a:p>
          <a:p>
            <a:pPr lvl="1"/>
            <a:r>
              <a:rPr lang="tr-TR" dirty="0" smtClean="0"/>
              <a:t>Bu alıştırmalardan 100, 100, 100 … alıyor olmak vs. sizi yanıltmasın!</a:t>
            </a:r>
          </a:p>
          <a:p>
            <a:r>
              <a:rPr lang="tr-TR" dirty="0" smtClean="0"/>
              <a:t>Öte yandan, çalışma soruları/ödevler </a:t>
            </a:r>
            <a:r>
              <a:rPr lang="tr-TR" i="1" dirty="0" smtClean="0">
                <a:solidFill>
                  <a:srgbClr val="FF0000"/>
                </a:solidFill>
              </a:rPr>
              <a:t>“dönem başında düzenli çalışmayıp, şimdi ipin ucunu kaçırdıklarını fark eden öğrenciler” </a:t>
            </a:r>
            <a:r>
              <a:rPr lang="tr-TR" dirty="0" smtClean="0"/>
              <a:t>için konulmamaktadır. </a:t>
            </a:r>
          </a:p>
          <a:p>
            <a:pPr lvl="1"/>
            <a:r>
              <a:rPr lang="tr-TR" dirty="0" smtClean="0"/>
              <a:t>Bu açıdan, bu öğrencilerin </a:t>
            </a:r>
            <a:r>
              <a:rPr lang="tr-TR" i="1" dirty="0" smtClean="0">
                <a:solidFill>
                  <a:srgbClr val="FF0000"/>
                </a:solidFill>
              </a:rPr>
              <a:t>“eyvah, çalışma soruları/ödevler böyle devam ederse ben ne yapacağım” </a:t>
            </a:r>
            <a:r>
              <a:rPr lang="tr-TR" dirty="0" smtClean="0"/>
              <a:t>şeklinde endişelenmelerine gerek yoktur. Ara sınav sonuçlarının bu durumdaki öğrencileri aydınlatması beklenmektedir.</a:t>
            </a:r>
          </a:p>
          <a:p>
            <a:pPr lvl="1"/>
            <a:r>
              <a:rPr lang="tr-TR" dirty="0" smtClean="0">
                <a:solidFill>
                  <a:schemeClr val="tx1"/>
                </a:solidFill>
              </a:rPr>
              <a:t>Çalışma soruları/Ödevler dersi düzenli takip eden ve bu çalışmaları zevkle yaparak, bu çalışmalardan faydalanan öğrenciler için vardır. Bu öğrencilerin gelişimlerine yardımcı olmak için tasarlanmaktadır.</a:t>
            </a:r>
          </a:p>
        </p:txBody>
      </p:sp>
      <p:sp>
        <p:nvSpPr>
          <p:cNvPr id="4" name="3 Yuvarlatılmış Dikdörtgen"/>
          <p:cNvSpPr/>
          <p:nvPr/>
        </p:nvSpPr>
        <p:spPr>
          <a:xfrm rot="364817">
            <a:off x="6620300" y="1027940"/>
            <a:ext cx="2071702" cy="3714776"/>
          </a:xfrm>
          <a:prstGeom prst="roundRect">
            <a:avLst>
              <a:gd name="adj" fmla="val 41268"/>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Sınav notlarınız</a:t>
            </a:r>
            <a:br>
              <a:rPr lang="tr-TR" dirty="0" smtClean="0"/>
            </a:br>
            <a:r>
              <a:rPr lang="tr-TR" dirty="0" smtClean="0"/>
              <a:t>2 saat içinde oluşmuyor. Dönem boyunca yaptığınız çalışmalarla kendiniz aşama aşama bu notları oluşturuyorsunuz.</a:t>
            </a:r>
            <a:endParaRPr lang="tr-TR" dirty="0"/>
          </a:p>
        </p:txBody>
      </p:sp>
      <p:sp>
        <p:nvSpPr>
          <p:cNvPr id="5" name="4 Oval"/>
          <p:cNvSpPr/>
          <p:nvPr/>
        </p:nvSpPr>
        <p:spPr>
          <a:xfrm>
            <a:off x="6572264" y="4857760"/>
            <a:ext cx="1357322" cy="1285860"/>
          </a:xfrm>
          <a:prstGeom prst="ellips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amond(in)">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5" name="4 Resim" descr="geribidirim.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929058" y="3357562"/>
            <a:ext cx="4929190" cy="2937797"/>
          </a:xfrm>
          <a:prstGeom prst="rect">
            <a:avLst/>
          </a:prstGeom>
        </p:spPr>
      </p:pic>
      <p:sp>
        <p:nvSpPr>
          <p:cNvPr id="2" name="1 Başlık"/>
          <p:cNvSpPr>
            <a:spLocks noGrp="1"/>
          </p:cNvSpPr>
          <p:nvPr>
            <p:ph type="title"/>
          </p:nvPr>
        </p:nvSpPr>
        <p:spPr/>
        <p:txBody>
          <a:bodyPr/>
          <a:lstStyle/>
          <a:p>
            <a:r>
              <a:rPr lang="tr-TR" dirty="0" smtClean="0"/>
              <a:t>Kendinize geri bildirimde bulunun.</a:t>
            </a:r>
            <a:endParaRPr lang="tr-TR" dirty="0"/>
          </a:p>
        </p:txBody>
      </p:sp>
      <p:sp>
        <p:nvSpPr>
          <p:cNvPr id="3" name="2 İçerik Yer Tutucusu"/>
          <p:cNvSpPr>
            <a:spLocks noGrp="1"/>
          </p:cNvSpPr>
          <p:nvPr>
            <p:ph sz="quarter" idx="1"/>
          </p:nvPr>
        </p:nvSpPr>
        <p:spPr>
          <a:xfrm>
            <a:off x="593677" y="1357745"/>
            <a:ext cx="8229600" cy="3672115"/>
          </a:xfrm>
        </p:spPr>
        <p:txBody>
          <a:bodyPr>
            <a:normAutofit/>
          </a:bodyPr>
          <a:lstStyle/>
          <a:p>
            <a:pPr marL="514350" indent="-514350">
              <a:buFont typeface="+mj-lt"/>
              <a:buAutoNum type="arabicPeriod"/>
            </a:pPr>
            <a:r>
              <a:rPr lang="tr-TR" sz="2400" dirty="0" err="1" smtClean="0"/>
              <a:t>SUNUlara</a:t>
            </a:r>
            <a:r>
              <a:rPr lang="tr-TR" sz="2400" dirty="0" smtClean="0"/>
              <a:t> çalıştınız mı? Bu haftaki konuları tekrar ettiniz mi? </a:t>
            </a:r>
          </a:p>
          <a:p>
            <a:pPr marL="788670" lvl="1" indent="-514350"/>
            <a:r>
              <a:rPr lang="tr-TR" sz="2100" dirty="0" smtClean="0"/>
              <a:t>Etmediyseniz, bu şekilde devam ederseniz sizce dersten kopmanız mümkün mü?</a:t>
            </a:r>
          </a:p>
          <a:p>
            <a:pPr marL="514350" indent="-514350">
              <a:buFont typeface="+mj-lt"/>
              <a:buAutoNum type="arabicPeriod"/>
            </a:pPr>
            <a:r>
              <a:rPr lang="tr-TR" sz="2400" dirty="0" smtClean="0"/>
              <a:t>Ara Sınav I notunuz sizce 100 üzerinden kaç olacak?</a:t>
            </a:r>
          </a:p>
          <a:p>
            <a:pPr marL="514350" indent="-514350">
              <a:buFont typeface="+mj-lt"/>
              <a:buAutoNum type="arabicPeriod"/>
            </a:pPr>
            <a:endParaRPr lang="tr-TR" dirty="0" smtClean="0"/>
          </a:p>
          <a:p>
            <a:pPr marL="514350" indent="-514350">
              <a:buFont typeface="+mj-lt"/>
              <a:buAutoNum type="arabicPeriod"/>
            </a:pPr>
            <a:endParaRPr lang="tr-TR" dirty="0"/>
          </a:p>
        </p:txBody>
      </p:sp>
      <p:pic>
        <p:nvPicPr>
          <p:cNvPr id="4" name="3 Resim" descr="200_s.jpeg"/>
          <p:cNvPicPr>
            <a:picLocks noChangeAspect="1"/>
          </p:cNvPicPr>
          <p:nvPr/>
        </p:nvPicPr>
        <p:blipFill>
          <a:blip r:embed="rId4"/>
          <a:stretch>
            <a:fillRect/>
          </a:stretch>
        </p:blipFill>
        <p:spPr>
          <a:xfrm>
            <a:off x="687094" y="3429000"/>
            <a:ext cx="3241964" cy="194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Image result for self reflection"/>
          <p:cNvPicPr>
            <a:picLocks noChangeAspect="1" noChangeArrowheads="1"/>
          </p:cNvPicPr>
          <p:nvPr/>
        </p:nvPicPr>
        <p:blipFill>
          <a:blip r:embed="rId5"/>
          <a:srcRect/>
          <a:stretch>
            <a:fillRect/>
          </a:stretch>
        </p:blipFill>
        <p:spPr bwMode="auto">
          <a:xfrm>
            <a:off x="785786" y="5557335"/>
            <a:ext cx="2000264" cy="1300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56299661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p>
            <a:fld id="{4227E8C2-F60F-9848-815F-063C28E2761C}" type="slidenum">
              <a:rPr lang="en-US" smtClean="0"/>
              <a:pPr/>
              <a:t>21</a:t>
            </a:fld>
            <a:endParaRPr lang="en-US" sz="1400" smtClean="0"/>
          </a:p>
        </p:txBody>
      </p:sp>
      <p:sp>
        <p:nvSpPr>
          <p:cNvPr id="25603" name="Rectangle 2"/>
          <p:cNvSpPr>
            <a:spLocks noGrp="1" noChangeArrowheads="1"/>
          </p:cNvSpPr>
          <p:nvPr>
            <p:ph type="title"/>
          </p:nvPr>
        </p:nvSpPr>
        <p:spPr/>
        <p:txBody>
          <a:bodyPr/>
          <a:lstStyle/>
          <a:p>
            <a:r>
              <a:rPr kumimoji="0" lang="en-US"/>
              <a:t>Many Variables of the Same Type</a:t>
            </a:r>
          </a:p>
        </p:txBody>
      </p:sp>
      <p:sp>
        <p:nvSpPr>
          <p:cNvPr id="25604" name="Rectangle 3"/>
          <p:cNvSpPr>
            <a:spLocks noGrp="1" noChangeArrowheads="1"/>
          </p:cNvSpPr>
          <p:nvPr>
            <p:ph type="body" idx="1"/>
          </p:nvPr>
        </p:nvSpPr>
        <p:spPr/>
        <p:txBody>
          <a:bodyPr/>
          <a:lstStyle/>
          <a:p>
            <a:pPr marL="0" indent="0"/>
            <a:r>
              <a:rPr kumimoji="0" lang="en-US" dirty="0"/>
              <a:t>Goal.  </a:t>
            </a:r>
            <a:r>
              <a:rPr kumimoji="0" lang="en-US" dirty="0">
                <a:solidFill>
                  <a:schemeClr val="tx1"/>
                </a:solidFill>
              </a:rPr>
              <a:t>1 million variables of the same type.</a:t>
            </a:r>
          </a:p>
        </p:txBody>
      </p:sp>
      <p:sp>
        <p:nvSpPr>
          <p:cNvPr id="25605" name="Rectangle 4"/>
          <p:cNvSpPr>
            <a:spLocks noChangeArrowheads="1"/>
          </p:cNvSpPr>
          <p:nvPr/>
        </p:nvSpPr>
        <p:spPr bwMode="auto">
          <a:xfrm>
            <a:off x="1303338" y="1744663"/>
            <a:ext cx="6134100" cy="22367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tx1"/>
                </a:solidFill>
                <a:latin typeface="Courier New" charset="0"/>
              </a:rPr>
              <a:t>// scales to handle large arrays</a:t>
            </a: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9A1900"/>
                </a:solidFill>
                <a:latin typeface="Courier New" charset="0"/>
              </a:rPr>
              <a:t> a</a:t>
            </a:r>
            <a:r>
              <a:rPr lang="en-US" sz="1600" b="1" dirty="0" smtClean="0">
                <a:solidFill>
                  <a:srgbClr val="9A1900"/>
                </a:solidFill>
                <a:latin typeface="Courier New" charset="0"/>
              </a:rPr>
              <a:t>[</a:t>
            </a:r>
            <a:r>
              <a:rPr lang="en-US" sz="1600" b="1" dirty="0" smtClean="0">
                <a:solidFill>
                  <a:srgbClr val="993399"/>
                </a:solidFill>
                <a:latin typeface="Courier New" charset="0"/>
              </a:rPr>
              <a:t>1000000</a:t>
            </a:r>
            <a:r>
              <a:rPr lang="en-US" sz="1600" b="1" dirty="0" smtClean="0">
                <a:solidFill>
                  <a:srgbClr val="9A1900"/>
                </a:solidFill>
                <a:latin typeface="Courier New" charset="0"/>
              </a:rPr>
              <a:t>]</a:t>
            </a:r>
            <a:r>
              <a:rPr lang="tr-TR" sz="1600" b="1" dirty="0" smtClean="0">
                <a:solidFill>
                  <a:srgbClr val="9A1900"/>
                </a:solidFill>
                <a:latin typeface="Courier New" charset="0"/>
              </a:rPr>
              <a:t> ={}</a:t>
            </a:r>
            <a:r>
              <a:rPr lang="en-US" sz="1600" b="1" dirty="0" smtClean="0">
                <a:solidFill>
                  <a:srgbClr val="9A1900"/>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p>
        </p:txBody>
      </p:sp>
      <p:sp>
        <p:nvSpPr>
          <p:cNvPr id="25606" name="Rectangle 8"/>
          <p:cNvSpPr>
            <a:spLocks noChangeArrowheads="1"/>
          </p:cNvSpPr>
          <p:nvPr/>
        </p:nvSpPr>
        <p:spPr bwMode="auto">
          <a:xfrm>
            <a:off x="4643438" y="2500306"/>
            <a:ext cx="2517775" cy="923330"/>
          </a:xfrm>
          <a:prstGeom prst="rect">
            <a:avLst/>
          </a:prstGeom>
          <a:noFill/>
          <a:ln w="9525">
            <a:noFill/>
            <a:miter lim="800000"/>
            <a:headEnd/>
            <a:tailEnd type="none" w="sm" len="sm"/>
          </a:ln>
        </p:spPr>
        <p:txBody>
          <a:bodyPr>
            <a:prstTxWarp prst="textNoShape">
              <a:avLst/>
            </a:prstTxWarp>
            <a:spAutoFit/>
          </a:bodyPr>
          <a:lstStyle/>
          <a:p>
            <a:pPr algn="ctr"/>
            <a:r>
              <a:rPr lang="en-US" dirty="0"/>
              <a:t>declares, creates, and initializes</a:t>
            </a:r>
            <a:br>
              <a:rPr lang="en-US" dirty="0"/>
            </a:br>
            <a:r>
              <a:rPr lang="en-US" dirty="0"/>
              <a:t>[stay tuned for details]</a:t>
            </a:r>
          </a:p>
        </p:txBody>
      </p:sp>
      <p:sp>
        <p:nvSpPr>
          <p:cNvPr id="25607" name="Line 9"/>
          <p:cNvSpPr>
            <a:spLocks noChangeShapeType="1"/>
          </p:cNvSpPr>
          <p:nvPr/>
        </p:nvSpPr>
        <p:spPr bwMode="auto">
          <a:xfrm flipH="1" flipV="1">
            <a:off x="3786182" y="2357429"/>
            <a:ext cx="1066806" cy="176211"/>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605">
                                            <p:txEl>
                                              <p:pRg st="1" end="1"/>
                                            </p:txEl>
                                          </p:spTgt>
                                        </p:tgtEl>
                                        <p:attrNameLst>
                                          <p:attrName>style.visibility</p:attrName>
                                        </p:attrNameLst>
                                      </p:cBhvr>
                                      <p:to>
                                        <p:strVal val="visible"/>
                                      </p:to>
                                    </p:set>
                                    <p:anim calcmode="discrete" valueType="clr">
                                      <p:cBhvr override="childStyle">
                                        <p:cTn id="7" dur="80"/>
                                        <p:tgtEl>
                                          <p:spTgt spid="2560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5">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5605">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5605">
                                            <p:txEl>
                                              <p:pRg st="2" end="2"/>
                                            </p:txEl>
                                          </p:spTgt>
                                        </p:tgtEl>
                                        <p:attrNameLst>
                                          <p:attrName>style.visibility</p:attrName>
                                        </p:attrNameLst>
                                      </p:cBhvr>
                                      <p:to>
                                        <p:strVal val="visible"/>
                                      </p:to>
                                    </p:set>
                                    <p:anim calcmode="discrete" valueType="clr">
                                      <p:cBhvr override="childStyle">
                                        <p:cTn id="14" dur="80"/>
                                        <p:tgtEl>
                                          <p:spTgt spid="2560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5605">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5605">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5605">
                                            <p:txEl>
                                              <p:pRg st="3" end="3"/>
                                            </p:txEl>
                                          </p:spTgt>
                                        </p:tgtEl>
                                        <p:attrNameLst>
                                          <p:attrName>style.visibility</p:attrName>
                                        </p:attrNameLst>
                                      </p:cBhvr>
                                      <p:to>
                                        <p:strVal val="visible"/>
                                      </p:to>
                                    </p:set>
                                    <p:anim calcmode="discrete" valueType="clr">
                                      <p:cBhvr override="childStyle">
                                        <p:cTn id="21" dur="80"/>
                                        <p:tgtEl>
                                          <p:spTgt spid="2560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5605">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5605">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5605">
                                            <p:txEl>
                                              <p:pRg st="4" end="4"/>
                                            </p:txEl>
                                          </p:spTgt>
                                        </p:tgtEl>
                                        <p:attrNameLst>
                                          <p:attrName>style.visibility</p:attrName>
                                        </p:attrNameLst>
                                      </p:cBhvr>
                                      <p:to>
                                        <p:strVal val="visible"/>
                                      </p:to>
                                    </p:set>
                                    <p:anim calcmode="discrete" valueType="clr">
                                      <p:cBhvr override="childStyle">
                                        <p:cTn id="28" dur="80"/>
                                        <p:tgtEl>
                                          <p:spTgt spid="2560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5605">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5605">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5605">
                                            <p:txEl>
                                              <p:pRg st="5" end="5"/>
                                            </p:txEl>
                                          </p:spTgt>
                                        </p:tgtEl>
                                        <p:attrNameLst>
                                          <p:attrName>style.visibility</p:attrName>
                                        </p:attrNameLst>
                                      </p:cBhvr>
                                      <p:to>
                                        <p:strVal val="visible"/>
                                      </p:to>
                                    </p:set>
                                    <p:anim calcmode="discrete" valueType="clr">
                                      <p:cBhvr override="childStyle">
                                        <p:cTn id="35" dur="80"/>
                                        <p:tgtEl>
                                          <p:spTgt spid="2560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5605">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5605">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5605">
                                            <p:txEl>
                                              <p:pRg st="6" end="6"/>
                                            </p:txEl>
                                          </p:spTgt>
                                        </p:tgtEl>
                                        <p:attrNameLst>
                                          <p:attrName>style.visibility</p:attrName>
                                        </p:attrNameLst>
                                      </p:cBhvr>
                                      <p:to>
                                        <p:strVal val="visible"/>
                                      </p:to>
                                    </p:set>
                                    <p:anim calcmode="discrete" valueType="clr">
                                      <p:cBhvr override="childStyle">
                                        <p:cTn id="42" dur="80"/>
                                        <p:tgtEl>
                                          <p:spTgt spid="2560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5605">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5605">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5605">
                                            <p:txEl>
                                              <p:pRg st="7" end="7"/>
                                            </p:txEl>
                                          </p:spTgt>
                                        </p:tgtEl>
                                        <p:attrNameLst>
                                          <p:attrName>style.visibility</p:attrName>
                                        </p:attrNameLst>
                                      </p:cBhvr>
                                      <p:to>
                                        <p:strVal val="visible"/>
                                      </p:to>
                                    </p:set>
                                    <p:anim calcmode="discrete" valueType="clr">
                                      <p:cBhvr override="childStyle">
                                        <p:cTn id="49" dur="80"/>
                                        <p:tgtEl>
                                          <p:spTgt spid="2560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5605">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25605">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http://static.fjcdn.com/pictures/Baby+cool+browsing+through+my+friends+pictures+on+facebook+when+i_6cb8ea_3528450.jp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214546" y="2143116"/>
            <a:ext cx="1647825" cy="3143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Picture 4" descr="http://content.mycutegraphics.com/graphics/number/cartoon-number-zero.png"/>
          <p:cNvPicPr>
            <a:picLocks noGrp="1" noChangeAspect="1" noChangeArrowheads="1"/>
          </p:cNvPicPr>
          <p:nvPr>
            <p:ph sz="quarter" idx="1"/>
          </p:nvPr>
        </p:nvPicPr>
        <p:blipFill>
          <a:blip r:embed="rId3">
            <a:extLst>
              <a:ext uri="{28A0092B-C50C-407E-A947-70E740481C1C}">
                <a14:useLocalDpi xmlns:a14="http://schemas.microsoft.com/office/drawing/2010/main" xmlns="" val="0"/>
              </a:ext>
            </a:extLst>
          </a:blip>
          <a:srcRect/>
          <a:stretch>
            <a:fillRect/>
          </a:stretch>
        </p:blipFill>
        <p:spPr bwMode="auto">
          <a:xfrm>
            <a:off x="1643042" y="1714488"/>
            <a:ext cx="2850836" cy="408151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Başlık"/>
          <p:cNvSpPr>
            <a:spLocks noGrp="1"/>
          </p:cNvSpPr>
          <p:nvPr>
            <p:ph type="title"/>
          </p:nvPr>
        </p:nvSpPr>
        <p:spPr/>
        <p:txBody>
          <a:bodyPr>
            <a:normAutofit/>
          </a:bodyPr>
          <a:lstStyle/>
          <a:p>
            <a:r>
              <a:rPr lang="tr-TR" dirty="0" smtClean="0"/>
              <a:t>Dizinin ilk elemanının indisi 0’dır.</a:t>
            </a:r>
            <a:endParaRPr lang="tr-TR" dirty="0"/>
          </a:p>
        </p:txBody>
      </p:sp>
      <p:sp>
        <p:nvSpPr>
          <p:cNvPr id="6" name="5 Köşeleri Yuvarlanmış Dikdörtgen Belirtme Çizgisi"/>
          <p:cNvSpPr/>
          <p:nvPr/>
        </p:nvSpPr>
        <p:spPr>
          <a:xfrm>
            <a:off x="4941139" y="2438400"/>
            <a:ext cx="2634328" cy="991673"/>
          </a:xfrm>
          <a:prstGeom prst="wedgeRoundRectCallout">
            <a:avLst>
              <a:gd name="adj1" fmla="val -101785"/>
              <a:gd name="adj2" fmla="val -6647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Dizi indisleri 0’dan başlar. </a:t>
            </a:r>
            <a:endParaRPr lang="tr-TR" dirty="0"/>
          </a:p>
        </p:txBody>
      </p:sp>
      <p:sp>
        <p:nvSpPr>
          <p:cNvPr id="8" name="7 Köşeleri Yuvarlanmış Dikdörtgen Belirtme Çizgisi"/>
          <p:cNvSpPr/>
          <p:nvPr/>
        </p:nvSpPr>
        <p:spPr>
          <a:xfrm>
            <a:off x="5093539" y="4095830"/>
            <a:ext cx="2634328" cy="991673"/>
          </a:xfrm>
          <a:prstGeom prst="wedgeRoundRectCallout">
            <a:avLst>
              <a:gd name="adj1" fmla="val -122530"/>
              <a:gd name="adj2" fmla="val -12453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Bunu unutursam çıktı sorularında yanlış değeri hesaba katarım.</a:t>
            </a:r>
            <a:endParaRPr lang="tr-TR" dirty="0"/>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soru.jpg"/>
          <p:cNvPicPr>
            <a:picLocks noChangeAspect="1"/>
          </p:cNvPicPr>
          <p:nvPr/>
        </p:nvPicPr>
        <p:blipFill>
          <a:blip r:embed="rId2"/>
          <a:stretch>
            <a:fillRect/>
          </a:stretch>
        </p:blipFill>
        <p:spPr>
          <a:xfrm>
            <a:off x="7000892" y="3714752"/>
            <a:ext cx="1190671" cy="1215607"/>
          </a:xfrm>
          <a:prstGeom prst="rect">
            <a:avLst/>
          </a:prstGeom>
        </p:spPr>
      </p:pic>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r>
              <a:rPr lang="tr-TR" sz="2400" dirty="0" smtClean="0"/>
              <a:t>Tek boyutlu bir dizi </a:t>
            </a:r>
            <a:r>
              <a:rPr lang="tr-TR" sz="2400" b="1" dirty="0" smtClean="0"/>
              <a:t>tanımlayınız</a:t>
            </a:r>
            <a:r>
              <a:rPr lang="tr-TR" sz="2400" dirty="0" smtClean="0"/>
              <a:t>.</a:t>
            </a:r>
          </a:p>
          <a:p>
            <a:r>
              <a:rPr lang="tr-TR" sz="2400" dirty="0" smtClean="0"/>
              <a:t>Bu diziye resimdeki ABD geçmiş başkanlarının doğum tarihlerini (resme göre soldan sağa olacak şekilde sırayla) </a:t>
            </a:r>
            <a:r>
              <a:rPr lang="tr-TR" sz="2400" b="1" dirty="0" smtClean="0"/>
              <a:t>atayınız</a:t>
            </a:r>
            <a:r>
              <a:rPr lang="tr-TR" sz="2400" dirty="0" smtClean="0"/>
              <a:t>.</a:t>
            </a:r>
          </a:p>
        </p:txBody>
      </p:sp>
      <p:pic>
        <p:nvPicPr>
          <p:cNvPr id="4" name="Picture 1"/>
          <p:cNvPicPr>
            <a:picLocks noChangeAspect="1"/>
          </p:cNvPicPr>
          <p:nvPr/>
        </p:nvPicPr>
        <p:blipFill>
          <a:blip r:embed="rId3"/>
          <a:stretch>
            <a:fillRect/>
          </a:stretch>
        </p:blipFill>
        <p:spPr>
          <a:xfrm>
            <a:off x="2285984" y="3214686"/>
            <a:ext cx="3787501" cy="2756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2143108" y="2857496"/>
            <a:ext cx="697627" cy="369332"/>
          </a:xfrm>
          <a:prstGeom prst="rect">
            <a:avLst/>
          </a:prstGeom>
        </p:spPr>
        <p:txBody>
          <a:bodyPr wrap="none">
            <a:spAutoFit/>
          </a:bodyPr>
          <a:lstStyle/>
          <a:p>
            <a:r>
              <a:rPr lang="tr-TR" dirty="0" smtClean="0"/>
              <a:t>1924</a:t>
            </a:r>
            <a:endParaRPr lang="tr-TR" dirty="0"/>
          </a:p>
        </p:txBody>
      </p:sp>
      <p:sp>
        <p:nvSpPr>
          <p:cNvPr id="6" name="5 Dikdörtgen"/>
          <p:cNvSpPr/>
          <p:nvPr/>
        </p:nvSpPr>
        <p:spPr>
          <a:xfrm>
            <a:off x="3000364" y="2786058"/>
            <a:ext cx="697627" cy="369332"/>
          </a:xfrm>
          <a:prstGeom prst="rect">
            <a:avLst/>
          </a:prstGeom>
        </p:spPr>
        <p:txBody>
          <a:bodyPr wrap="none">
            <a:spAutoFit/>
          </a:bodyPr>
          <a:lstStyle/>
          <a:p>
            <a:r>
              <a:rPr lang="tr-TR" dirty="0" smtClean="0"/>
              <a:t>1961</a:t>
            </a:r>
            <a:endParaRPr lang="tr-TR" dirty="0"/>
          </a:p>
        </p:txBody>
      </p:sp>
      <p:sp>
        <p:nvSpPr>
          <p:cNvPr id="7" name="6 Dikdörtgen"/>
          <p:cNvSpPr/>
          <p:nvPr/>
        </p:nvSpPr>
        <p:spPr>
          <a:xfrm>
            <a:off x="3714744" y="2857496"/>
            <a:ext cx="697627" cy="369332"/>
          </a:xfrm>
          <a:prstGeom prst="rect">
            <a:avLst/>
          </a:prstGeom>
        </p:spPr>
        <p:txBody>
          <a:bodyPr wrap="none">
            <a:spAutoFit/>
          </a:bodyPr>
          <a:lstStyle/>
          <a:p>
            <a:r>
              <a:rPr lang="tr-TR" dirty="0" smtClean="0"/>
              <a:t>1946</a:t>
            </a:r>
            <a:endParaRPr lang="tr-TR" dirty="0"/>
          </a:p>
        </p:txBody>
      </p:sp>
      <p:sp>
        <p:nvSpPr>
          <p:cNvPr id="8" name="7 Dikdörtgen"/>
          <p:cNvSpPr/>
          <p:nvPr/>
        </p:nvSpPr>
        <p:spPr>
          <a:xfrm>
            <a:off x="4429124" y="2786058"/>
            <a:ext cx="697627" cy="369332"/>
          </a:xfrm>
          <a:prstGeom prst="rect">
            <a:avLst/>
          </a:prstGeom>
        </p:spPr>
        <p:txBody>
          <a:bodyPr wrap="none">
            <a:spAutoFit/>
          </a:bodyPr>
          <a:lstStyle/>
          <a:p>
            <a:r>
              <a:rPr lang="tr-TR" dirty="0" smtClean="0"/>
              <a:t>1946</a:t>
            </a:r>
            <a:endParaRPr lang="tr-TR" dirty="0"/>
          </a:p>
        </p:txBody>
      </p:sp>
      <p:sp>
        <p:nvSpPr>
          <p:cNvPr id="9" name="8 Dikdörtgen"/>
          <p:cNvSpPr/>
          <p:nvPr/>
        </p:nvSpPr>
        <p:spPr>
          <a:xfrm>
            <a:off x="5214942" y="2786058"/>
            <a:ext cx="697627" cy="369332"/>
          </a:xfrm>
          <a:prstGeom prst="rect">
            <a:avLst/>
          </a:prstGeom>
        </p:spPr>
        <p:txBody>
          <a:bodyPr wrap="none">
            <a:spAutoFit/>
          </a:bodyPr>
          <a:lstStyle/>
          <a:p>
            <a:r>
              <a:rPr lang="tr-TR" dirty="0" smtClean="0"/>
              <a:t>1924</a:t>
            </a:r>
            <a:endParaRPr lang="tr-TR" dirty="0"/>
          </a:p>
        </p:txBody>
      </p:sp>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pic>
        <p:nvPicPr>
          <p:cNvPr id="4" name="3 İçerik Yer Tutucusu" descr="soru.jpg"/>
          <p:cNvPicPr>
            <a:picLocks noGrp="1" noChangeAspect="1"/>
          </p:cNvPicPr>
          <p:nvPr>
            <p:ph sz="quarter" idx="1"/>
          </p:nvPr>
        </p:nvPicPr>
        <p:blipFill>
          <a:blip r:embed="rId2"/>
          <a:stretch>
            <a:fillRect/>
          </a:stretch>
        </p:blipFill>
        <p:spPr>
          <a:xfrm>
            <a:off x="6143636" y="3571876"/>
            <a:ext cx="2371344" cy="1780032"/>
          </a:xfrm>
        </p:spPr>
      </p:pic>
      <p:sp>
        <p:nvSpPr>
          <p:cNvPr id="7" name="6 Yuvarlatılmış Dikdörtgen"/>
          <p:cNvSpPr/>
          <p:nvPr/>
        </p:nvSpPr>
        <p:spPr>
          <a:xfrm>
            <a:off x="6143636" y="1428736"/>
            <a:ext cx="2214578" cy="121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sz="8000" dirty="0" smtClean="0"/>
              <a:t>234</a:t>
            </a:r>
            <a:endParaRPr lang="tr-TR" sz="8000" dirty="0"/>
          </a:p>
        </p:txBody>
      </p:sp>
      <p:pic>
        <p:nvPicPr>
          <p:cNvPr id="3" name="Picture 2"/>
          <p:cNvPicPr>
            <a:picLocks noChangeAspect="1" noChangeArrowheads="1"/>
          </p:cNvPicPr>
          <p:nvPr/>
        </p:nvPicPr>
        <p:blipFill>
          <a:blip r:embed="rId3"/>
          <a:srcRect/>
          <a:stretch>
            <a:fillRect/>
          </a:stretch>
        </p:blipFill>
        <p:spPr bwMode="auto">
          <a:xfrm>
            <a:off x="571472" y="1428736"/>
            <a:ext cx="5357850" cy="4341706"/>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r>
              <a:rPr lang="tr-TR" dirty="0" err="1" smtClean="0"/>
              <a:t>Arrays</a:t>
            </a:r>
            <a:r>
              <a:rPr lang="tr-TR" dirty="0" smtClean="0"/>
              <a:t> (Diziler)</a:t>
            </a:r>
            <a:endParaRPr lang="tr-TR" dirty="0"/>
          </a:p>
        </p:txBody>
      </p:sp>
      <p:sp>
        <p:nvSpPr>
          <p:cNvPr id="6147" name="Rectangle 3"/>
          <p:cNvSpPr>
            <a:spLocks noGrp="1" noChangeArrowheads="1"/>
          </p:cNvSpPr>
          <p:nvPr>
            <p:ph sz="quarter" idx="1"/>
          </p:nvPr>
        </p:nvSpPr>
        <p:spPr>
          <a:noFill/>
          <a:ln/>
        </p:spPr>
        <p:txBody>
          <a:bodyPr>
            <a:normAutofit/>
          </a:bodyPr>
          <a:lstStyle/>
          <a:p>
            <a:pPr marL="571500" indent="-571500">
              <a:buFont typeface="Arial" panose="020B0604020202020204" pitchFamily="34" charset="0"/>
              <a:buChar char="•"/>
            </a:pPr>
            <a:r>
              <a:rPr lang="en-US" sz="2400" b="0" dirty="0" smtClean="0">
                <a:latin typeface="Calibri" pitchFamily="34" charset="0"/>
              </a:rPr>
              <a:t>An </a:t>
            </a:r>
            <a:r>
              <a:rPr lang="en-US" sz="2400" b="0" dirty="0">
                <a:latin typeface="Calibri" pitchFamily="34" charset="0"/>
              </a:rPr>
              <a:t>array is </a:t>
            </a:r>
            <a:r>
              <a:rPr lang="en-US" sz="2400" b="1" dirty="0">
                <a:latin typeface="Calibri" pitchFamily="34" charset="0"/>
              </a:rPr>
              <a:t>a group of </a:t>
            </a:r>
            <a:r>
              <a:rPr lang="en-US" sz="2400" b="1" u="sng" dirty="0">
                <a:latin typeface="Calibri" pitchFamily="34" charset="0"/>
              </a:rPr>
              <a:t>related data items</a:t>
            </a:r>
            <a:r>
              <a:rPr lang="en-US" sz="2400" b="1" dirty="0">
                <a:latin typeface="Calibri" pitchFamily="34" charset="0"/>
              </a:rPr>
              <a:t> </a:t>
            </a:r>
            <a:r>
              <a:rPr lang="en-US" sz="2400" b="0" dirty="0">
                <a:latin typeface="Calibri" pitchFamily="34" charset="0"/>
              </a:rPr>
              <a:t>that all have the </a:t>
            </a:r>
            <a:r>
              <a:rPr lang="en-US" sz="2400" b="0" u="sng" dirty="0">
                <a:latin typeface="Calibri" pitchFamily="34" charset="0"/>
              </a:rPr>
              <a:t>same name</a:t>
            </a:r>
            <a:r>
              <a:rPr lang="en-US" sz="2400" b="0" dirty="0">
                <a:latin typeface="Calibri" pitchFamily="34" charset="0"/>
              </a:rPr>
              <a:t> and the </a:t>
            </a:r>
            <a:r>
              <a:rPr lang="en-US" sz="2400" b="0" u="sng" dirty="0">
                <a:latin typeface="Calibri" pitchFamily="34" charset="0"/>
              </a:rPr>
              <a:t>same data type</a:t>
            </a:r>
            <a:r>
              <a:rPr lang="en-US" sz="2400" b="0" dirty="0" smtClean="0">
                <a:latin typeface="Calibri" pitchFamily="34" charset="0"/>
              </a:rPr>
              <a:t>.</a:t>
            </a:r>
            <a:endParaRPr lang="en-US" sz="2400" b="0" dirty="0">
              <a:latin typeface="Calibri" pitchFamily="34" charset="0"/>
            </a:endParaRPr>
          </a:p>
          <a:p>
            <a:pPr marL="571500" indent="-571500">
              <a:buFont typeface="Arial" panose="020B0604020202020204" pitchFamily="34" charset="0"/>
              <a:buChar char="•"/>
            </a:pPr>
            <a:r>
              <a:rPr lang="en-US" sz="2400" b="0" dirty="0">
                <a:latin typeface="Calibri" pitchFamily="34" charset="0"/>
              </a:rPr>
              <a:t>Arrays can be of </a:t>
            </a:r>
            <a:r>
              <a:rPr lang="en-US" sz="2400" b="1" dirty="0">
                <a:latin typeface="Calibri" pitchFamily="34" charset="0"/>
              </a:rPr>
              <a:t>any data type we </a:t>
            </a:r>
            <a:r>
              <a:rPr lang="en-US" sz="2400" b="1" dirty="0" smtClean="0">
                <a:latin typeface="Calibri" pitchFamily="34" charset="0"/>
              </a:rPr>
              <a:t>choose</a:t>
            </a:r>
            <a:r>
              <a:rPr lang="en-US" sz="2400" b="0" dirty="0" smtClean="0">
                <a:latin typeface="Calibri" pitchFamily="34" charset="0"/>
              </a:rPr>
              <a:t>, char, </a:t>
            </a:r>
            <a:r>
              <a:rPr lang="en-US" sz="2400" b="0" dirty="0" err="1" smtClean="0">
                <a:latin typeface="Calibri" pitchFamily="34" charset="0"/>
              </a:rPr>
              <a:t>int</a:t>
            </a:r>
            <a:r>
              <a:rPr lang="en-US" sz="2400" b="0" dirty="0" smtClean="0">
                <a:latin typeface="Calibri" pitchFamily="34" charset="0"/>
              </a:rPr>
              <a:t>, float, double, and even other arrays </a:t>
            </a:r>
            <a:endParaRPr lang="tr-TR" sz="2400" b="0" dirty="0" smtClean="0">
              <a:latin typeface="Calibri" pitchFamily="34" charset="0"/>
            </a:endParaRPr>
          </a:p>
          <a:p>
            <a:pPr marL="571500" indent="-571500">
              <a:buFont typeface="Arial" panose="020B0604020202020204" pitchFamily="34" charset="0"/>
              <a:buChar char="•"/>
            </a:pPr>
            <a:r>
              <a:rPr lang="en-US" sz="2400" b="0" dirty="0" smtClean="0">
                <a:latin typeface="Calibri" pitchFamily="34" charset="0"/>
              </a:rPr>
              <a:t>Arrays </a:t>
            </a:r>
            <a:r>
              <a:rPr lang="en-US" sz="2400" b="0" dirty="0">
                <a:latin typeface="Calibri" pitchFamily="34" charset="0"/>
              </a:rPr>
              <a:t>are </a:t>
            </a:r>
            <a:r>
              <a:rPr lang="en-US" sz="2400" b="1" dirty="0">
                <a:latin typeface="Calibri" pitchFamily="34" charset="0"/>
              </a:rPr>
              <a:t>static</a:t>
            </a:r>
            <a:r>
              <a:rPr lang="en-US" sz="2400" b="0" dirty="0">
                <a:latin typeface="Calibri" pitchFamily="34" charset="0"/>
              </a:rPr>
              <a:t> in that they remain the same size throughout program execution</a:t>
            </a:r>
            <a:r>
              <a:rPr lang="en-US" sz="2400" b="0" dirty="0" smtClean="0">
                <a:latin typeface="Calibri" pitchFamily="34" charset="0"/>
              </a:rPr>
              <a:t>.</a:t>
            </a:r>
            <a:endParaRPr lang="en-US" sz="2400" b="0" dirty="0">
              <a:latin typeface="Calibri" pitchFamily="34" charset="0"/>
            </a:endParaRPr>
          </a:p>
          <a:p>
            <a:pPr marL="571500" indent="-571500">
              <a:buFont typeface="Arial" panose="020B0604020202020204" pitchFamily="34" charset="0"/>
              <a:buChar char="•"/>
            </a:pPr>
            <a:r>
              <a:rPr lang="en-US" sz="2400" b="0" dirty="0" smtClean="0">
                <a:latin typeface="Calibri" pitchFamily="34" charset="0"/>
              </a:rPr>
              <a:t>Each </a:t>
            </a:r>
            <a:r>
              <a:rPr lang="en-US" sz="2400" b="0" dirty="0">
                <a:latin typeface="Calibri" pitchFamily="34" charset="0"/>
              </a:rPr>
              <a:t>of the data items is known as </a:t>
            </a:r>
            <a:r>
              <a:rPr lang="en-US" sz="2400" b="1" dirty="0">
                <a:latin typeface="Calibri" pitchFamily="34" charset="0"/>
              </a:rPr>
              <a:t>an element of the array</a:t>
            </a:r>
            <a:r>
              <a:rPr lang="en-US" sz="2400" b="0" dirty="0">
                <a:latin typeface="Calibri" pitchFamily="34" charset="0"/>
              </a:rPr>
              <a:t>.  Each element can be accessed individually.</a:t>
            </a:r>
          </a:p>
          <a:p>
            <a:endParaRPr lang="en-US" sz="2400" b="0" dirty="0"/>
          </a:p>
        </p:txBody>
      </p:sp>
    </p:spTree>
    <p:extLst>
      <p:ext uri="{BB962C8B-B14F-4D97-AF65-F5344CB8AC3E}">
        <p14:creationId xmlns:p14="http://schemas.microsoft.com/office/powerpoint/2010/main" xmlns="" val="653248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p:cTn id="7" dur="500" fill="hold"/>
                                        <p:tgtEl>
                                          <p:spTgt spid="6147">
                                            <p:bg/>
                                          </p:spTgt>
                                        </p:tgtEl>
                                        <p:attrNameLst>
                                          <p:attrName>ppt_w</p:attrName>
                                        </p:attrNameLst>
                                      </p:cBhvr>
                                      <p:tavLst>
                                        <p:tav tm="0">
                                          <p:val>
                                            <p:fltVal val="0"/>
                                          </p:val>
                                        </p:tav>
                                        <p:tav tm="100000">
                                          <p:val>
                                            <p:strVal val="#ppt_w"/>
                                          </p:val>
                                        </p:tav>
                                      </p:tavLst>
                                    </p:anim>
                                    <p:anim calcmode="lin" valueType="num">
                                      <p:cBhvr>
                                        <p:cTn id="8" dur="500" fill="hold"/>
                                        <p:tgtEl>
                                          <p:spTgt spid="6147">
                                            <p:bg/>
                                          </p:spTgt>
                                        </p:tgtEl>
                                        <p:attrNameLst>
                                          <p:attrName>ppt_h</p:attrName>
                                        </p:attrNameLst>
                                      </p:cBhvr>
                                      <p:tavLst>
                                        <p:tav tm="0">
                                          <p:val>
                                            <p:fltVal val="0"/>
                                          </p:val>
                                        </p:tav>
                                        <p:tav tm="100000">
                                          <p:val>
                                            <p:strVal val="#ppt_h"/>
                                          </p:val>
                                        </p:tav>
                                      </p:tavLst>
                                    </p:anim>
                                    <p:animEffect transition="in" filter="fade">
                                      <p:cBhvr>
                                        <p:cTn id="9" dur="500"/>
                                        <p:tgtEl>
                                          <p:spTgt spid="614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147">
                                            <p:txEl>
                                              <p:pRg st="0" end="0"/>
                                            </p:txEl>
                                          </p:spTgt>
                                        </p:tgtEl>
                                        <p:attrNameLst>
                                          <p:attrName>style.visibility</p:attrName>
                                        </p:attrNameLst>
                                      </p:cBhvr>
                                      <p:to>
                                        <p:strVal val="visible"/>
                                      </p:to>
                                    </p:set>
                                    <p:anim calcmode="lin" valueType="num">
                                      <p:cBhvr>
                                        <p:cTn id="14"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14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1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147">
                                            <p:txEl>
                                              <p:pRg st="1" end="1"/>
                                            </p:txEl>
                                          </p:spTgt>
                                        </p:tgtEl>
                                        <p:attrNameLst>
                                          <p:attrName>style.visibility</p:attrName>
                                        </p:attrNameLst>
                                      </p:cBhvr>
                                      <p:to>
                                        <p:strVal val="visible"/>
                                      </p:to>
                                    </p:set>
                                    <p:anim calcmode="lin" valueType="num">
                                      <p:cBhvr>
                                        <p:cTn id="21"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14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 calcmode="lin" valueType="num">
                                      <p:cBhvr>
                                        <p:cTn id="28"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14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14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614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a:t>
            </a:r>
            <a:endParaRPr lang="tr-TR" dirty="0"/>
          </a:p>
        </p:txBody>
      </p:sp>
      <p:sp>
        <p:nvSpPr>
          <p:cNvPr id="3" name="2 İçerik Yer Tutucusu"/>
          <p:cNvSpPr>
            <a:spLocks noGrp="1"/>
          </p:cNvSpPr>
          <p:nvPr>
            <p:ph sz="quarter" idx="1"/>
          </p:nvPr>
        </p:nvSpPr>
        <p:spPr/>
        <p:txBody>
          <a:bodyPr/>
          <a:lstStyle/>
          <a:p>
            <a:r>
              <a:rPr lang="tr-TR" dirty="0" err="1" smtClean="0"/>
              <a:t>int</a:t>
            </a:r>
            <a:r>
              <a:rPr lang="tr-TR" dirty="0" smtClean="0"/>
              <a:t> </a:t>
            </a:r>
            <a:r>
              <a:rPr lang="tr-TR" i="1" dirty="0" err="1" smtClean="0"/>
              <a:t>lost</a:t>
            </a:r>
            <a:r>
              <a:rPr lang="tr-TR" dirty="0" smtClean="0"/>
              <a:t>[10]; </a:t>
            </a:r>
          </a:p>
          <a:p>
            <a:pPr>
              <a:buNone/>
            </a:pPr>
            <a:r>
              <a:rPr lang="tr-TR" dirty="0" smtClean="0"/>
              <a:t>	şekliyle tanımlanırlar.</a:t>
            </a:r>
          </a:p>
          <a:p>
            <a:pPr>
              <a:buNone/>
            </a:pPr>
            <a:endParaRPr lang="tr-TR" dirty="0" smtClean="0"/>
          </a:p>
          <a:p>
            <a:pPr>
              <a:buNone/>
            </a:pPr>
            <a:endParaRPr lang="tr-TR" dirty="0" smtClean="0"/>
          </a:p>
          <a:p>
            <a:pPr>
              <a:buNone/>
            </a:pPr>
            <a:endParaRPr lang="tr-TR" dirty="0" smtClean="0"/>
          </a:p>
          <a:p>
            <a:r>
              <a:rPr lang="tr-TR" i="1" dirty="0" err="1" smtClean="0"/>
              <a:t>lost</a:t>
            </a:r>
            <a:r>
              <a:rPr lang="tr-TR" dirty="0" smtClean="0"/>
              <a:t>[0], </a:t>
            </a:r>
            <a:r>
              <a:rPr lang="tr-TR" i="1" dirty="0" err="1" smtClean="0"/>
              <a:t>lost</a:t>
            </a:r>
            <a:r>
              <a:rPr lang="tr-TR" dirty="0" smtClean="0"/>
              <a:t>[4], …, </a:t>
            </a:r>
            <a:r>
              <a:rPr lang="tr-TR" i="1" dirty="0" err="1" smtClean="0"/>
              <a:t>lost</a:t>
            </a:r>
            <a:r>
              <a:rPr lang="tr-TR" dirty="0" smtClean="0"/>
              <a:t>[9] şeklinde değişkenler olarak kullanılır.</a:t>
            </a:r>
          </a:p>
          <a:p>
            <a:pPr lvl="1"/>
            <a:r>
              <a:rPr lang="tr-TR" dirty="0" smtClean="0"/>
              <a:t>Eskiden </a:t>
            </a:r>
            <a:r>
              <a:rPr lang="tr-TR" i="1" dirty="0" smtClean="0"/>
              <a:t>x=9; </a:t>
            </a:r>
            <a:r>
              <a:rPr lang="tr-TR" dirty="0" smtClean="0"/>
              <a:t>diyorsak şimdi </a:t>
            </a:r>
            <a:r>
              <a:rPr lang="tr-TR" i="1" dirty="0" err="1" smtClean="0"/>
              <a:t>lost</a:t>
            </a:r>
            <a:r>
              <a:rPr lang="tr-TR" i="1" dirty="0" smtClean="0"/>
              <a:t>[4] = 9 </a:t>
            </a:r>
            <a:r>
              <a:rPr lang="tr-TR" dirty="0" smtClean="0"/>
              <a:t>diyoruz.</a:t>
            </a:r>
          </a:p>
          <a:p>
            <a:pPr>
              <a:buNone/>
            </a:pPr>
            <a:endParaRPr lang="tr-TR" dirty="0"/>
          </a:p>
        </p:txBody>
      </p:sp>
      <p:graphicFrame>
        <p:nvGraphicFramePr>
          <p:cNvPr id="5" name="4 Tablo"/>
          <p:cNvGraphicFramePr>
            <a:graphicFrameLocks noGrp="1"/>
          </p:cNvGraphicFramePr>
          <p:nvPr/>
        </p:nvGraphicFramePr>
        <p:xfrm>
          <a:off x="4143374" y="1857364"/>
          <a:ext cx="4429150" cy="428628"/>
        </p:xfrm>
        <a:graphic>
          <a:graphicData uri="http://schemas.openxmlformats.org/drawingml/2006/table">
            <a:tbl>
              <a:tblPr firstRow="1" bandRow="1">
                <a:tableStyleId>{5940675A-B579-460E-94D1-54222C63F5DA}</a:tableStyleId>
              </a:tblPr>
              <a:tblGrid>
                <a:gridCol w="442915"/>
                <a:gridCol w="442915"/>
                <a:gridCol w="442915"/>
                <a:gridCol w="600079"/>
                <a:gridCol w="285751"/>
                <a:gridCol w="442915"/>
                <a:gridCol w="442915"/>
                <a:gridCol w="442915"/>
                <a:gridCol w="442915"/>
                <a:gridCol w="442915"/>
              </a:tblGrid>
              <a:tr h="428628">
                <a:tc>
                  <a:txBody>
                    <a:bodyPr/>
                    <a:lstStyle/>
                    <a:p>
                      <a:pPr algn="ctr"/>
                      <a:r>
                        <a:rPr lang="tr-TR" sz="1600" dirty="0" smtClean="0"/>
                        <a:t>5</a:t>
                      </a:r>
                      <a:endParaRPr lang="tr-TR" sz="1600" dirty="0"/>
                    </a:p>
                  </a:txBody>
                  <a:tcPr/>
                </a:tc>
                <a:tc>
                  <a:txBody>
                    <a:bodyPr/>
                    <a:lstStyle/>
                    <a:p>
                      <a:pPr algn="ctr"/>
                      <a:r>
                        <a:rPr lang="tr-TR" sz="1600" dirty="0" smtClean="0"/>
                        <a:t>8</a:t>
                      </a:r>
                      <a:endParaRPr lang="tr-TR" sz="1600" dirty="0"/>
                    </a:p>
                  </a:txBody>
                  <a:tcPr/>
                </a:tc>
                <a:tc>
                  <a:txBody>
                    <a:bodyPr/>
                    <a:lstStyle/>
                    <a:p>
                      <a:pPr algn="ctr"/>
                      <a:r>
                        <a:rPr lang="tr-TR" sz="1600" dirty="0" smtClean="0"/>
                        <a:t>3</a:t>
                      </a:r>
                      <a:endParaRPr lang="tr-TR" sz="1600" dirty="0"/>
                    </a:p>
                  </a:txBody>
                  <a:tcPr/>
                </a:tc>
                <a:tc>
                  <a:txBody>
                    <a:bodyPr/>
                    <a:lstStyle/>
                    <a:p>
                      <a:pPr algn="ctr"/>
                      <a:r>
                        <a:rPr lang="tr-TR" sz="1600" dirty="0" smtClean="0"/>
                        <a:t>114</a:t>
                      </a:r>
                      <a:endParaRPr lang="tr-TR" sz="1600" dirty="0"/>
                    </a:p>
                  </a:txBody>
                  <a:tcPr/>
                </a:tc>
                <a:tc>
                  <a:txBody>
                    <a:bodyPr/>
                    <a:lstStyle/>
                    <a:p>
                      <a:pPr algn="ctr"/>
                      <a:r>
                        <a:rPr lang="tr-TR" sz="1600" dirty="0" smtClean="0"/>
                        <a:t>1</a:t>
                      </a:r>
                      <a:endParaRPr lang="tr-TR" sz="1600" dirty="0"/>
                    </a:p>
                  </a:txBody>
                  <a:tcPr/>
                </a:tc>
                <a:tc>
                  <a:txBody>
                    <a:bodyPr/>
                    <a:lstStyle/>
                    <a:p>
                      <a:pPr algn="ctr"/>
                      <a:r>
                        <a:rPr lang="tr-TR" sz="1600" dirty="0" smtClean="0"/>
                        <a:t>0</a:t>
                      </a:r>
                      <a:endParaRPr lang="tr-TR" sz="1600" dirty="0"/>
                    </a:p>
                  </a:txBody>
                  <a:tcPr/>
                </a:tc>
                <a:tc>
                  <a:txBody>
                    <a:bodyPr/>
                    <a:lstStyle/>
                    <a:p>
                      <a:pPr algn="ctr"/>
                      <a:r>
                        <a:rPr lang="tr-TR" sz="1600" dirty="0" smtClean="0"/>
                        <a:t>78</a:t>
                      </a:r>
                      <a:endParaRPr lang="tr-TR" sz="1600" dirty="0"/>
                    </a:p>
                  </a:txBody>
                  <a:tcPr/>
                </a:tc>
                <a:tc>
                  <a:txBody>
                    <a:bodyPr/>
                    <a:lstStyle/>
                    <a:p>
                      <a:pPr algn="ctr"/>
                      <a:endParaRPr lang="tr-TR" sz="1600" dirty="0"/>
                    </a:p>
                  </a:txBody>
                  <a:tcPr/>
                </a:tc>
                <a:tc>
                  <a:txBody>
                    <a:bodyPr/>
                    <a:lstStyle/>
                    <a:p>
                      <a:pPr algn="ctr"/>
                      <a:endParaRPr lang="tr-TR" sz="1600" dirty="0"/>
                    </a:p>
                  </a:txBody>
                  <a:tcPr/>
                </a:tc>
                <a:tc>
                  <a:txBody>
                    <a:bodyPr/>
                    <a:lstStyle/>
                    <a:p>
                      <a:pPr algn="ctr"/>
                      <a:endParaRPr lang="tr-TR" sz="1600" dirty="0"/>
                    </a:p>
                  </a:txBody>
                  <a:tcPr/>
                </a:tc>
              </a:tr>
            </a:tbl>
          </a:graphicData>
        </a:graphic>
      </p:graphicFrame>
      <p:sp>
        <p:nvSpPr>
          <p:cNvPr id="6" name="5 Metin kutusu"/>
          <p:cNvSpPr txBox="1"/>
          <p:nvPr/>
        </p:nvSpPr>
        <p:spPr>
          <a:xfrm>
            <a:off x="4357686" y="2500306"/>
            <a:ext cx="4357718" cy="923330"/>
          </a:xfrm>
          <a:prstGeom prst="rect">
            <a:avLst/>
          </a:prstGeom>
          <a:noFill/>
        </p:spPr>
        <p:txBody>
          <a:bodyPr wrap="square" rtlCol="0">
            <a:spAutoFit/>
          </a:bodyPr>
          <a:lstStyle/>
          <a:p>
            <a:r>
              <a:rPr lang="tr-TR" dirty="0" smtClean="0"/>
              <a:t>Her biri 4 baytlık alanlar. Eskiden her birine </a:t>
            </a:r>
            <a:r>
              <a:rPr lang="tr-TR" dirty="0" err="1" smtClean="0"/>
              <a:t>int</a:t>
            </a:r>
            <a:r>
              <a:rPr lang="tr-TR" dirty="0" smtClean="0"/>
              <a:t> a; </a:t>
            </a:r>
            <a:r>
              <a:rPr lang="tr-TR" dirty="0" err="1" smtClean="0"/>
              <a:t>int</a:t>
            </a:r>
            <a:r>
              <a:rPr lang="tr-TR" dirty="0" smtClean="0"/>
              <a:t> b; … gibi isimler verecekken şimdi hepsine tek isim veriyoruz: örneğin </a:t>
            </a:r>
            <a:r>
              <a:rPr lang="tr-TR" dirty="0" err="1" smtClean="0"/>
              <a:t>lost</a:t>
            </a:r>
            <a:endParaRPr lang="tr-TR" dirty="0"/>
          </a:p>
        </p:txBody>
      </p:sp>
      <p:cxnSp>
        <p:nvCxnSpPr>
          <p:cNvPr id="8" name="7 Düz Ok Bağlayıcısı"/>
          <p:cNvCxnSpPr/>
          <p:nvPr/>
        </p:nvCxnSpPr>
        <p:spPr>
          <a:xfrm rot="5400000">
            <a:off x="4572000" y="2428868"/>
            <a:ext cx="14287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rot="5400000">
            <a:off x="4857752" y="2357430"/>
            <a:ext cx="285752"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Metin kutusu"/>
          <p:cNvSpPr txBox="1"/>
          <p:nvPr/>
        </p:nvSpPr>
        <p:spPr>
          <a:xfrm>
            <a:off x="4357686" y="1357298"/>
            <a:ext cx="42862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err="1" smtClean="0"/>
              <a:t>RAM’de</a:t>
            </a:r>
            <a:r>
              <a:rPr lang="tr-TR" dirty="0" smtClean="0"/>
              <a:t> toplam 40 baytlık alan ayırt edilir.</a:t>
            </a:r>
            <a:endParaRPr lang="tr-TR" dirty="0"/>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700" dirty="0" smtClean="0"/>
              <a:t>100 öğrencilik bir sınıftaki tüm öğrencilerin notları </a:t>
            </a:r>
            <a:r>
              <a:rPr lang="tr-TR" sz="2700" b="1" dirty="0" smtClean="0"/>
              <a:t>tek bir dizide </a:t>
            </a:r>
            <a:r>
              <a:rPr lang="tr-TR" sz="2700" dirty="0" smtClean="0"/>
              <a:t>saklanabilir.</a:t>
            </a:r>
          </a:p>
          <a:p>
            <a:pPr algn="just">
              <a:buFontTx/>
              <a:buChar char="-"/>
            </a:pPr>
            <a:endParaRPr lang="tr-TR" sz="2400" dirty="0" smtClean="0"/>
          </a:p>
          <a:p>
            <a:pPr lvl="1" algn="just">
              <a:buFontTx/>
              <a:buChar char="-"/>
            </a:pPr>
            <a:r>
              <a:rPr lang="tr-TR" sz="2800" dirty="0" err="1" smtClean="0">
                <a:solidFill>
                  <a:schemeClr val="tx1"/>
                </a:solidFill>
              </a:rPr>
              <a:t>int</a:t>
            </a:r>
            <a:r>
              <a:rPr lang="tr-TR" sz="2800" dirty="0" smtClean="0">
                <a:solidFill>
                  <a:schemeClr val="tx1"/>
                </a:solidFill>
              </a:rPr>
              <a:t> </a:t>
            </a:r>
            <a:r>
              <a:rPr lang="tr-TR" sz="2800" dirty="0" err="1" smtClean="0">
                <a:solidFill>
                  <a:schemeClr val="tx1"/>
                </a:solidFill>
              </a:rPr>
              <a:t>ogr</a:t>
            </a:r>
            <a:r>
              <a:rPr lang="tr-TR" sz="2800" dirty="0" smtClean="0">
                <a:solidFill>
                  <a:schemeClr val="tx1"/>
                </a:solidFill>
              </a:rPr>
              <a:t>[100]; </a:t>
            </a:r>
          </a:p>
          <a:p>
            <a:pPr lvl="1" algn="just">
              <a:buFontTx/>
              <a:buChar char="-"/>
            </a:pPr>
            <a:r>
              <a:rPr lang="tr-TR" sz="2400" i="1" dirty="0" smtClean="0">
                <a:solidFill>
                  <a:schemeClr val="tx1"/>
                </a:solidFill>
              </a:rPr>
              <a:t>//tek değişken ismi(</a:t>
            </a:r>
            <a:r>
              <a:rPr lang="tr-TR" sz="2400" i="1" dirty="0" err="1" smtClean="0">
                <a:solidFill>
                  <a:schemeClr val="tx1"/>
                </a:solidFill>
              </a:rPr>
              <a:t>ogr</a:t>
            </a:r>
            <a:r>
              <a:rPr lang="tr-TR" sz="2400" i="1" dirty="0" smtClean="0">
                <a:solidFill>
                  <a:schemeClr val="tx1"/>
                </a:solidFill>
              </a:rPr>
              <a:t>) altında 100 </a:t>
            </a:r>
            <a:r>
              <a:rPr lang="tr-TR" sz="2400" i="1" dirty="0" err="1" smtClean="0">
                <a:solidFill>
                  <a:schemeClr val="tx1"/>
                </a:solidFill>
              </a:rPr>
              <a:t>int</a:t>
            </a:r>
            <a:r>
              <a:rPr lang="tr-TR" sz="2400" i="1" dirty="0" smtClean="0">
                <a:solidFill>
                  <a:schemeClr val="tx1"/>
                </a:solidFill>
              </a:rPr>
              <a:t> değeri tutulur.</a:t>
            </a:r>
          </a:p>
          <a:p>
            <a:pPr lvl="1" algn="just">
              <a:buFontTx/>
              <a:buChar char="-"/>
            </a:pPr>
            <a:endParaRPr lang="tr-TR" sz="2100" i="1" dirty="0" smtClean="0">
              <a:solidFill>
                <a:schemeClr val="tx1"/>
              </a:solidFill>
            </a:endParaRPr>
          </a:p>
          <a:p>
            <a:pPr algn="just">
              <a:buFontTx/>
              <a:buChar char="-"/>
            </a:pPr>
            <a:r>
              <a:rPr lang="tr-TR" sz="2700" dirty="0" smtClean="0">
                <a:solidFill>
                  <a:schemeClr val="tx1"/>
                </a:solidFill>
              </a:rPr>
              <a:t>Şunun yerine geçer:</a:t>
            </a:r>
          </a:p>
          <a:p>
            <a:pPr lvl="1" algn="just">
              <a:buFontTx/>
              <a:buChar char="-"/>
            </a:pPr>
            <a:r>
              <a:rPr lang="tr-TR" sz="2400" dirty="0" err="1" smtClean="0">
                <a:solidFill>
                  <a:schemeClr val="tx1"/>
                </a:solidFill>
              </a:rPr>
              <a:t>int</a:t>
            </a:r>
            <a:r>
              <a:rPr lang="tr-TR" sz="2400" dirty="0" smtClean="0">
                <a:solidFill>
                  <a:schemeClr val="tx1"/>
                </a:solidFill>
              </a:rPr>
              <a:t> ogr0, ogr1, ogr2, ogr3, … , ogr98, ogr99;</a:t>
            </a:r>
          </a:p>
          <a:p>
            <a:pPr algn="just">
              <a:buFontTx/>
              <a:buChar char="-"/>
            </a:pPr>
            <a:r>
              <a:rPr lang="tr-TR" sz="2800" dirty="0" smtClean="0"/>
              <a:t>Yeni değişkenler şu şekilde isimlenir:</a:t>
            </a:r>
            <a:endParaRPr lang="tr-TR" sz="2700" dirty="0" smtClean="0"/>
          </a:p>
          <a:p>
            <a:pPr lvl="1" algn="just">
              <a:buFontTx/>
              <a:buChar char="-"/>
            </a:pPr>
            <a:r>
              <a:rPr lang="tr-TR" sz="2400" dirty="0" err="1" smtClean="0">
                <a:solidFill>
                  <a:schemeClr val="tx1"/>
                </a:solidFill>
              </a:rPr>
              <a:t>ogr</a:t>
            </a:r>
            <a:r>
              <a:rPr lang="tr-TR" sz="2400" dirty="0" smtClean="0">
                <a:solidFill>
                  <a:schemeClr val="tx1"/>
                </a:solidFill>
              </a:rPr>
              <a:t>[0], </a:t>
            </a:r>
            <a:r>
              <a:rPr lang="tr-TR" sz="2400" dirty="0" err="1" smtClean="0">
                <a:solidFill>
                  <a:schemeClr val="tx1"/>
                </a:solidFill>
              </a:rPr>
              <a:t>ogr</a:t>
            </a:r>
            <a:r>
              <a:rPr lang="tr-TR" sz="2400" dirty="0" smtClean="0">
                <a:solidFill>
                  <a:schemeClr val="tx1"/>
                </a:solidFill>
              </a:rPr>
              <a:t>[1], </a:t>
            </a:r>
            <a:r>
              <a:rPr lang="tr-TR" sz="2400" dirty="0" err="1" smtClean="0">
                <a:solidFill>
                  <a:schemeClr val="tx1"/>
                </a:solidFill>
              </a:rPr>
              <a:t>ogr</a:t>
            </a:r>
            <a:r>
              <a:rPr lang="tr-TR" sz="2400" dirty="0" smtClean="0">
                <a:solidFill>
                  <a:schemeClr val="tx1"/>
                </a:solidFill>
              </a:rPr>
              <a:t>[2], </a:t>
            </a:r>
            <a:r>
              <a:rPr lang="tr-TR" sz="2400" dirty="0" err="1" smtClean="0">
                <a:solidFill>
                  <a:schemeClr val="tx1"/>
                </a:solidFill>
              </a:rPr>
              <a:t>ogr</a:t>
            </a:r>
            <a:r>
              <a:rPr lang="tr-TR" sz="2400" dirty="0" smtClean="0">
                <a:solidFill>
                  <a:schemeClr val="tx1"/>
                </a:solidFill>
              </a:rPr>
              <a:t>[3], … , </a:t>
            </a:r>
            <a:r>
              <a:rPr lang="tr-TR" sz="2400" dirty="0" err="1" smtClean="0">
                <a:solidFill>
                  <a:schemeClr val="tx1"/>
                </a:solidFill>
              </a:rPr>
              <a:t>ogr</a:t>
            </a:r>
            <a:r>
              <a:rPr lang="tr-TR" sz="2400" dirty="0" smtClean="0">
                <a:solidFill>
                  <a:schemeClr val="tx1"/>
                </a:solidFill>
              </a:rPr>
              <a:t>[98], </a:t>
            </a:r>
            <a:r>
              <a:rPr lang="tr-TR" sz="2400" dirty="0" err="1" smtClean="0">
                <a:solidFill>
                  <a:schemeClr val="tx1"/>
                </a:solidFill>
              </a:rPr>
              <a:t>ogr</a:t>
            </a:r>
            <a:r>
              <a:rPr lang="tr-TR" sz="2400" dirty="0" smtClean="0">
                <a:solidFill>
                  <a:schemeClr val="tx1"/>
                </a:solidFill>
              </a:rPr>
              <a:t>[99]</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checkerboard(across)">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b="1" dirty="0" smtClean="0">
                <a:solidFill>
                  <a:schemeClr val="tx2">
                    <a:lumMod val="60000"/>
                    <a:lumOff val="40000"/>
                  </a:schemeClr>
                </a:solidFill>
              </a:rPr>
              <a:t>Bir dizinin içindeki elemanlara nasıl ulaşılır?</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400" dirty="0" smtClean="0">
                <a:solidFill>
                  <a:schemeClr val="tx1"/>
                </a:solidFill>
              </a:rPr>
              <a:t> Dizilerdeki her bir elemanın bir değişken gibi olduğunu söylemiştik. Değişkenlere değişken isimlerini kullanarak ulaşabiliyorduk. Peki dizideki elemanlara nasıl ulaşılır?</a:t>
            </a:r>
          </a:p>
          <a:p>
            <a:pPr lvl="1" algn="just">
              <a:buFontTx/>
              <a:buChar char="-"/>
            </a:pPr>
            <a:r>
              <a:rPr lang="tr-TR" sz="2100" dirty="0" smtClean="0">
                <a:solidFill>
                  <a:schemeClr val="tx1"/>
                </a:solidFill>
              </a:rPr>
              <a:t> Dizideki elemanlara dizideki indisleri ile ulaşılır. </a:t>
            </a:r>
            <a:r>
              <a:rPr lang="tr-TR" sz="2100" u="sng" dirty="0" smtClean="0">
                <a:solidFill>
                  <a:schemeClr val="tx1"/>
                </a:solidFill>
              </a:rPr>
              <a:t>Dizi indisleri 0'dan başlar </a:t>
            </a:r>
            <a:r>
              <a:rPr lang="tr-TR" sz="2100" dirty="0" smtClean="0">
                <a:solidFill>
                  <a:schemeClr val="tx1"/>
                </a:solidFill>
              </a:rPr>
              <a:t>ve bu özellik dizi değerlerinin okunması için kritiktir. Dizi elemanlarına da indis numaraları ile ulaşılır.</a:t>
            </a:r>
          </a:p>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Örnek:</a:t>
            </a:r>
          </a:p>
          <a:p>
            <a:pPr algn="ctr"/>
            <a:r>
              <a:rPr lang="tr-TR" sz="3000" dirty="0" smtClean="0">
                <a:solidFill>
                  <a:schemeClr val="tx1"/>
                </a:solidFill>
              </a:rPr>
              <a:t>   </a:t>
            </a:r>
            <a:r>
              <a:rPr lang="tr-TR" sz="3000" dirty="0" err="1" smtClean="0">
                <a:solidFill>
                  <a:schemeClr val="tx1"/>
                </a:solidFill>
              </a:rPr>
              <a:t>int</a:t>
            </a:r>
            <a:r>
              <a:rPr lang="tr-TR" sz="3000" dirty="0" smtClean="0">
                <a:solidFill>
                  <a:schemeClr val="tx1"/>
                </a:solidFill>
              </a:rPr>
              <a:t> dizi[10];</a:t>
            </a:r>
          </a:p>
          <a:p>
            <a:pPr algn="ctr"/>
            <a:r>
              <a:rPr lang="tr-TR" sz="3000" dirty="0" smtClean="0">
                <a:solidFill>
                  <a:schemeClr val="tx1"/>
                </a:solidFill>
              </a:rPr>
              <a:t>   dizi[3] = 7;</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 bir </a:t>
            </a:r>
            <a:r>
              <a:rPr lang="tr-TR" sz="2400" dirty="0" err="1" smtClean="0">
                <a:solidFill>
                  <a:schemeClr val="tx1"/>
                </a:solidFill>
              </a:rPr>
              <a:t>int</a:t>
            </a:r>
            <a:r>
              <a:rPr lang="tr-TR" sz="2400" dirty="0" smtClean="0">
                <a:solidFill>
                  <a:schemeClr val="tx1"/>
                </a:solidFill>
              </a:rPr>
              <a:t> dizisi tanımlanmış ve dizinin 3. indisindeki elemanın değeri 3 olarak atanmıştır. Dizinin 3. indisi ile dizinin 3. elemanı aynı şeyler değildir. Dizi indisleri 0'dan başlar ve dizideki 3. elemandan bahsediliyorsa dizinin 2. indisine bakılır (0, 1, 2).</a:t>
            </a:r>
          </a:p>
          <a:p>
            <a:pPr algn="just"/>
            <a:endParaRPr lang="tr-TR" sz="2400" dirty="0" smtClean="0">
              <a:solidFill>
                <a:schemeClr val="tx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heckerboard(across)">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Yuvarlatılmış Dikdörtgen"/>
          <p:cNvSpPr/>
          <p:nvPr/>
        </p:nvSpPr>
        <p:spPr>
          <a:xfrm>
            <a:off x="457200" y="4430332"/>
            <a:ext cx="7991341" cy="17266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2" name="1 Başlık"/>
          <p:cNvSpPr>
            <a:spLocks noGrp="1"/>
          </p:cNvSpPr>
          <p:nvPr>
            <p:ph type="title"/>
          </p:nvPr>
        </p:nvSpPr>
        <p:spPr/>
        <p:txBody>
          <a:bodyPr/>
          <a:lstStyle/>
          <a:p>
            <a:r>
              <a:rPr lang="tr-TR" b="1" dirty="0" smtClean="0">
                <a:solidFill>
                  <a:schemeClr val="tx2">
                    <a:lumMod val="60000"/>
                    <a:lumOff val="40000"/>
                  </a:schemeClr>
                </a:solidFill>
              </a:rPr>
              <a:t>İndis nedir?</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Bir dizi elemanının sıra numarasına </a:t>
            </a:r>
            <a:r>
              <a:rPr lang="tr-TR" b="1" dirty="0" smtClean="0"/>
              <a:t>indis (</a:t>
            </a:r>
            <a:r>
              <a:rPr lang="tr-TR" b="1" dirty="0" err="1" smtClean="0"/>
              <a:t>ing.</a:t>
            </a:r>
            <a:r>
              <a:rPr lang="tr-TR" b="1" dirty="0" smtClean="0"/>
              <a:t> </a:t>
            </a:r>
            <a:r>
              <a:rPr lang="tr-TR" b="1" dirty="0" err="1" smtClean="0"/>
              <a:t>index</a:t>
            </a:r>
            <a:r>
              <a:rPr lang="tr-TR" b="1" dirty="0" smtClean="0"/>
              <a:t>)</a:t>
            </a:r>
            <a:r>
              <a:rPr lang="tr-TR" dirty="0" smtClean="0"/>
              <a:t> denir.</a:t>
            </a:r>
          </a:p>
          <a:p>
            <a:r>
              <a:rPr lang="tr-TR" dirty="0" smtClean="0"/>
              <a:t>5 elemanlı bir dizinin elemanları </a:t>
            </a:r>
          </a:p>
          <a:p>
            <a:pPr lvl="1"/>
            <a:r>
              <a:rPr lang="tr-TR" b="1" dirty="0" smtClean="0"/>
              <a:t>0 indisli eleman</a:t>
            </a:r>
          </a:p>
          <a:p>
            <a:pPr lvl="1"/>
            <a:r>
              <a:rPr lang="tr-TR" dirty="0" smtClean="0"/>
              <a:t>1 indisli eleman</a:t>
            </a:r>
          </a:p>
          <a:p>
            <a:pPr lvl="1"/>
            <a:r>
              <a:rPr lang="tr-TR" dirty="0" smtClean="0"/>
              <a:t>2 indisli eleman</a:t>
            </a:r>
          </a:p>
          <a:p>
            <a:pPr lvl="1"/>
            <a:r>
              <a:rPr lang="tr-TR" dirty="0" smtClean="0"/>
              <a:t>3 indisli eleman</a:t>
            </a:r>
          </a:p>
          <a:p>
            <a:pPr lvl="1"/>
            <a:r>
              <a:rPr lang="tr-TR" dirty="0" smtClean="0"/>
              <a:t>4 indisli eleman dır.</a:t>
            </a:r>
          </a:p>
          <a:p>
            <a:pPr lvl="1"/>
            <a:endParaRPr lang="tr-TR" dirty="0" smtClean="0"/>
          </a:p>
          <a:p>
            <a:r>
              <a:rPr lang="tr-TR" i="1" dirty="0" smtClean="0"/>
              <a:t>Dizilerin eleman indisleri 0’dan başlar</a:t>
            </a:r>
          </a:p>
          <a:p>
            <a:r>
              <a:rPr lang="tr-TR" sz="2200" i="1" dirty="0" smtClean="0"/>
              <a:t>X elemanlı bir dizinin, X indisli bir elemanı asla olamaz. </a:t>
            </a:r>
            <a:br>
              <a:rPr lang="tr-TR" sz="2200" i="1" dirty="0" smtClean="0"/>
            </a:br>
            <a:r>
              <a:rPr lang="tr-TR" sz="2200" i="1" dirty="0" smtClean="0"/>
              <a:t>Maksimum X-1 indisli elemanı vardır. ( örn. </a:t>
            </a:r>
            <a:r>
              <a:rPr lang="tr-TR" sz="2200" i="1" dirty="0" err="1" smtClean="0"/>
              <a:t>int</a:t>
            </a:r>
            <a:r>
              <a:rPr lang="tr-TR" sz="2200" i="1" dirty="0" smtClean="0"/>
              <a:t> dizi[10]; demişseniz kodun devamında hiçbir yerde dizi[10] görmemeniz gerekir.)</a:t>
            </a:r>
          </a:p>
        </p:txBody>
      </p:sp>
      <p:pic>
        <p:nvPicPr>
          <p:cNvPr id="8" name="Picture 2" descr="http://static.fjcdn.com/pictures/Baby+cool+browsing+through+my+friends+pictures+on+facebook+when+i_6cb8ea_3528450.jpg"/>
          <p:cNvPicPr>
            <a:picLocks noChangeAspect="1" noChangeArrowheads="1"/>
          </p:cNvPicPr>
          <p:nvPr/>
        </p:nvPicPr>
        <p:blipFill>
          <a:blip r:embed="rId2" cstate="screen">
            <a:extLst>
              <a:ext uri="{28A0092B-C50C-407E-A947-70E740481C1C}">
                <a14:useLocalDpi xmlns="" xmlns:a14="http://schemas.microsoft.com/office/drawing/2010/main" val="0"/>
              </a:ext>
            </a:extLst>
          </a:blip>
          <a:srcRect/>
          <a:stretch>
            <a:fillRect/>
          </a:stretch>
        </p:blipFill>
        <p:spPr bwMode="auto">
          <a:xfrm>
            <a:off x="7038975" y="2078277"/>
            <a:ext cx="1647825" cy="228288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9" name="8 Köşeleri Yuvarlanmış Dikdörtgen Belirtme Çizgisi"/>
          <p:cNvSpPr/>
          <p:nvPr/>
        </p:nvSpPr>
        <p:spPr>
          <a:xfrm>
            <a:off x="3941007" y="2706847"/>
            <a:ext cx="2634328" cy="991673"/>
          </a:xfrm>
          <a:prstGeom prst="wedgeRoundRectCallout">
            <a:avLst>
              <a:gd name="adj1" fmla="val 86233"/>
              <a:gd name="adj2" fmla="val -491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Dizi indisleri 0’dan başlar. Bu bilgi çok önemlidir.</a:t>
            </a:r>
            <a:endParaRPr lang="tr-TR"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ŞİMDİYE KADAR ÖĞRENDİKLERİMİZİN BAZILARI</a:t>
            </a:r>
            <a:endParaRPr lang="en-US" dirty="0"/>
          </a:p>
        </p:txBody>
      </p:sp>
      <p:sp>
        <p:nvSpPr>
          <p:cNvPr id="3" name="2 İçerik Yer Tutucusu"/>
          <p:cNvSpPr>
            <a:spLocks noGrp="1"/>
          </p:cNvSpPr>
          <p:nvPr>
            <p:ph sz="quarter" idx="1"/>
          </p:nvPr>
        </p:nvSpPr>
        <p:spPr/>
        <p:txBody>
          <a:bodyPr/>
          <a:lstStyle/>
          <a:p>
            <a:r>
              <a:rPr lang="tr-TR" dirty="0" smtClean="0"/>
              <a:t>…</a:t>
            </a:r>
          </a:p>
          <a:p>
            <a:r>
              <a:rPr lang="tr-TR" i="1" dirty="0" smtClean="0"/>
              <a:t>Koşullar</a:t>
            </a:r>
          </a:p>
          <a:p>
            <a:r>
              <a:rPr lang="tr-TR" i="1" dirty="0" smtClean="0"/>
              <a:t>Fonksiyonlar</a:t>
            </a:r>
          </a:p>
          <a:p>
            <a:r>
              <a:rPr lang="tr-TR" i="1" dirty="0" smtClean="0"/>
              <a:t>Döngüler</a:t>
            </a:r>
          </a:p>
        </p:txBody>
      </p:sp>
      <p:pic>
        <p:nvPicPr>
          <p:cNvPr id="4" name="3 Resim" descr="DVn1ce9VMAARBwX.jpg"/>
          <p:cNvPicPr>
            <a:picLocks noChangeAspect="1"/>
          </p:cNvPicPr>
          <p:nvPr/>
        </p:nvPicPr>
        <p:blipFill>
          <a:blip r:embed="rId2">
            <a:clrChange>
              <a:clrFrom>
                <a:srgbClr val="FDFFF9"/>
              </a:clrFrom>
              <a:clrTo>
                <a:srgbClr val="FDFFF9">
                  <a:alpha val="0"/>
                </a:srgbClr>
              </a:clrTo>
            </a:clrChange>
          </a:blip>
          <a:stretch>
            <a:fillRect/>
          </a:stretch>
        </p:blipFill>
        <p:spPr>
          <a:xfrm>
            <a:off x="4929190" y="1928802"/>
            <a:ext cx="3643338" cy="3643338"/>
          </a:xfrm>
          <a:prstGeom prst="rect">
            <a:avLst/>
          </a:prstGeom>
        </p:spPr>
      </p:pic>
      <p:sp>
        <p:nvSpPr>
          <p:cNvPr id="5" name="4 Yuvarlatılmış Dikdörtgen"/>
          <p:cNvSpPr/>
          <p:nvPr/>
        </p:nvSpPr>
        <p:spPr>
          <a:xfrm>
            <a:off x="857224" y="3286124"/>
            <a:ext cx="4143404" cy="24288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i="1" dirty="0" smtClean="0"/>
              <a:t>Söz dizim vurgusunun daha az baskın, </a:t>
            </a:r>
            <a:r>
              <a:rPr lang="tr-TR" b="1" i="1" dirty="0" err="1" smtClean="0"/>
              <a:t>algoritmik</a:t>
            </a:r>
            <a:r>
              <a:rPr lang="tr-TR" b="1" i="1" dirty="0" smtClean="0"/>
              <a:t> düşüncenin </a:t>
            </a:r>
            <a:r>
              <a:rPr lang="tr-TR" i="1" dirty="0" smtClean="0"/>
              <a:t>ise daha ön plana çıkacağı haftalara geçiyoruz. Kodlar daha </a:t>
            </a:r>
            <a:r>
              <a:rPr lang="tr-TR" b="1" i="1" dirty="0" smtClean="0"/>
              <a:t>karmaşık işler yapabiliyor </a:t>
            </a:r>
            <a:r>
              <a:rPr lang="tr-TR" i="1" dirty="0" smtClean="0"/>
              <a:t>hale geliyor.</a:t>
            </a:r>
          </a:p>
          <a:p>
            <a:pPr algn="ctr"/>
            <a:r>
              <a:rPr lang="tr-TR" i="1" dirty="0" smtClean="0"/>
              <a:t>Düzenli çalışan öğrenciler için kod yazmanın </a:t>
            </a:r>
            <a:r>
              <a:rPr lang="tr-TR" b="1" i="1" dirty="0" smtClean="0"/>
              <a:t>eğlencesi artıyor. </a:t>
            </a:r>
            <a:r>
              <a:rPr lang="tr-TR" i="1" dirty="0" smtClean="0"/>
              <a:t/>
            </a:r>
            <a:br>
              <a:rPr lang="tr-TR" i="1" dirty="0" smtClean="0"/>
            </a:br>
            <a:r>
              <a:rPr lang="tr-TR" i="1" dirty="0" smtClean="0"/>
              <a:t>İyi seyahatler...</a:t>
            </a:r>
            <a:endParaRPr lang="tr-TR" i="1" dirty="0"/>
          </a:p>
        </p:txBody>
      </p:sp>
    </p:spTree>
    <p:extLst>
      <p:ext uri="{BB962C8B-B14F-4D97-AF65-F5344CB8AC3E}">
        <p14:creationId xmlns="" xmlns:p14="http://schemas.microsoft.com/office/powerpoint/2010/main" val="1832465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smtClean="0"/>
              <a:t>Indexes can be mathematical expressions</a:t>
            </a:r>
            <a:endParaRPr lang="en-US" dirty="0"/>
          </a:p>
        </p:txBody>
      </p:sp>
      <p:sp>
        <p:nvSpPr>
          <p:cNvPr id="23555" name="Rectangle 3"/>
          <p:cNvSpPr>
            <a:spLocks noGrp="1" noChangeArrowheads="1"/>
          </p:cNvSpPr>
          <p:nvPr>
            <p:ph idx="1"/>
          </p:nvPr>
        </p:nvSpPr>
        <p:spPr>
          <a:xfrm>
            <a:off x="428596" y="1357298"/>
            <a:ext cx="8358246" cy="5064926"/>
          </a:xfrm>
        </p:spPr>
        <p:txBody>
          <a:bodyPr>
            <a:normAutofit/>
          </a:bodyPr>
          <a:lstStyle/>
          <a:p>
            <a:r>
              <a:rPr lang="en-US" sz="3200" b="0" dirty="0"/>
              <a:t>A subscript can also be an expression that evaluates to an integer</a:t>
            </a:r>
            <a:r>
              <a:rPr lang="en-US" sz="3200" b="0" dirty="0" smtClean="0"/>
              <a:t>. E.g. a=1, b=</a:t>
            </a:r>
            <a:r>
              <a:rPr lang="tr-TR" sz="3200" b="0" dirty="0"/>
              <a:t>1</a:t>
            </a:r>
            <a:r>
              <a:rPr lang="en-US" sz="3200" b="0" dirty="0" smtClean="0"/>
              <a:t>, </a:t>
            </a:r>
            <a:endParaRPr lang="en-US" sz="3200" b="0" dirty="0"/>
          </a:p>
          <a:p>
            <a:pPr>
              <a:buFontTx/>
              <a:buNone/>
            </a:pPr>
            <a:endParaRPr lang="en-US" sz="1050" b="0" dirty="0"/>
          </a:p>
          <a:p>
            <a:pPr>
              <a:buFontTx/>
              <a:buNone/>
            </a:pPr>
            <a:r>
              <a:rPr lang="en-US" sz="3200" b="0" dirty="0"/>
              <a:t>		numbers[(a + b) * 2] </a:t>
            </a:r>
            <a:r>
              <a:rPr lang="en-US" sz="3200" b="0" dirty="0" smtClean="0"/>
              <a:t>;</a:t>
            </a:r>
          </a:p>
          <a:p>
            <a:pPr>
              <a:buFontTx/>
              <a:buNone/>
            </a:pPr>
            <a:r>
              <a:rPr lang="en-US" sz="3200" b="0" dirty="0" smtClean="0"/>
              <a:t>Then this is equivalent to </a:t>
            </a:r>
            <a:r>
              <a:rPr lang="en-US" sz="3200" b="0" i="1" dirty="0" smtClean="0"/>
              <a:t>numbers[</a:t>
            </a:r>
            <a:r>
              <a:rPr lang="tr-TR" sz="3200" b="0" i="1" dirty="0" smtClean="0"/>
              <a:t>4</a:t>
            </a:r>
            <a:r>
              <a:rPr lang="en-US" sz="3200" b="0" i="1" dirty="0" smtClean="0"/>
              <a:t>];</a:t>
            </a:r>
            <a:endParaRPr lang="tr-TR" sz="3200" b="0" i="1" dirty="0" smtClean="0"/>
          </a:p>
          <a:p>
            <a:pPr>
              <a:buFontTx/>
              <a:buNone/>
            </a:pPr>
            <a:r>
              <a:rPr lang="en-US" sz="2000" b="0" dirty="0" smtClean="0"/>
              <a:t> </a:t>
            </a:r>
          </a:p>
        </p:txBody>
      </p:sp>
    </p:spTree>
    <p:extLst>
      <p:ext uri="{BB962C8B-B14F-4D97-AF65-F5344CB8AC3E}">
        <p14:creationId xmlns="" xmlns:p14="http://schemas.microsoft.com/office/powerpoint/2010/main" val="2637089467"/>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graphicFrame>
        <p:nvGraphicFramePr>
          <p:cNvPr id="4" name="3 İçerik Yer Tutucusu"/>
          <p:cNvGraphicFramePr>
            <a:graphicFrameLocks noGrp="1"/>
          </p:cNvGraphicFramePr>
          <p:nvPr>
            <p:ph sz="quarter" idx="1"/>
          </p:nvPr>
        </p:nvGraphicFramePr>
        <p:xfrm>
          <a:off x="4929192" y="1357299"/>
          <a:ext cx="3525840" cy="1198438"/>
        </p:xfrm>
        <a:graphic>
          <a:graphicData uri="http://schemas.openxmlformats.org/drawingml/2006/table">
            <a:tbl>
              <a:tblPr/>
              <a:tblGrid>
                <a:gridCol w="352584"/>
                <a:gridCol w="352584"/>
                <a:gridCol w="352584"/>
                <a:gridCol w="352584"/>
                <a:gridCol w="352584"/>
                <a:gridCol w="352584"/>
                <a:gridCol w="352584"/>
                <a:gridCol w="352584"/>
                <a:gridCol w="352584"/>
                <a:gridCol w="352584"/>
              </a:tblGrid>
              <a:tr h="357190">
                <a:tc>
                  <a:txBody>
                    <a:bodyPr/>
                    <a:lstStyle/>
                    <a:p>
                      <a:pPr algn="ctr">
                        <a:lnSpc>
                          <a:spcPct val="115000"/>
                        </a:lnSpc>
                        <a:spcAft>
                          <a:spcPts val="0"/>
                        </a:spcAft>
                        <a:tabLst>
                          <a:tab pos="397510" algn="l"/>
                        </a:tabLst>
                      </a:pPr>
                      <a:r>
                        <a:rPr lang="tr-TR" sz="1800" dirty="0" smtClean="0">
                          <a:latin typeface="Arial"/>
                          <a:ea typeface="Times New Roman"/>
                          <a:cs typeface="Times New Roman"/>
                        </a:rPr>
                        <a:t>A</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dirty="0" smtClean="0">
                          <a:latin typeface="Calibri"/>
                          <a:ea typeface="Times New Roman"/>
                          <a:cs typeface="Times New Roman"/>
                        </a:rPr>
                        <a:t>:</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b="1" i="1" dirty="0" smtClean="0">
                          <a:latin typeface="Calibri"/>
                          <a:ea typeface="Times New Roman"/>
                          <a:cs typeface="Times New Roman"/>
                        </a:rPr>
                        <a:t>8</a:t>
                      </a:r>
                      <a:endParaRPr lang="tr-TR" sz="2400" b="1" i="1"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357190">
                <a:tc>
                  <a:txBody>
                    <a:bodyPr/>
                    <a:lstStyle/>
                    <a:p>
                      <a:pPr algn="ctr">
                        <a:lnSpc>
                          <a:spcPct val="115000"/>
                        </a:lnSpc>
                        <a:spcAft>
                          <a:spcPts val="0"/>
                        </a:spcAft>
                        <a:tabLst>
                          <a:tab pos="397510" algn="l"/>
                        </a:tabLst>
                      </a:pPr>
                      <a:r>
                        <a:rPr lang="tr-TR" sz="1800" dirty="0" smtClean="0">
                          <a:latin typeface="Arial"/>
                          <a:ea typeface="Times New Roman"/>
                          <a:cs typeface="Times New Roman"/>
                        </a:rPr>
                        <a:t>B</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2400" dirty="0" smtClean="0">
                          <a:latin typeface="Calibri"/>
                          <a:ea typeface="Times New Roman"/>
                          <a:cs typeface="Times New Roman"/>
                        </a:rPr>
                        <a:t>:</a:t>
                      </a: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24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100" dirty="0">
                        <a:latin typeface="Calibri"/>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57190">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000"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Dikdörtgen"/>
          <p:cNvSpPr/>
          <p:nvPr/>
        </p:nvSpPr>
        <p:spPr>
          <a:xfrm>
            <a:off x="428596" y="1714488"/>
            <a:ext cx="6643734" cy="2246769"/>
          </a:xfrm>
          <a:prstGeom prst="rect">
            <a:avLst/>
          </a:prstGeom>
        </p:spPr>
        <p:txBody>
          <a:bodyPr wrap="square">
            <a:spAutoFit/>
          </a:bodyPr>
          <a:lstStyle/>
          <a:p>
            <a:r>
              <a:rPr lang="it-IT" sz="2000" dirty="0" smtClean="0"/>
              <a:t>int a;</a:t>
            </a:r>
          </a:p>
          <a:p>
            <a:r>
              <a:rPr lang="it-IT" sz="2000" dirty="0" smtClean="0"/>
              <a:t>printf("A:");</a:t>
            </a:r>
          </a:p>
          <a:p>
            <a:r>
              <a:rPr lang="it-IT" sz="2000" dirty="0" smtClean="0"/>
              <a:t>scanf("%d", &amp;a);</a:t>
            </a:r>
          </a:p>
          <a:p>
            <a:r>
              <a:rPr lang="it-IT" sz="2000" dirty="0" smtClean="0"/>
              <a:t>int dizi[a];</a:t>
            </a:r>
          </a:p>
          <a:p>
            <a:r>
              <a:rPr lang="it-IT" sz="2000" dirty="0" smtClean="0"/>
              <a:t>dizi[0]=3;</a:t>
            </a:r>
          </a:p>
          <a:p>
            <a:r>
              <a:rPr lang="it-IT" sz="2000" dirty="0" smtClean="0"/>
              <a:t>dizi[2]=2;</a:t>
            </a:r>
          </a:p>
          <a:p>
            <a:r>
              <a:rPr lang="it-IT" sz="2000" dirty="0" smtClean="0"/>
              <a:t>printf("B:%d%d%d", dizi[2], dizi[0], dizi[0</a:t>
            </a:r>
            <a:r>
              <a:rPr lang="tr-TR" sz="2000" dirty="0" smtClean="0"/>
              <a:t>*5</a:t>
            </a:r>
            <a:r>
              <a:rPr lang="it-IT" sz="2000" dirty="0" smtClean="0"/>
              <a:t>]*dizi[</a:t>
            </a:r>
            <a:r>
              <a:rPr lang="tr-TR" sz="2000" dirty="0" smtClean="0"/>
              <a:t>3-1</a:t>
            </a:r>
            <a:r>
              <a:rPr lang="it-IT" sz="2000" dirty="0" smtClean="0"/>
              <a:t>]);</a:t>
            </a:r>
          </a:p>
        </p:txBody>
      </p:sp>
      <p:sp>
        <p:nvSpPr>
          <p:cNvPr id="7" name="6 Metin kutusu"/>
          <p:cNvSpPr txBox="1"/>
          <p:nvPr/>
        </p:nvSpPr>
        <p:spPr>
          <a:xfrm>
            <a:off x="6715140" y="2857496"/>
            <a:ext cx="2000264" cy="1323439"/>
          </a:xfrm>
          <a:prstGeom prst="rect">
            <a:avLst/>
          </a:prstGeom>
          <a:noFill/>
        </p:spPr>
        <p:txBody>
          <a:bodyPr wrap="square" rtlCol="0">
            <a:spAutoFit/>
          </a:bodyPr>
          <a:lstStyle/>
          <a:p>
            <a:r>
              <a:rPr lang="tr-TR" sz="1600" dirty="0" smtClean="0"/>
              <a:t>a değeri 3’den küçük girilirse derleyici hata vermeyebilir ama kod hatalı hale gelir. Neden?</a:t>
            </a:r>
            <a:endParaRPr lang="tr-TR" sz="1600" dirty="0"/>
          </a:p>
        </p:txBody>
      </p:sp>
      <p:sp>
        <p:nvSpPr>
          <p:cNvPr id="8" name="7 Metin kutusu"/>
          <p:cNvSpPr txBox="1"/>
          <p:nvPr/>
        </p:nvSpPr>
        <p:spPr>
          <a:xfrm>
            <a:off x="4286248" y="4500570"/>
            <a:ext cx="4714908" cy="1569660"/>
          </a:xfrm>
          <a:prstGeom prst="rect">
            <a:avLst/>
          </a:prstGeom>
          <a:noFill/>
        </p:spPr>
        <p:txBody>
          <a:bodyPr wrap="square" rtlCol="0">
            <a:spAutoFit/>
          </a:bodyPr>
          <a:lstStyle/>
          <a:p>
            <a:r>
              <a:rPr lang="tr-TR" sz="1600" i="1" dirty="0" smtClean="0"/>
              <a:t>Çünkü dizi[2] kullanılarak dizinin minimum 3 elemanlı olacağı varsayılmıştı. a değeri 3’den küçük olursa derleyici dizi için hafızada ayrılan yerin dışına değer kaydı yapacak ve kodun devamında o alan AYIRT EDİLMİŞ(</a:t>
            </a:r>
            <a:r>
              <a:rPr lang="tr-TR" sz="1600" i="1" dirty="0" err="1" smtClean="0"/>
              <a:t>reserved</a:t>
            </a:r>
            <a:r>
              <a:rPr lang="tr-TR" sz="1600" i="1" dirty="0" smtClean="0"/>
              <a:t>) olmadığı için oradaki kaydın üstüne başka kayıtlar yapılabilecek.</a:t>
            </a:r>
            <a:endParaRPr lang="tr-TR" sz="1600" i="1" dirty="0"/>
          </a:p>
        </p:txBody>
      </p:sp>
      <p:cxnSp>
        <p:nvCxnSpPr>
          <p:cNvPr id="16" name="15 Düz Ok Bağlayıcısı"/>
          <p:cNvCxnSpPr/>
          <p:nvPr/>
        </p:nvCxnSpPr>
        <p:spPr>
          <a:xfrm rot="10800000" flipV="1">
            <a:off x="6286512" y="4214818"/>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srcRect/>
          <a:stretch>
            <a:fillRect/>
          </a:stretch>
        </p:blipFill>
        <p:spPr bwMode="auto">
          <a:xfrm>
            <a:off x="857224" y="4286256"/>
            <a:ext cx="3169621" cy="1766895"/>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8"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amond(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81000" y="1143000"/>
            <a:ext cx="8534400" cy="5105400"/>
          </a:xfrm>
          <a:noFill/>
          <a:ln/>
        </p:spPr>
        <p:txBody>
          <a:bodyPr>
            <a:normAutofit/>
          </a:bodyPr>
          <a:lstStyle/>
          <a:p>
            <a:r>
              <a:rPr lang="en-US" sz="2000" dirty="0"/>
              <a:t>Each element in an array has a </a:t>
            </a:r>
            <a:r>
              <a:rPr lang="en-US" sz="2000" b="1" dirty="0"/>
              <a:t>subscript </a:t>
            </a:r>
            <a:r>
              <a:rPr lang="en-US" sz="2000" dirty="0"/>
              <a:t>(</a:t>
            </a:r>
            <a:r>
              <a:rPr lang="en-US" sz="2000" b="1" dirty="0"/>
              <a:t>index</a:t>
            </a:r>
            <a:r>
              <a:rPr lang="en-US" sz="2000" dirty="0"/>
              <a:t>) associated with it.</a:t>
            </a:r>
          </a:p>
          <a:p>
            <a:pPr>
              <a:buFontTx/>
              <a:buNone/>
            </a:pPr>
            <a:endParaRPr lang="en-US" sz="2000" dirty="0"/>
          </a:p>
          <a:p>
            <a:endParaRPr lang="en-US" sz="2000" dirty="0"/>
          </a:p>
          <a:p>
            <a:endParaRPr lang="tr-TR" sz="2000" u="sng" dirty="0" smtClean="0"/>
          </a:p>
          <a:p>
            <a:r>
              <a:rPr lang="en-US" sz="2000" u="sng" dirty="0" smtClean="0"/>
              <a:t>Subscripts are integers and always begin at zero</a:t>
            </a:r>
            <a:r>
              <a:rPr lang="en-US" sz="2000" dirty="0" smtClean="0"/>
              <a:t>.</a:t>
            </a:r>
            <a:endParaRPr lang="en-US" sz="2000" dirty="0"/>
          </a:p>
          <a:p>
            <a:r>
              <a:rPr lang="en-US" sz="2000" dirty="0"/>
              <a:t>Values of individual elements can be accessed by </a:t>
            </a:r>
            <a:r>
              <a:rPr lang="en-US" sz="2000" b="1" dirty="0"/>
              <a:t>indexing</a:t>
            </a:r>
            <a:r>
              <a:rPr lang="en-US" sz="2000" dirty="0"/>
              <a:t> into the array.  For example,</a:t>
            </a:r>
          </a:p>
          <a:p>
            <a:pPr>
              <a:buFontTx/>
              <a:buNone/>
            </a:pPr>
            <a:r>
              <a:rPr lang="en-US" sz="2000" dirty="0"/>
              <a:t>		</a:t>
            </a:r>
            <a:r>
              <a:rPr lang="en-US" sz="1800" dirty="0" err="1"/>
              <a:t>printf</a:t>
            </a:r>
            <a:r>
              <a:rPr lang="en-US" sz="1800" dirty="0"/>
              <a:t>(</a:t>
            </a:r>
            <a:r>
              <a:rPr lang="ja-JP" altLang="en-US" sz="1800" dirty="0">
                <a:latin typeface="Arial"/>
              </a:rPr>
              <a:t>“</a:t>
            </a:r>
            <a:r>
              <a:rPr lang="en-US" sz="1800" dirty="0"/>
              <a:t>The third element = %d.\n</a:t>
            </a:r>
            <a:r>
              <a:rPr lang="ja-JP" altLang="en-US" sz="1800" dirty="0">
                <a:latin typeface="Arial"/>
              </a:rPr>
              <a:t>”</a:t>
            </a:r>
            <a:r>
              <a:rPr lang="en-US" sz="1800" dirty="0"/>
              <a:t>, numbers[2]);</a:t>
            </a:r>
          </a:p>
          <a:p>
            <a:pPr>
              <a:buFontTx/>
              <a:buNone/>
            </a:pPr>
            <a:r>
              <a:rPr lang="en-US" sz="1800" dirty="0"/>
              <a:t>	</a:t>
            </a:r>
            <a:r>
              <a:rPr lang="en-US" sz="2000" dirty="0"/>
              <a:t>would give the output</a:t>
            </a:r>
            <a:endParaRPr lang="en-US" sz="1800" dirty="0"/>
          </a:p>
          <a:p>
            <a:pPr>
              <a:buFontTx/>
              <a:buNone/>
            </a:pPr>
            <a:r>
              <a:rPr lang="en-US" sz="1800" dirty="0"/>
              <a:t>		The third element = 6.</a:t>
            </a:r>
            <a:endParaRPr lang="en-US" sz="2000" dirty="0"/>
          </a:p>
        </p:txBody>
      </p:sp>
      <p:sp>
        <p:nvSpPr>
          <p:cNvPr id="8194" name="Rectangle 2"/>
          <p:cNvSpPr>
            <a:spLocks noGrp="1" noChangeArrowheads="1"/>
          </p:cNvSpPr>
          <p:nvPr>
            <p:ph type="title"/>
          </p:nvPr>
        </p:nvSpPr>
        <p:spPr>
          <a:noFill/>
          <a:ln/>
        </p:spPr>
        <p:txBody>
          <a:bodyPr/>
          <a:lstStyle/>
          <a:p>
            <a:r>
              <a:rPr lang="tr-TR" dirty="0" smtClean="0"/>
              <a:t>Diziler</a:t>
            </a:r>
            <a:endParaRPr lang="en-US" dirty="0"/>
          </a:p>
        </p:txBody>
      </p:sp>
      <p:sp>
        <p:nvSpPr>
          <p:cNvPr id="8197" name="Text Box 5"/>
          <p:cNvSpPr txBox="1">
            <a:spLocks noChangeArrowheads="1"/>
          </p:cNvSpPr>
          <p:nvPr/>
        </p:nvSpPr>
        <p:spPr bwMode="auto">
          <a:xfrm>
            <a:off x="482600" y="2784530"/>
            <a:ext cx="640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8198" name="Rectangle 6"/>
          <p:cNvSpPr>
            <a:spLocks noChangeArrowheads="1"/>
          </p:cNvSpPr>
          <p:nvPr/>
        </p:nvSpPr>
        <p:spPr bwMode="auto">
          <a:xfrm>
            <a:off x="3282950" y="1593850"/>
            <a:ext cx="520700" cy="5207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9" name="Rectangle 7"/>
          <p:cNvSpPr>
            <a:spLocks noChangeArrowheads="1"/>
          </p:cNvSpPr>
          <p:nvPr/>
        </p:nvSpPr>
        <p:spPr bwMode="auto">
          <a:xfrm>
            <a:off x="3816350" y="1593850"/>
            <a:ext cx="520700" cy="5207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0" name="Rectangle 8"/>
          <p:cNvSpPr>
            <a:spLocks noChangeArrowheads="1"/>
          </p:cNvSpPr>
          <p:nvPr/>
        </p:nvSpPr>
        <p:spPr bwMode="auto">
          <a:xfrm>
            <a:off x="4349750" y="1593850"/>
            <a:ext cx="520700" cy="5207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1" name="Rectangle 9"/>
          <p:cNvSpPr>
            <a:spLocks noChangeArrowheads="1"/>
          </p:cNvSpPr>
          <p:nvPr/>
        </p:nvSpPr>
        <p:spPr bwMode="auto">
          <a:xfrm>
            <a:off x="4883150" y="1593850"/>
            <a:ext cx="520700" cy="5207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 name="Rectangle 10"/>
          <p:cNvSpPr>
            <a:spLocks noChangeArrowheads="1"/>
          </p:cNvSpPr>
          <p:nvPr/>
        </p:nvSpPr>
        <p:spPr bwMode="auto">
          <a:xfrm>
            <a:off x="5416550" y="1593850"/>
            <a:ext cx="520700" cy="5207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3" name="Rectangle 11"/>
          <p:cNvSpPr>
            <a:spLocks noChangeArrowheads="1"/>
          </p:cNvSpPr>
          <p:nvPr/>
        </p:nvSpPr>
        <p:spPr bwMode="auto">
          <a:xfrm>
            <a:off x="3332163" y="1643063"/>
            <a:ext cx="350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5</a:t>
            </a:r>
          </a:p>
        </p:txBody>
      </p:sp>
      <p:sp>
        <p:nvSpPr>
          <p:cNvPr id="8204" name="Rectangle 12"/>
          <p:cNvSpPr>
            <a:spLocks noChangeArrowheads="1"/>
          </p:cNvSpPr>
          <p:nvPr/>
        </p:nvSpPr>
        <p:spPr bwMode="auto">
          <a:xfrm>
            <a:off x="3865563" y="1643063"/>
            <a:ext cx="350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2</a:t>
            </a:r>
          </a:p>
        </p:txBody>
      </p:sp>
      <p:sp>
        <p:nvSpPr>
          <p:cNvPr id="8205" name="Rectangle 13"/>
          <p:cNvSpPr>
            <a:spLocks noChangeArrowheads="1"/>
          </p:cNvSpPr>
          <p:nvPr/>
        </p:nvSpPr>
        <p:spPr bwMode="auto">
          <a:xfrm>
            <a:off x="4398963" y="1643063"/>
            <a:ext cx="350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6</a:t>
            </a:r>
          </a:p>
        </p:txBody>
      </p:sp>
      <p:sp>
        <p:nvSpPr>
          <p:cNvPr id="8206" name="Rectangle 14"/>
          <p:cNvSpPr>
            <a:spLocks noChangeArrowheads="1"/>
          </p:cNvSpPr>
          <p:nvPr/>
        </p:nvSpPr>
        <p:spPr bwMode="auto">
          <a:xfrm>
            <a:off x="4932363" y="1643063"/>
            <a:ext cx="350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9</a:t>
            </a:r>
          </a:p>
        </p:txBody>
      </p:sp>
      <p:sp>
        <p:nvSpPr>
          <p:cNvPr id="8207" name="Rectangle 15"/>
          <p:cNvSpPr>
            <a:spLocks noChangeArrowheads="1"/>
          </p:cNvSpPr>
          <p:nvPr/>
        </p:nvSpPr>
        <p:spPr bwMode="auto">
          <a:xfrm>
            <a:off x="5465763" y="1643063"/>
            <a:ext cx="350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3</a:t>
            </a:r>
          </a:p>
        </p:txBody>
      </p:sp>
      <p:sp>
        <p:nvSpPr>
          <p:cNvPr id="8208" name="Rectangle 16"/>
          <p:cNvSpPr>
            <a:spLocks noChangeArrowheads="1"/>
          </p:cNvSpPr>
          <p:nvPr/>
        </p:nvSpPr>
        <p:spPr bwMode="auto">
          <a:xfrm>
            <a:off x="2000232" y="1643050"/>
            <a:ext cx="697115"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b="1" dirty="0" err="1" smtClean="0"/>
              <a:t>value</a:t>
            </a:r>
            <a:endParaRPr lang="en-US" b="1" dirty="0"/>
          </a:p>
        </p:txBody>
      </p:sp>
      <p:sp>
        <p:nvSpPr>
          <p:cNvPr id="8209" name="Rectangle 17"/>
          <p:cNvSpPr>
            <a:spLocks noChangeArrowheads="1"/>
          </p:cNvSpPr>
          <p:nvPr/>
        </p:nvSpPr>
        <p:spPr bwMode="auto">
          <a:xfrm>
            <a:off x="3332163" y="2100263"/>
            <a:ext cx="3144837"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r>
              <a:rPr lang="en-US" b="1" dirty="0"/>
              <a:t>0  </a:t>
            </a:r>
            <a:r>
              <a:rPr lang="en-US" b="1" dirty="0" smtClean="0"/>
              <a:t>   </a:t>
            </a:r>
            <a:r>
              <a:rPr lang="tr-TR" b="1" dirty="0" smtClean="0"/>
              <a:t> </a:t>
            </a:r>
            <a:r>
              <a:rPr lang="en-US" b="1" dirty="0" smtClean="0"/>
              <a:t> 1      </a:t>
            </a:r>
            <a:r>
              <a:rPr lang="tr-TR" b="1" dirty="0" smtClean="0"/>
              <a:t> </a:t>
            </a:r>
            <a:r>
              <a:rPr lang="en-US" b="1" dirty="0" smtClean="0"/>
              <a:t> </a:t>
            </a:r>
            <a:r>
              <a:rPr lang="en-US" b="1" dirty="0"/>
              <a:t>2   </a:t>
            </a:r>
            <a:r>
              <a:rPr lang="en-US" b="1" dirty="0" smtClean="0"/>
              <a:t>  </a:t>
            </a:r>
            <a:r>
              <a:rPr lang="tr-TR" b="1" dirty="0" smtClean="0"/>
              <a:t> </a:t>
            </a:r>
            <a:r>
              <a:rPr lang="en-US" b="1" dirty="0" smtClean="0"/>
              <a:t>  </a:t>
            </a:r>
            <a:r>
              <a:rPr lang="en-US" b="1" dirty="0"/>
              <a:t>3   </a:t>
            </a:r>
            <a:r>
              <a:rPr lang="tr-TR" b="1" dirty="0" smtClean="0"/>
              <a:t>   </a:t>
            </a:r>
            <a:r>
              <a:rPr lang="en-US" b="1" dirty="0" smtClean="0"/>
              <a:t>  </a:t>
            </a:r>
            <a:r>
              <a:rPr lang="en-US" b="1" dirty="0"/>
              <a:t>4</a:t>
            </a:r>
          </a:p>
        </p:txBody>
      </p:sp>
      <p:sp>
        <p:nvSpPr>
          <p:cNvPr id="8210" name="AutoShape 18"/>
          <p:cNvSpPr>
            <a:spLocks noChangeArrowheads="1"/>
          </p:cNvSpPr>
          <p:nvPr/>
        </p:nvSpPr>
        <p:spPr bwMode="auto">
          <a:xfrm>
            <a:off x="2770188" y="1798041"/>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5-Point Star 2"/>
          <p:cNvSpPr/>
          <p:nvPr/>
        </p:nvSpPr>
        <p:spPr>
          <a:xfrm>
            <a:off x="7245191" y="1417638"/>
            <a:ext cx="1670210" cy="1481532"/>
          </a:xfrm>
          <a:prstGeom prst="star5">
            <a:avLst/>
          </a:prstGeom>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937250" y="4310862"/>
            <a:ext cx="2749550" cy="738664"/>
          </a:xfrm>
          <a:prstGeom prst="rect">
            <a:avLst/>
          </a:prstGeom>
          <a:noFill/>
        </p:spPr>
        <p:txBody>
          <a:bodyPr wrap="square" rtlCol="0">
            <a:spAutoFit/>
          </a:bodyPr>
          <a:lstStyle/>
          <a:p>
            <a:r>
              <a:rPr lang="en-US" sz="1400" b="1" dirty="0" smtClean="0">
                <a:solidFill>
                  <a:srgbClr val="FF0000"/>
                </a:solidFill>
              </a:rPr>
              <a:t>IMPORTANT. This is perhaps the most common mistake among beginners</a:t>
            </a:r>
            <a:endParaRPr lang="en-US" sz="1400" b="1" dirty="0">
              <a:solidFill>
                <a:srgbClr val="FF0000"/>
              </a:solidFill>
            </a:endParaRPr>
          </a:p>
        </p:txBody>
      </p:sp>
      <p:cxnSp>
        <p:nvCxnSpPr>
          <p:cNvPr id="6" name="Curved Connector 5"/>
          <p:cNvCxnSpPr/>
          <p:nvPr/>
        </p:nvCxnSpPr>
        <p:spPr>
          <a:xfrm flipV="1">
            <a:off x="3790950" y="4610100"/>
            <a:ext cx="2146300" cy="324855"/>
          </a:xfrm>
          <a:prstGeom prst="curvedConnector3">
            <a:avLst>
              <a:gd name="adj1" fmla="val 50000"/>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5-Point Star 7"/>
          <p:cNvSpPr/>
          <p:nvPr/>
        </p:nvSpPr>
        <p:spPr>
          <a:xfrm>
            <a:off x="3000364" y="4214818"/>
            <a:ext cx="938212" cy="8128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22" name="AutoShape 18"/>
          <p:cNvSpPr>
            <a:spLocks noChangeArrowheads="1"/>
          </p:cNvSpPr>
          <p:nvPr/>
        </p:nvSpPr>
        <p:spPr bwMode="auto">
          <a:xfrm>
            <a:off x="2928926" y="2214554"/>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16"/>
          <p:cNvSpPr>
            <a:spLocks noChangeArrowheads="1"/>
          </p:cNvSpPr>
          <p:nvPr/>
        </p:nvSpPr>
        <p:spPr bwMode="auto">
          <a:xfrm>
            <a:off x="2143108" y="2143116"/>
            <a:ext cx="703335"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b="1" dirty="0" err="1" smtClean="0"/>
              <a:t>index</a:t>
            </a:r>
            <a:endParaRPr lang="en-US" b="1" dirty="0"/>
          </a:p>
        </p:txBody>
      </p:sp>
    </p:spTree>
    <p:extLst>
      <p:ext uri="{BB962C8B-B14F-4D97-AF65-F5344CB8AC3E}">
        <p14:creationId xmlns:p14="http://schemas.microsoft.com/office/powerpoint/2010/main" xmlns="" val="20901444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Bunu biliyor muydunuz?</a:t>
            </a:r>
            <a:endParaRPr lang="en-US" dirty="0"/>
          </a:p>
        </p:txBody>
      </p:sp>
      <p:sp>
        <p:nvSpPr>
          <p:cNvPr id="3" name="Content Placeholder 2"/>
          <p:cNvSpPr>
            <a:spLocks noGrp="1"/>
          </p:cNvSpPr>
          <p:nvPr>
            <p:ph sz="quarter" idx="1"/>
          </p:nvPr>
        </p:nvSpPr>
        <p:spPr/>
        <p:txBody>
          <a:bodyPr/>
          <a:lstStyle/>
          <a:p>
            <a:r>
              <a:rPr lang="en-US" dirty="0" smtClean="0"/>
              <a:t>The first large-scale electronic digital computer:</a:t>
            </a:r>
          </a:p>
          <a:p>
            <a:endParaRPr lang="en-US" dirty="0"/>
          </a:p>
          <a:p>
            <a:pPr marL="0" indent="0">
              <a:buNone/>
            </a:pPr>
            <a:r>
              <a:rPr lang="en-US" sz="2000" dirty="0" smtClean="0"/>
              <a:t>University of </a:t>
            </a:r>
          </a:p>
          <a:p>
            <a:pPr marL="0" indent="0">
              <a:buNone/>
            </a:pPr>
            <a:r>
              <a:rPr lang="en-US" sz="2000" dirty="0" smtClean="0"/>
              <a:t>Pennsylvania </a:t>
            </a:r>
            <a:r>
              <a:rPr lang="tr-TR" sz="2000" dirty="0" smtClean="0"/>
              <a:t>in</a:t>
            </a:r>
          </a:p>
          <a:p>
            <a:pPr marL="0" indent="0">
              <a:buNone/>
            </a:pPr>
            <a:r>
              <a:rPr lang="en-US" sz="2800" b="1" dirty="0" smtClean="0"/>
              <a:t>1946</a:t>
            </a:r>
            <a:r>
              <a:rPr lang="en-US" sz="2000" dirty="0" smtClean="0"/>
              <a:t>.</a:t>
            </a:r>
          </a:p>
          <a:p>
            <a:pPr marL="0" indent="0">
              <a:buNone/>
            </a:pPr>
            <a:r>
              <a:rPr lang="en-US" sz="2000" dirty="0" smtClean="0"/>
              <a:t>It weighted </a:t>
            </a:r>
            <a:endParaRPr lang="tr-TR" sz="2000" dirty="0" smtClean="0"/>
          </a:p>
          <a:p>
            <a:pPr marL="0" indent="0">
              <a:buNone/>
            </a:pPr>
            <a:r>
              <a:rPr lang="en-US" sz="2800" b="1" dirty="0" smtClean="0"/>
              <a:t>30 tons </a:t>
            </a:r>
            <a:endParaRPr lang="tr-TR" sz="2800" b="1" dirty="0" smtClean="0"/>
          </a:p>
          <a:p>
            <a:pPr marL="0" indent="0">
              <a:buNone/>
            </a:pPr>
            <a:r>
              <a:rPr lang="en-US" sz="2000" dirty="0" smtClean="0"/>
              <a:t>And</a:t>
            </a:r>
            <a:r>
              <a:rPr lang="tr-TR" sz="2000" dirty="0" smtClean="0"/>
              <a:t> </a:t>
            </a:r>
            <a:r>
              <a:rPr lang="en-US" sz="2000" dirty="0" smtClean="0"/>
              <a:t>took up </a:t>
            </a:r>
            <a:endParaRPr lang="tr-TR" sz="2000" dirty="0" smtClean="0"/>
          </a:p>
          <a:p>
            <a:pPr marL="0" indent="0">
              <a:buNone/>
            </a:pPr>
            <a:r>
              <a:rPr lang="en-US" sz="2800" b="1" dirty="0" smtClean="0"/>
              <a:t>167 m</a:t>
            </a:r>
            <a:r>
              <a:rPr lang="en-US" sz="2800" b="1" baseline="30000" dirty="0" smtClean="0"/>
              <a:t>2</a:t>
            </a:r>
            <a:r>
              <a:rPr lang="en-US" sz="2800" b="1" dirty="0" smtClean="0"/>
              <a:t> </a:t>
            </a:r>
            <a:r>
              <a:rPr lang="en-US" sz="2000" dirty="0" smtClean="0"/>
              <a:t>.</a:t>
            </a:r>
            <a:endParaRPr lang="en-US" sz="2000" baseline="30000" dirty="0"/>
          </a:p>
          <a:p>
            <a:endParaRPr lang="en-US" dirty="0" smtClean="0"/>
          </a:p>
          <a:p>
            <a:endParaRPr lang="en-US"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p:txBody>
      </p:sp>
      <p:pic>
        <p:nvPicPr>
          <p:cNvPr id="5" name="Picture 4" descr="Eniac.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27763" y="2413001"/>
            <a:ext cx="4260273" cy="32556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32661482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ox(i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ox(in)">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Dizilerin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Dizi elemanlarının </a:t>
            </a:r>
            <a:r>
              <a:rPr lang="tr-TR" sz="2400" b="1" dirty="0" smtClean="0">
                <a:solidFill>
                  <a:schemeClr val="tx1"/>
                </a:solidFill>
              </a:rPr>
              <a:t>türü aynı olmalıdır</a:t>
            </a:r>
            <a:r>
              <a:rPr lang="tr-TR" sz="2400" dirty="0" smtClean="0">
                <a:solidFill>
                  <a:schemeClr val="tx1"/>
                </a:solidFill>
              </a:rPr>
              <a:t>. Diziler tanımlanırken dizilerin hangi türde veri tutacağı önceden belirlenir ve diziye atılacak elemanların türünün dizinin türüyle uyumlu olması gerekir. </a:t>
            </a:r>
          </a:p>
          <a:p>
            <a:pPr algn="just">
              <a:buFont typeface="Wingdings" pitchFamily="2" charset="2"/>
              <a:buChar char="§"/>
            </a:pPr>
            <a:r>
              <a:rPr lang="tr-TR" sz="2400" dirty="0" smtClean="0">
                <a:solidFill>
                  <a:schemeClr val="tx1"/>
                </a:solidFill>
              </a:rPr>
              <a:t>Bir dizi </a:t>
            </a:r>
            <a:r>
              <a:rPr lang="tr-TR" sz="2400" b="1" dirty="0" smtClean="0">
                <a:solidFill>
                  <a:schemeClr val="tx1"/>
                </a:solidFill>
              </a:rPr>
              <a:t>hem </a:t>
            </a:r>
            <a:r>
              <a:rPr lang="tr-TR" sz="2400" b="1" dirty="0" err="1" smtClean="0">
                <a:solidFill>
                  <a:schemeClr val="tx1"/>
                </a:solidFill>
              </a:rPr>
              <a:t>double</a:t>
            </a:r>
            <a:r>
              <a:rPr lang="tr-TR" sz="2400" b="1" dirty="0" smtClean="0">
                <a:solidFill>
                  <a:schemeClr val="tx1"/>
                </a:solidFill>
              </a:rPr>
              <a:t>, hem </a:t>
            </a:r>
            <a:r>
              <a:rPr lang="tr-TR" b="1" dirty="0" err="1" smtClean="0">
                <a:solidFill>
                  <a:schemeClr val="tx1"/>
                </a:solidFill>
              </a:rPr>
              <a:t>int</a:t>
            </a:r>
            <a:r>
              <a:rPr lang="tr-TR" sz="2400" b="1" dirty="0" smtClean="0">
                <a:solidFill>
                  <a:schemeClr val="tx1"/>
                </a:solidFill>
              </a:rPr>
              <a:t>, hem </a:t>
            </a:r>
            <a:r>
              <a:rPr lang="tr-TR" sz="2400" b="1" dirty="0" err="1" smtClean="0">
                <a:solidFill>
                  <a:schemeClr val="tx1"/>
                </a:solidFill>
              </a:rPr>
              <a:t>char</a:t>
            </a:r>
            <a:r>
              <a:rPr lang="tr-TR" sz="2400" dirty="0" smtClean="0">
                <a:solidFill>
                  <a:schemeClr val="tx1"/>
                </a:solidFill>
              </a:rPr>
              <a:t> değişkenlerini bir arada tutamaz. </a:t>
            </a:r>
          </a:p>
          <a:p>
            <a:pPr lvl="1" algn="just">
              <a:buFont typeface="Wingdings" pitchFamily="2" charset="2"/>
              <a:buChar char="§"/>
            </a:pPr>
            <a:r>
              <a:rPr lang="tr-TR" sz="2100" dirty="0" smtClean="0">
                <a:solidFill>
                  <a:schemeClr val="tx1"/>
                </a:solidFill>
              </a:rPr>
              <a:t>Bu durum yan yana adres alanlarıyla ilgilidir. Dizilerin adres alanları yan yanadır ancak veri büyüklüğüne göre adres alanı alınacaktır. Örneğin </a:t>
            </a:r>
            <a:r>
              <a:rPr lang="tr-TR" sz="2100" dirty="0" err="1" smtClean="0">
                <a:solidFill>
                  <a:schemeClr val="tx1"/>
                </a:solidFill>
              </a:rPr>
              <a:t>int</a:t>
            </a:r>
            <a:r>
              <a:rPr lang="tr-TR" sz="2100" dirty="0" smtClean="0">
                <a:solidFill>
                  <a:schemeClr val="tx1"/>
                </a:solidFill>
              </a:rPr>
              <a:t> türünde bir dizi tanımlarsanız 4 baytlık adres alanları alınır -programın çalıştığı sisteme göre farklılık gösterebilir-. Siz bu alana </a:t>
            </a:r>
            <a:r>
              <a:rPr lang="tr-TR" sz="2100" dirty="0" err="1" smtClean="0">
                <a:solidFill>
                  <a:schemeClr val="tx1"/>
                </a:solidFill>
              </a:rPr>
              <a:t>double</a:t>
            </a:r>
            <a:r>
              <a:rPr lang="tr-TR" sz="2100" dirty="0" smtClean="0">
                <a:solidFill>
                  <a:schemeClr val="tx1"/>
                </a:solidFill>
              </a:rPr>
              <a:t> (8 bayt) bir değer atayamazsınız.</a:t>
            </a:r>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Dizilerin İncelikleri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Dizilerin kapasitesi tanımlanırken </a:t>
            </a:r>
            <a:r>
              <a:rPr lang="tr-TR" sz="2400" b="1" dirty="0" smtClean="0">
                <a:solidFill>
                  <a:schemeClr val="tx1"/>
                </a:solidFill>
              </a:rPr>
              <a:t>belirtilmelidir</a:t>
            </a:r>
            <a:r>
              <a:rPr lang="tr-TR" sz="2400" b="1" dirty="0" smtClean="0"/>
              <a:t>. </a:t>
            </a:r>
            <a:r>
              <a:rPr lang="tr-TR" sz="2400" dirty="0" smtClean="0"/>
              <a:t>Dizilerin kapasitesi </a:t>
            </a:r>
            <a:r>
              <a:rPr lang="tr-TR" sz="2400" dirty="0" smtClean="0">
                <a:solidFill>
                  <a:schemeClr val="tx1"/>
                </a:solidFill>
              </a:rPr>
              <a:t>program sırasında sabit kalır. Yani, program çalışırken dizilerin kapasitesi </a:t>
            </a:r>
            <a:r>
              <a:rPr lang="tr-TR" sz="2400" b="1" dirty="0" smtClean="0">
                <a:solidFill>
                  <a:schemeClr val="tx1"/>
                </a:solidFill>
              </a:rPr>
              <a:t>değiştirilemez</a:t>
            </a:r>
            <a:r>
              <a:rPr lang="tr-TR" sz="2400" dirty="0" smtClean="0">
                <a:solidFill>
                  <a:schemeClr val="tx1"/>
                </a:solidFill>
              </a:rPr>
              <a:t>.</a:t>
            </a:r>
          </a:p>
          <a:p>
            <a:pPr lvl="1" algn="just">
              <a:buFont typeface="Wingdings" pitchFamily="2" charset="2"/>
              <a:buChar char="§"/>
            </a:pPr>
            <a:r>
              <a:rPr lang="tr-TR" sz="2100" dirty="0" smtClean="0">
                <a:solidFill>
                  <a:schemeClr val="tx1"/>
                </a:solidFill>
              </a:rPr>
              <a:t>Diziler yan yana adres alanlarında saklanır. Dizilerin birçok avantajı bu adres alanlarının yan yana olmasından gelir. Eğer dizinin kapasitesi değiştirilseydi dizinin bittiği yerdeki adrese yeni elemanlar eklenmek istenecekti, ancak o adres alanı boş olmayabilir. Bu yüzden diziler tanımlanırken kapasiteleri önceden belirlenir ve </a:t>
            </a:r>
            <a:r>
              <a:rPr lang="tr-TR" sz="2100" b="1" dirty="0" smtClean="0">
                <a:solidFill>
                  <a:schemeClr val="tx1"/>
                </a:solidFill>
              </a:rPr>
              <a:t>program boyunca kapasiteleri sabit kalır.</a:t>
            </a:r>
          </a:p>
        </p:txBody>
      </p:sp>
      <p:grpSp>
        <p:nvGrpSpPr>
          <p:cNvPr id="4" name="Group 2"/>
          <p:cNvGrpSpPr/>
          <p:nvPr/>
        </p:nvGrpSpPr>
        <p:grpSpPr>
          <a:xfrm>
            <a:off x="9286908" y="3929066"/>
            <a:ext cx="6061144" cy="1806256"/>
            <a:chOff x="9597956" y="301625"/>
            <a:chExt cx="6061144" cy="1806256"/>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9597956" y="301625"/>
              <a:ext cx="6061144" cy="12255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ounded Rectangle 1"/>
            <p:cNvSpPr/>
            <p:nvPr/>
          </p:nvSpPr>
          <p:spPr>
            <a:xfrm>
              <a:off x="11487150"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sp>
          <p:nvSpPr>
            <p:cNvPr id="7"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8"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61111E-6 -4.44444E-6 L -1.95296 -4.44444E-6 " pathEditMode="relative" rAng="0" ptsTypes="AA">
                                      <p:cBhvr>
                                        <p:cTn id="6" dur="25000" fill="hold"/>
                                        <p:tgtEl>
                                          <p:spTgt spid="4"/>
                                        </p:tgtEl>
                                        <p:attrNameLst>
                                          <p:attrName>ppt_x</p:attrName>
                                          <p:attrName>ppt_y</p:attrName>
                                        </p:attrNameLst>
                                      </p:cBhvr>
                                      <p:rCtr x="-9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Dizilerin Tanımlanması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smtClean="0">
                <a:solidFill>
                  <a:schemeClr val="tx1"/>
                </a:solidFill>
              </a:rPr>
              <a:t>Hatalı Dizi Tanımları:</a:t>
            </a:r>
          </a:p>
          <a:p>
            <a:pPr algn="just">
              <a:buFont typeface="Wingdings" pitchFamily="2" charset="2"/>
              <a:buChar char="§"/>
            </a:pPr>
            <a:r>
              <a:rPr lang="tr-TR" sz="3200" dirty="0" smtClean="0">
                <a:solidFill>
                  <a:srgbClr val="FF0000"/>
                </a:solidFill>
              </a:rPr>
              <a:t> </a:t>
            </a:r>
            <a:r>
              <a:rPr lang="tr-TR" sz="3200" dirty="0" err="1" smtClean="0">
                <a:solidFill>
                  <a:srgbClr val="FF0000"/>
                </a:solidFill>
              </a:rPr>
              <a:t>int</a:t>
            </a:r>
            <a:r>
              <a:rPr lang="tr-TR" sz="3200" dirty="0" smtClean="0">
                <a:solidFill>
                  <a:srgbClr val="FF0000"/>
                </a:solidFill>
              </a:rPr>
              <a:t>[] </a:t>
            </a:r>
            <a:r>
              <a:rPr lang="tr-TR" sz="3200" dirty="0" err="1" smtClean="0">
                <a:solidFill>
                  <a:srgbClr val="FF0000"/>
                </a:solidFill>
              </a:rPr>
              <a:t>prison</a:t>
            </a:r>
            <a:r>
              <a:rPr lang="tr-TR" sz="3200" dirty="0" smtClean="0">
                <a:solidFill>
                  <a:srgbClr val="FF0000"/>
                </a:solidFill>
              </a:rPr>
              <a:t>_break; </a:t>
            </a:r>
            <a:r>
              <a:rPr lang="tr-TR" sz="3200" dirty="0" smtClean="0">
                <a:solidFill>
                  <a:schemeClr val="tx1"/>
                </a:solidFill>
              </a:rPr>
              <a:t>//</a:t>
            </a:r>
            <a:r>
              <a:rPr lang="tr-TR" sz="3200" dirty="0" err="1" smtClean="0">
                <a:solidFill>
                  <a:schemeClr val="tx1"/>
                </a:solidFill>
              </a:rPr>
              <a:t>yanlis</a:t>
            </a:r>
            <a:r>
              <a:rPr lang="tr-TR" sz="3200" dirty="0" smtClean="0">
                <a:solidFill>
                  <a:schemeClr val="tx1"/>
                </a:solidFill>
              </a:rPr>
              <a:t>!</a:t>
            </a:r>
          </a:p>
          <a:p>
            <a:pPr marL="342900" indent="-342900" algn="just">
              <a:buFont typeface="Wingdings" panose="05000000000000000000" pitchFamily="2" charset="2"/>
              <a:buChar char="Ø"/>
            </a:pPr>
            <a:r>
              <a:rPr lang="tr-TR" dirty="0" smtClean="0">
                <a:solidFill>
                  <a:schemeClr val="tx1"/>
                </a:solidFill>
              </a:rPr>
              <a:t>D</a:t>
            </a:r>
            <a:r>
              <a:rPr lang="tr-TR" sz="2400" dirty="0" smtClean="0">
                <a:solidFill>
                  <a:schemeClr val="tx1"/>
                </a:solidFill>
              </a:rPr>
              <a:t>izi tanımında köşeli parantezler değişken adından sonra gelmelidir (</a:t>
            </a:r>
            <a:r>
              <a:rPr lang="tr-TR" sz="2400" b="1" dirty="0" smtClean="0">
                <a:solidFill>
                  <a:schemeClr val="tx1"/>
                </a:solidFill>
              </a:rPr>
              <a:t>Not:</a:t>
            </a:r>
            <a:r>
              <a:rPr lang="tr-TR" sz="2400" dirty="0" smtClean="0">
                <a:solidFill>
                  <a:schemeClr val="tx1"/>
                </a:solidFill>
              </a:rPr>
              <a:t> Yukarıdaki kullanım Java'da geçerlidir.)</a:t>
            </a:r>
          </a:p>
          <a:p>
            <a:pPr algn="just">
              <a:buFont typeface="Wingdings" pitchFamily="2" charset="2"/>
              <a:buChar char="§"/>
            </a:pPr>
            <a:r>
              <a:rPr lang="tr-TR" sz="3200" dirty="0" smtClean="0">
                <a:solidFill>
                  <a:srgbClr val="FF0000"/>
                </a:solidFill>
              </a:rPr>
              <a:t> </a:t>
            </a:r>
            <a:r>
              <a:rPr lang="tr-TR" sz="3200" dirty="0" err="1" smtClean="0">
                <a:solidFill>
                  <a:srgbClr val="FF0000"/>
                </a:solidFill>
              </a:rPr>
              <a:t>int</a:t>
            </a:r>
            <a:r>
              <a:rPr lang="tr-TR" sz="3200" dirty="0" smtClean="0">
                <a:solidFill>
                  <a:srgbClr val="FF0000"/>
                </a:solidFill>
              </a:rPr>
              <a:t> </a:t>
            </a:r>
            <a:r>
              <a:rPr lang="tr-TR" sz="3200" dirty="0" err="1" smtClean="0">
                <a:solidFill>
                  <a:srgbClr val="FF0000"/>
                </a:solidFill>
              </a:rPr>
              <a:t>sherlock</a:t>
            </a:r>
            <a:r>
              <a:rPr lang="tr-TR" sz="3200" dirty="0" smtClean="0">
                <a:solidFill>
                  <a:srgbClr val="FF0000"/>
                </a:solidFill>
              </a:rPr>
              <a:t>[]; </a:t>
            </a:r>
            <a:r>
              <a:rPr lang="tr-TR" sz="3200" dirty="0" smtClean="0"/>
              <a:t>//</a:t>
            </a:r>
            <a:r>
              <a:rPr lang="tr-TR" sz="3200" dirty="0" err="1" smtClean="0"/>
              <a:t>yanlis</a:t>
            </a:r>
            <a:r>
              <a:rPr lang="tr-TR" sz="3200" dirty="0" smtClean="0"/>
              <a:t>!</a:t>
            </a:r>
            <a:endParaRPr lang="tr-TR" sz="3200" dirty="0" smtClean="0">
              <a:solidFill>
                <a:schemeClr val="tx1"/>
              </a:solidFill>
            </a:endParaRPr>
          </a:p>
          <a:p>
            <a:pPr marL="342900" indent="-342900" algn="just">
              <a:buFont typeface="Wingdings" panose="05000000000000000000" pitchFamily="2" charset="2"/>
              <a:buChar char="Ø"/>
            </a:pPr>
            <a:r>
              <a:rPr lang="tr-TR" dirty="0" smtClean="0">
                <a:solidFill>
                  <a:schemeClr val="tx1"/>
                </a:solidFill>
              </a:rPr>
              <a:t>D</a:t>
            </a:r>
            <a:r>
              <a:rPr lang="tr-TR" sz="2400" dirty="0" smtClean="0">
                <a:solidFill>
                  <a:schemeClr val="tx1"/>
                </a:solidFill>
              </a:rPr>
              <a:t>izi tanımlanırken dizi kapasitesinin belirtilmesi gerekir.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7166"/>
            <a:ext cx="8229600" cy="785834"/>
          </a:xfrm>
        </p:spPr>
        <p:txBody>
          <a:bodyPr anchor="ctr">
            <a:normAutofit/>
          </a:bodyPr>
          <a:lstStyle/>
          <a:p>
            <a:r>
              <a:rPr lang="tr-TR" b="1" dirty="0" smtClean="0">
                <a:solidFill>
                  <a:schemeClr val="tx2">
                    <a:lumMod val="60000"/>
                    <a:lumOff val="40000"/>
                  </a:schemeClr>
                </a:solidFill>
              </a:rPr>
              <a:t>Tanımlanan bir diziye iki yolla değer atanabilir.</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smtClean="0">
                <a:solidFill>
                  <a:schemeClr val="tx1"/>
                </a:solidFill>
              </a:rPr>
              <a:t>Diziler oluşturulduktan sonra dizilerin değerlerinin atanması gerekir. Dizi elemanlarına değerler iki yolla atanabilir. </a:t>
            </a:r>
            <a:r>
              <a:rPr lang="tr-TR" sz="2400" b="1" dirty="0" smtClean="0"/>
              <a:t>Tanım Esnasında Değer Atama </a:t>
            </a:r>
            <a:r>
              <a:rPr lang="tr-TR" sz="2400" dirty="0" smtClean="0"/>
              <a:t>ve </a:t>
            </a:r>
            <a:r>
              <a:rPr lang="tr-TR" sz="2400" b="1" dirty="0" smtClean="0"/>
              <a:t>Dizi İndislerini Kullanarak Değer Atama</a:t>
            </a:r>
            <a:endParaRPr lang="tr-TR" sz="2400" dirty="0" smtClean="0">
              <a:solidFill>
                <a:schemeClr val="tx1"/>
              </a:solidFill>
            </a:endParaRPr>
          </a:p>
          <a:p>
            <a:pPr algn="just">
              <a:buNone/>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Tanım Esnasında Değer Atama:</a:t>
            </a:r>
          </a:p>
          <a:p>
            <a:pPr algn="just"/>
            <a:r>
              <a:rPr lang="tr-TR" sz="2400" dirty="0" smtClean="0">
                <a:solidFill>
                  <a:schemeClr val="tx1"/>
                </a:solidFill>
              </a:rPr>
              <a:t>   Dizilerin kapasiteleri belirtilerek veya belirtilmeden dizi elemanlarının direk atanmasıdır. Bu yöntemde dizinin kapasitesi belirtilmediyse, dizinin kapasitesi atanan eleman sayısı olmaktadır. Bu yöntemde dizi elemanları süslü parantezler içerisinde virgüllerle ayrılmış şekilde atanır.</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a:t>
            </a:r>
            <a:r>
              <a:rPr lang="tr-TR" dirty="0" err="1" smtClean="0">
                <a:solidFill>
                  <a:schemeClr val="tx1"/>
                </a:solidFill>
              </a:rPr>
              <a:t>int</a:t>
            </a:r>
            <a:r>
              <a:rPr lang="tr-TR" dirty="0" smtClean="0">
                <a:solidFill>
                  <a:schemeClr val="tx1"/>
                </a:solidFill>
              </a:rPr>
              <a:t> dizi[] = {3, 7, 1, 6};</a:t>
            </a:r>
          </a:p>
          <a:p>
            <a:pPr algn="just">
              <a:buFont typeface="Wingdings" pitchFamily="2" charset="2"/>
              <a:buChar char="Ø"/>
            </a:pPr>
            <a:endParaRPr lang="tr-TR" sz="2400" dirty="0" smtClean="0">
              <a:solidFill>
                <a:schemeClr val="tx1"/>
              </a:solidFill>
            </a:endParaRPr>
          </a:p>
          <a:p>
            <a:pPr marL="342900" indent="-342900" algn="just">
              <a:buFontTx/>
              <a:buChar char="-"/>
            </a:pPr>
            <a:r>
              <a:rPr lang="tr-TR" sz="2400" dirty="0" smtClean="0">
                <a:solidFill>
                  <a:schemeClr val="tx1"/>
                </a:solidFill>
              </a:rPr>
              <a:t>Yukarıdaki örnekte dizi değişkeni tam sayılardan oluşan bir dizidir ve dizinin elemanları dizi tanımlanırken atanmıştır. Bu durumda dizi değişkeninin uzunluğu da 4 olur. </a:t>
            </a:r>
            <a:r>
              <a:rPr lang="tr-TR" sz="2400" dirty="0" smtClean="0"/>
              <a:t>Eğer dizi oluşturulmadan önce dizi elemanlarının değerleri biliniyorsa bu yöntem ile değer atanabilir.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heckerboard(across)">
                                      <p:cBhvr>
                                        <p:cTn id="13" dur="500"/>
                                        <p:tgtEl>
                                          <p:spTgt spid="3">
                                            <p:txEl>
                                              <p:pRg st="5" end="5"/>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checkerboard(across)">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 Elemanlarına Değer Atama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a:bodyPr>
          <a:lstStyle/>
          <a:p>
            <a:pPr algn="just">
              <a:buFont typeface="Wingdings" pitchFamily="2" charset="2"/>
              <a:buChar char="§"/>
            </a:pPr>
            <a:r>
              <a:rPr lang="tr-TR" sz="2400" dirty="0" smtClean="0">
                <a:solidFill>
                  <a:schemeClr val="tx1"/>
                </a:solidFill>
              </a:rPr>
              <a:t> </a:t>
            </a:r>
            <a:r>
              <a:rPr lang="tr-TR" sz="2400" b="1" dirty="0" smtClean="0">
                <a:solidFill>
                  <a:schemeClr val="tx1"/>
                </a:solidFill>
              </a:rPr>
              <a:t>Dizi İndislerini Kullanarak Değer Atama:</a:t>
            </a:r>
          </a:p>
          <a:p>
            <a:pPr algn="just"/>
            <a:r>
              <a:rPr lang="tr-TR" sz="2400" dirty="0" smtClean="0">
                <a:solidFill>
                  <a:schemeClr val="tx1"/>
                </a:solidFill>
              </a:rPr>
              <a:t>   Diziler oluşturulduktan sonra dizi elemanlarına indisleri kullanarak değer atama yöntemidir.</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dizi[4];</a:t>
            </a:r>
          </a:p>
          <a:p>
            <a:pPr algn="just"/>
            <a:r>
              <a:rPr lang="tr-TR" sz="2400" dirty="0" smtClean="0">
                <a:solidFill>
                  <a:schemeClr val="tx1"/>
                </a:solidFill>
              </a:rPr>
              <a:t>   dizi[0] = 3;</a:t>
            </a:r>
          </a:p>
          <a:p>
            <a:pPr algn="just"/>
            <a:r>
              <a:rPr lang="tr-TR" sz="2400" dirty="0" smtClean="0">
                <a:solidFill>
                  <a:schemeClr val="tx1"/>
                </a:solidFill>
              </a:rPr>
              <a:t>   dizi[1] = 7;</a:t>
            </a:r>
          </a:p>
          <a:p>
            <a:pPr algn="just"/>
            <a:r>
              <a:rPr lang="tr-TR" sz="2400" dirty="0" smtClean="0">
                <a:solidFill>
                  <a:schemeClr val="tx1"/>
                </a:solidFill>
              </a:rPr>
              <a:t>   dizi[2] = 1;</a:t>
            </a:r>
          </a:p>
          <a:p>
            <a:pPr algn="just"/>
            <a:r>
              <a:rPr lang="tr-TR" sz="2400" dirty="0" smtClean="0">
                <a:solidFill>
                  <a:schemeClr val="tx1"/>
                </a:solidFill>
              </a:rPr>
              <a:t>   dizi[3] = 6;</a:t>
            </a:r>
          </a:p>
          <a:p>
            <a:pPr algn="just">
              <a:buFont typeface="Wingdings" pitchFamily="2" charset="2"/>
              <a:buChar char="Ø"/>
            </a:pPr>
            <a:endParaRPr lang="tr-TR" sz="2400" dirty="0" smtClean="0">
              <a:solidFill>
                <a:schemeClr val="tx1"/>
              </a:solidFill>
            </a:endParaRPr>
          </a:p>
          <a:p>
            <a:pPr algn="just"/>
            <a:r>
              <a:rPr lang="tr-TR" sz="2400" dirty="0" smtClean="0">
                <a:solidFill>
                  <a:schemeClr val="tx1"/>
                </a:solidFill>
              </a:rPr>
              <a:t>Yukarıdaki örnekte dizi değişkeni tam sayılardan oluşan bir dizidir ve dizinin uzunluğu 4 olarak belirlenmiştir. Daha sonra dizinin indisleri kullanılarak dizi elemanlarına değerler atanmıştır.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7166"/>
            <a:ext cx="8229600" cy="785834"/>
          </a:xfrm>
        </p:spPr>
        <p:txBody>
          <a:bodyPr anchor="ctr">
            <a:normAutofit/>
          </a:bodyPr>
          <a:lstStyle/>
          <a:p>
            <a:r>
              <a:rPr lang="tr-TR" b="1" dirty="0" smtClean="0">
                <a:solidFill>
                  <a:schemeClr val="tx2">
                    <a:lumMod val="60000"/>
                    <a:lumOff val="40000"/>
                  </a:schemeClr>
                </a:solidFill>
              </a:rPr>
              <a:t>{} kullanımı</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Ø"/>
            </a:pPr>
            <a:r>
              <a:rPr lang="tr-TR" dirty="0" err="1" smtClean="0"/>
              <a:t>int</a:t>
            </a:r>
            <a:r>
              <a:rPr lang="tr-TR" dirty="0" smtClean="0"/>
              <a:t> </a:t>
            </a:r>
            <a:r>
              <a:rPr lang="tr-TR" dirty="0" err="1" smtClean="0"/>
              <a:t>ist</a:t>
            </a:r>
            <a:r>
              <a:rPr lang="tr-TR" dirty="0" smtClean="0"/>
              <a:t>_gelin[10] = {}; </a:t>
            </a:r>
            <a:r>
              <a:rPr lang="tr-TR" sz="2300" dirty="0" smtClean="0"/>
              <a:t>//</a:t>
            </a:r>
            <a:r>
              <a:rPr lang="tr-TR" sz="2800" dirty="0" smtClean="0"/>
              <a:t> </a:t>
            </a:r>
            <a:r>
              <a:rPr lang="tr-TR" sz="2300" dirty="0" smtClean="0"/>
              <a:t>dizinin içini tamamen 0 değeri ile doldurur.</a:t>
            </a:r>
          </a:p>
          <a:p>
            <a:pPr algn="just">
              <a:buFont typeface="Wingdings" pitchFamily="2" charset="2"/>
              <a:buChar char="Ø"/>
            </a:pPr>
            <a:r>
              <a:rPr lang="tr-TR" dirty="0" smtClean="0">
                <a:solidFill>
                  <a:schemeClr val="tx1"/>
                </a:solidFill>
              </a:rPr>
              <a:t> </a:t>
            </a:r>
            <a:r>
              <a:rPr lang="tr-TR" dirty="0" err="1" smtClean="0">
                <a:solidFill>
                  <a:schemeClr val="tx1"/>
                </a:solidFill>
              </a:rPr>
              <a:t>int</a:t>
            </a:r>
            <a:r>
              <a:rPr lang="tr-TR" dirty="0" smtClean="0">
                <a:solidFill>
                  <a:schemeClr val="tx1"/>
                </a:solidFill>
              </a:rPr>
              <a:t> </a:t>
            </a:r>
            <a:r>
              <a:rPr lang="tr-TR" dirty="0" err="1" smtClean="0"/>
              <a:t>k</a:t>
            </a:r>
            <a:r>
              <a:rPr lang="tr-TR" dirty="0" err="1" smtClean="0">
                <a:solidFill>
                  <a:schemeClr val="tx1"/>
                </a:solidFill>
              </a:rPr>
              <a:t>adin</a:t>
            </a:r>
            <a:r>
              <a:rPr lang="tr-TR" dirty="0" smtClean="0">
                <a:solidFill>
                  <a:schemeClr val="tx1"/>
                </a:solidFill>
              </a:rPr>
              <a:t>[10] = {2, 5, 6}; </a:t>
            </a:r>
            <a:r>
              <a:rPr lang="tr-TR" sz="2300" dirty="0" smtClean="0">
                <a:solidFill>
                  <a:schemeClr val="tx1"/>
                </a:solidFill>
              </a:rPr>
              <a:t>// ilk 3 elemanı bu değerler ile doldurur, </a:t>
            </a:r>
            <a:r>
              <a:rPr lang="tr-TR" sz="2300" b="1" dirty="0" smtClean="0">
                <a:solidFill>
                  <a:schemeClr val="tx1"/>
                </a:solidFill>
              </a:rPr>
              <a:t>gerisini sıfır ile dolduru</a:t>
            </a:r>
            <a:r>
              <a:rPr lang="tr-TR" sz="2300" b="1" dirty="0" smtClean="0"/>
              <a:t>r.</a:t>
            </a:r>
          </a:p>
          <a:p>
            <a:pPr algn="just">
              <a:buFont typeface="Wingdings" pitchFamily="2" charset="2"/>
              <a:buChar char="Ø"/>
            </a:pPr>
            <a:endParaRPr lang="tr-TR" sz="2300" b="1"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071934" y="3143248"/>
            <a:ext cx="4591050" cy="3000375"/>
          </a:xfrm>
          <a:prstGeom prst="rect">
            <a:avLst/>
          </a:prstGeom>
          <a:noFill/>
          <a:ln w="9525">
            <a:noFill/>
            <a:miter lim="800000"/>
            <a:headEnd/>
            <a:tailEnd/>
          </a:ln>
          <a:effectLst/>
        </p:spPr>
      </p:pic>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quote-most-good-programmers-do-programming-not-because-they-expect-to-get-paid-or-get-adulation-linus-torvalds-29-60-69.jpg"/>
          <p:cNvPicPr>
            <a:picLocks noGrp="1" noChangeAspect="1"/>
          </p:cNvPicPr>
          <p:nvPr>
            <p:ph sz="quarter" idx="1"/>
          </p:nvPr>
        </p:nvPicPr>
        <p:blipFill>
          <a:blip r:embed="rId3"/>
          <a:srcRect l="37681" b="14255"/>
          <a:stretch>
            <a:fillRect/>
          </a:stretch>
        </p:blipFill>
        <p:spPr>
          <a:xfrm>
            <a:off x="2786050" y="1214422"/>
            <a:ext cx="3071834" cy="1988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Resim" descr="Ekran Alıntısı3.JPG">
            <a:hlinkClick r:id="rId4"/>
          </p:cNvPr>
          <p:cNvPicPr>
            <a:picLocks noChangeAspect="1"/>
          </p:cNvPicPr>
          <p:nvPr/>
        </p:nvPicPr>
        <p:blipFill>
          <a:blip r:embed="rId5"/>
          <a:stretch>
            <a:fillRect/>
          </a:stretch>
        </p:blipFill>
        <p:spPr>
          <a:xfrm>
            <a:off x="1000100" y="3357562"/>
            <a:ext cx="2857520" cy="2097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Metin kutusu"/>
          <p:cNvSpPr txBox="1"/>
          <p:nvPr/>
        </p:nvSpPr>
        <p:spPr>
          <a:xfrm>
            <a:off x="5929322" y="1500174"/>
            <a:ext cx="2286016" cy="1200329"/>
          </a:xfrm>
          <a:prstGeom prst="rect">
            <a:avLst/>
          </a:prstGeom>
          <a:noFill/>
        </p:spPr>
        <p:txBody>
          <a:bodyPr wrap="square" rtlCol="0">
            <a:spAutoFit/>
          </a:bodyPr>
          <a:lstStyle/>
          <a:p>
            <a:pPr algn="ctr"/>
            <a:r>
              <a:rPr lang="tr-TR" i="1" dirty="0" smtClean="0"/>
              <a:t>Dünyanın en iyi 10 programcısı listelerinde ismi geçer…</a:t>
            </a:r>
            <a:endParaRPr lang="tr-TR" i="1" dirty="0"/>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chemeClr val="tx2">
                    <a:lumMod val="60000"/>
                    <a:lumOff val="40000"/>
                  </a:schemeClr>
                </a:solidFill>
              </a:rPr>
              <a:t>{} kullanımı</a:t>
            </a:r>
            <a:endParaRPr lang="tr-TR" dirty="0"/>
          </a:p>
        </p:txBody>
      </p:sp>
      <p:sp>
        <p:nvSpPr>
          <p:cNvPr id="3" name="2 İçerik Yer Tutucusu"/>
          <p:cNvSpPr>
            <a:spLocks noGrp="1"/>
          </p:cNvSpPr>
          <p:nvPr>
            <p:ph sz="quarter" idx="1"/>
          </p:nvPr>
        </p:nvSpPr>
        <p:spPr/>
        <p:txBody>
          <a:bodyPr/>
          <a:lstStyle/>
          <a:p>
            <a:pPr marL="342900" indent="-342900" algn="just">
              <a:buFontTx/>
              <a:buChar char="-"/>
            </a:pPr>
            <a:r>
              <a:rPr lang="tr-TR" sz="2800" dirty="0" smtClean="0"/>
              <a:t>Eğer süslü parantez içerisinde dizi kapasitesinden daha az değer varsa dizinin geri kalan elemanlarına 0 değeri atanır.</a:t>
            </a:r>
          </a:p>
          <a:p>
            <a:pPr marL="342900" indent="-342900" algn="just">
              <a:buFontTx/>
              <a:buChar char="-"/>
            </a:pPr>
            <a:endParaRPr lang="tr-TR" sz="2800" dirty="0" smtClean="0"/>
          </a:p>
          <a:p>
            <a:pPr marL="342900" indent="-342900" algn="just">
              <a:buNone/>
            </a:pPr>
            <a:r>
              <a:rPr lang="tr-TR" sz="2800" dirty="0" smtClean="0"/>
              <a:t>	</a:t>
            </a:r>
            <a:r>
              <a:rPr lang="tr-TR" sz="2800" dirty="0" err="1" smtClean="0"/>
              <a:t>int</a:t>
            </a:r>
            <a:r>
              <a:rPr lang="tr-TR" sz="2800" dirty="0" smtClean="0"/>
              <a:t> heyecandan[5]={ }; </a:t>
            </a:r>
          </a:p>
          <a:p>
            <a:pPr marL="342900" indent="-342900" algn="just">
              <a:buNone/>
            </a:pPr>
            <a:r>
              <a:rPr lang="tr-TR" sz="2800" dirty="0" smtClean="0"/>
              <a:t>// dizinin tüm elemanlarına sıfır atanır</a:t>
            </a:r>
          </a:p>
          <a:p>
            <a:pPr marL="342900" indent="-342900" algn="just">
              <a:buNone/>
            </a:pPr>
            <a:r>
              <a:rPr lang="tr-TR" sz="2800" dirty="0" smtClean="0">
                <a:solidFill>
                  <a:srgbClr val="FF0000"/>
                </a:solidFill>
              </a:rPr>
              <a:t>// </a:t>
            </a:r>
            <a:r>
              <a:rPr lang="tr-TR" sz="2800" i="1" dirty="0" smtClean="0">
                <a:solidFill>
                  <a:srgbClr val="FF0000"/>
                </a:solidFill>
              </a:rPr>
              <a:t>“heyecandan dizim boşaldı”</a:t>
            </a:r>
          </a:p>
          <a:p>
            <a:endParaRPr lang="tr-TR" dirty="0"/>
          </a:p>
        </p:txBody>
      </p:sp>
      <p:sp>
        <p:nvSpPr>
          <p:cNvPr id="1026" name="AutoShape 2" descr="diz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28" name="AutoShape 4" descr="diz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 name="6 Resim" descr="index.jpg"/>
          <p:cNvPicPr>
            <a:picLocks noChangeAspect="1"/>
          </p:cNvPicPr>
          <p:nvPr/>
        </p:nvPicPr>
        <p:blipFill>
          <a:blip r:embed="rId2"/>
          <a:stretch>
            <a:fillRect/>
          </a:stretch>
        </p:blipFill>
        <p:spPr>
          <a:xfrm flipH="1">
            <a:off x="6500826" y="3500438"/>
            <a:ext cx="1838344" cy="260985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(Dizgi kavramına giriş)</a:t>
            </a:r>
            <a:endParaRPr lang="tr-TR" dirty="0"/>
          </a:p>
        </p:txBody>
      </p:sp>
      <p:sp>
        <p:nvSpPr>
          <p:cNvPr id="3" name="2 İçerik Yer Tutucusu"/>
          <p:cNvSpPr>
            <a:spLocks noGrp="1"/>
          </p:cNvSpPr>
          <p:nvPr>
            <p:ph sz="quarter" idx="1"/>
          </p:nvPr>
        </p:nvSpPr>
        <p:spPr>
          <a:xfrm>
            <a:off x="457200" y="1219200"/>
            <a:ext cx="8229600" cy="3495684"/>
          </a:xfrm>
        </p:spPr>
        <p:txBody>
          <a:bodyPr>
            <a:normAutofit fontScale="85000" lnSpcReduction="20000"/>
          </a:bodyPr>
          <a:lstStyle/>
          <a:p>
            <a:r>
              <a:rPr lang="tr-TR" sz="2400" dirty="0" smtClean="0"/>
              <a:t>Tüm kodu değil sadece istenen kod parçalarını yazınız.</a:t>
            </a:r>
          </a:p>
          <a:p>
            <a:endParaRPr lang="tr-TR" sz="2400" dirty="0" smtClean="0"/>
          </a:p>
          <a:p>
            <a:pPr>
              <a:buNone/>
            </a:pPr>
            <a:r>
              <a:rPr lang="tr-TR" sz="2400" dirty="0" smtClean="0"/>
              <a:t>x isimli 8 elemanlı </a:t>
            </a:r>
            <a:r>
              <a:rPr lang="tr-TR" sz="2400" dirty="0" err="1" smtClean="0"/>
              <a:t>char</a:t>
            </a:r>
            <a:r>
              <a:rPr lang="tr-TR" sz="2400" dirty="0" smtClean="0"/>
              <a:t> türünde bir dizi tanımlamanız ve içerisine merhaba sözcüğünün harflerini yerleştirmeniz istenmektedir.</a:t>
            </a:r>
          </a:p>
          <a:p>
            <a:pPr>
              <a:buNone/>
            </a:pPr>
            <a:endParaRPr lang="tr-TR" sz="2400" dirty="0" smtClean="0"/>
          </a:p>
          <a:p>
            <a:r>
              <a:rPr lang="tr-TR" sz="2400" b="1" dirty="0" smtClean="0"/>
              <a:t>Öğrenilen iki yolla da değer ataması </a:t>
            </a:r>
            <a:r>
              <a:rPr lang="tr-TR" sz="2400" dirty="0" smtClean="0"/>
              <a:t>yapınız.</a:t>
            </a:r>
          </a:p>
          <a:p>
            <a:r>
              <a:rPr lang="tr-TR" sz="2400" dirty="0" smtClean="0"/>
              <a:t>Değer atamalarından sonra ekrana ‘m’, ‘r’ ve ‘b’ değerli elemanları yazdırınız. (</a:t>
            </a:r>
            <a:r>
              <a:rPr lang="tr-TR" sz="2000" i="1" dirty="0" err="1" smtClean="0"/>
              <a:t>printf</a:t>
            </a:r>
            <a:r>
              <a:rPr lang="tr-TR" sz="2000" i="1" dirty="0" smtClean="0"/>
              <a:t>(“%c%c%c”, …); </a:t>
            </a:r>
            <a:r>
              <a:rPr lang="tr-TR" sz="2000" dirty="0" smtClean="0"/>
              <a:t>)</a:t>
            </a:r>
          </a:p>
          <a:p>
            <a:endParaRPr lang="tr-TR" sz="2000" dirty="0" smtClean="0"/>
          </a:p>
          <a:p>
            <a:r>
              <a:rPr lang="tr-TR" sz="2400" dirty="0" smtClean="0"/>
              <a:t>(8.eleman görünmez nokta ‘\0’ olsun. Dizgi sonu karakteri. Dizgiler konusunda detaylı öğrenilecek.)</a:t>
            </a:r>
          </a:p>
          <a:p>
            <a:endParaRPr lang="tr-TR" sz="2400" dirty="0" smtClean="0"/>
          </a:p>
        </p:txBody>
      </p:sp>
      <p:pic>
        <p:nvPicPr>
          <p:cNvPr id="6" name="5 Resim" descr="soru.jpg"/>
          <p:cNvPicPr>
            <a:picLocks noChangeAspect="1"/>
          </p:cNvPicPr>
          <p:nvPr/>
        </p:nvPicPr>
        <p:blipFill>
          <a:blip r:embed="rId2"/>
          <a:stretch>
            <a:fillRect/>
          </a:stretch>
        </p:blipFill>
        <p:spPr>
          <a:xfrm>
            <a:off x="6948226" y="4643446"/>
            <a:ext cx="1301667" cy="1328928"/>
          </a:xfrm>
          <a:prstGeom prst="rect">
            <a:avLst/>
          </a:prstGeom>
        </p:spPr>
      </p:pic>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1.ders sonu</a:t>
            </a:r>
            <a:endParaRPr lang="tr-TR" sz="8000" dirty="0"/>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fontScale="92500" lnSpcReduction="10000"/>
          </a:bodyPr>
          <a:lstStyle/>
          <a:p>
            <a:pPr algn="just">
              <a:buFont typeface="Wingdings" pitchFamily="2" charset="2"/>
              <a:buChar char="Ø"/>
            </a:pPr>
            <a:r>
              <a:rPr lang="tr-TR" b="1" dirty="0" smtClean="0"/>
              <a:t>Kullanıcıdan n değerini aldıktan sonra</a:t>
            </a:r>
          </a:p>
          <a:p>
            <a:pPr algn="just">
              <a:buFont typeface="Wingdings" pitchFamily="2" charset="2"/>
              <a:buChar char="Ø"/>
            </a:pPr>
            <a:r>
              <a:rPr lang="tr-TR" dirty="0" err="1" smtClean="0"/>
              <a:t>int</a:t>
            </a:r>
            <a:r>
              <a:rPr lang="tr-TR" dirty="0" smtClean="0"/>
              <a:t> </a:t>
            </a:r>
            <a:r>
              <a:rPr lang="tr-TR" dirty="0" err="1" smtClean="0"/>
              <a:t>gameOfThrones</a:t>
            </a:r>
            <a:r>
              <a:rPr lang="tr-TR" dirty="0" smtClean="0"/>
              <a:t>[n];</a:t>
            </a:r>
          </a:p>
          <a:p>
            <a:pPr algn="just">
              <a:buNone/>
            </a:pPr>
            <a:r>
              <a:rPr lang="tr-TR" dirty="0" smtClean="0"/>
              <a:t>şeklinde bir tanım mümkündür. Ancak</a:t>
            </a:r>
          </a:p>
          <a:p>
            <a:pPr algn="just"/>
            <a:r>
              <a:rPr lang="tr-TR" dirty="0" err="1" smtClean="0"/>
              <a:t>int</a:t>
            </a:r>
            <a:r>
              <a:rPr lang="tr-TR" dirty="0" smtClean="0"/>
              <a:t> </a:t>
            </a:r>
            <a:r>
              <a:rPr lang="tr-TR" dirty="0" err="1" smtClean="0"/>
              <a:t>gameOfThrones</a:t>
            </a:r>
            <a:r>
              <a:rPr lang="tr-TR" dirty="0" smtClean="0"/>
              <a:t>[n] = {}; mümkün değildir:</a:t>
            </a:r>
          </a:p>
          <a:p>
            <a:pPr lvl="1" algn="just"/>
            <a:r>
              <a:rPr lang="en-US" sz="2600" i="1" dirty="0" smtClean="0">
                <a:solidFill>
                  <a:schemeClr val="accent3">
                    <a:lumMod val="50000"/>
                  </a:schemeClr>
                </a:solidFill>
              </a:rPr>
              <a:t>[Error] variable-sized object may not be initialized</a:t>
            </a:r>
            <a:endParaRPr lang="tr-TR" sz="2600" dirty="0" smtClean="0"/>
          </a:p>
          <a:p>
            <a:pPr algn="just">
              <a:buNone/>
            </a:pPr>
            <a:endParaRPr lang="tr-TR" dirty="0" smtClean="0"/>
          </a:p>
          <a:p>
            <a:r>
              <a:rPr lang="tr-TR" sz="2400" dirty="0" smtClean="0"/>
              <a:t>Dizinin kapasitesi kullanıcıdan alınacak ve ondan sonra (çalışma zamanında) dizinin kapasitesi belli olacaksa, diziyi açmakta sorun olmaz ama tüm elemanları sıfırlamak için {} yerine </a:t>
            </a:r>
          </a:p>
          <a:p>
            <a:pPr>
              <a:buNone/>
            </a:pPr>
            <a:r>
              <a:rPr lang="tr-TR" sz="2400" dirty="0" smtClean="0"/>
              <a:t>			</a:t>
            </a:r>
            <a:r>
              <a:rPr lang="tr-TR" sz="2400" dirty="0" err="1" smtClean="0">
                <a:solidFill>
                  <a:srgbClr val="C00000"/>
                </a:solidFill>
              </a:rPr>
              <a:t>for</a:t>
            </a:r>
            <a:r>
              <a:rPr lang="tr-TR" sz="2400" dirty="0" smtClean="0">
                <a:solidFill>
                  <a:srgbClr val="C00000"/>
                </a:solidFill>
              </a:rPr>
              <a:t>(i=0; i&lt;n; i++)</a:t>
            </a:r>
          </a:p>
          <a:p>
            <a:pPr>
              <a:buNone/>
            </a:pPr>
            <a:r>
              <a:rPr lang="tr-TR" sz="2400" dirty="0" smtClean="0">
                <a:solidFill>
                  <a:srgbClr val="C00000"/>
                </a:solidFill>
              </a:rPr>
              <a:t>				dizi[i]=0;</a:t>
            </a:r>
          </a:p>
          <a:p>
            <a:pPr>
              <a:buNone/>
            </a:pPr>
            <a:r>
              <a:rPr lang="tr-TR" sz="2400" dirty="0" smtClean="0"/>
              <a:t>	gibi alternatif yollar kullanırız.</a:t>
            </a:r>
          </a:p>
          <a:p>
            <a:pPr>
              <a:buNone/>
            </a:pPr>
            <a:endParaRPr lang="tr-TR" sz="2800" i="1" dirty="0" smtClean="0">
              <a:solidFill>
                <a:srgbClr val="0000FF"/>
              </a:solidFill>
            </a:endParaRPr>
          </a:p>
        </p:txBody>
      </p:sp>
      <p:sp>
        <p:nvSpPr>
          <p:cNvPr id="5" name="Başlık 1"/>
          <p:cNvSpPr>
            <a:spLocks noGrp="1"/>
          </p:cNvSpPr>
          <p:nvPr>
            <p:ph type="title"/>
          </p:nvPr>
        </p:nvSpPr>
        <p:spPr>
          <a:xfrm>
            <a:off x="457200" y="357166"/>
            <a:ext cx="8229600" cy="785834"/>
          </a:xfrm>
        </p:spPr>
        <p:txBody>
          <a:bodyPr anchor="ctr">
            <a:normAutofit/>
          </a:bodyPr>
          <a:lstStyle/>
          <a:p>
            <a:r>
              <a:rPr lang="tr-TR" b="1" dirty="0" smtClean="0">
                <a:solidFill>
                  <a:schemeClr val="tx2">
                    <a:lumMod val="60000"/>
                    <a:lumOff val="40000"/>
                  </a:schemeClr>
                </a:solidFill>
              </a:rPr>
              <a:t>{} kullanımının alternatifi</a:t>
            </a:r>
            <a:endParaRPr lang="tr-TR" b="1" dirty="0">
              <a:solidFill>
                <a:schemeClr val="tx2">
                  <a:lumMod val="60000"/>
                  <a:lumOff val="4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8698" t="45833" r="39231" b="20000"/>
          <a:stretch>
            <a:fillRect/>
          </a:stretch>
        </p:blipFill>
        <p:spPr bwMode="auto">
          <a:xfrm>
            <a:off x="928662" y="1357298"/>
            <a:ext cx="7286676" cy="3688287"/>
          </a:xfrm>
          <a:prstGeom prst="rect">
            <a:avLst/>
          </a:prstGeom>
          <a:noFill/>
          <a:ln w="9525">
            <a:noFill/>
            <a:miter lim="800000"/>
            <a:headEnd/>
            <a:tailEnd/>
          </a:ln>
          <a:effectLst/>
        </p:spPr>
      </p:pic>
      <p:sp>
        <p:nvSpPr>
          <p:cNvPr id="5" name="5 İçerik Yer Tutucusu"/>
          <p:cNvSpPr txBox="1">
            <a:spLocks/>
          </p:cNvSpPr>
          <p:nvPr/>
        </p:nvSpPr>
        <p:spPr>
          <a:xfrm>
            <a:off x="500034" y="6000768"/>
            <a:ext cx="8229600" cy="5715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0" i="0" u="none" strike="noStrike" kern="1200" cap="none" spc="0" normalizeH="0" baseline="0" noProof="0" dirty="0" smtClean="0">
                <a:ln>
                  <a:noFill/>
                </a:ln>
                <a:solidFill>
                  <a:schemeClr val="tx1"/>
                </a:solidFill>
                <a:effectLst/>
                <a:uLnTx/>
                <a:uFillTx/>
                <a:latin typeface="+mn-lt"/>
                <a:ea typeface="+mn-ea"/>
                <a:cs typeface="+mn-cs"/>
              </a:rPr>
              <a:t>http://www.</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chip</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.com.tr/haber/en-aptalca-</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windows</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hatalari</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_66441.html</a:t>
            </a:r>
          </a:p>
        </p:txBody>
      </p:sp>
      <p:sp>
        <p:nvSpPr>
          <p:cNvPr id="4" name="Başlık 1"/>
          <p:cNvSpPr>
            <a:spLocks noGrp="1"/>
          </p:cNvSpPr>
          <p:nvPr>
            <p:ph type="title"/>
          </p:nvPr>
        </p:nvSpPr>
        <p:spPr>
          <a:xfrm>
            <a:off x="457200" y="152400"/>
            <a:ext cx="8229600" cy="990600"/>
          </a:xfrm>
        </p:spPr>
        <p:txBody>
          <a:bodyPr anchor="ctr">
            <a:normAutofit/>
          </a:bodyPr>
          <a:lstStyle/>
          <a:p>
            <a:r>
              <a:rPr lang="tr-TR" sz="4000" b="1" dirty="0" smtClean="0">
                <a:solidFill>
                  <a:schemeClr val="tx2">
                    <a:lumMod val="60000"/>
                    <a:lumOff val="40000"/>
                  </a:schemeClr>
                </a:solidFill>
              </a:rPr>
              <a:t>Bunu biliyor musunuz?</a:t>
            </a:r>
            <a:endParaRPr lang="tr-TR" sz="4000" b="1" dirty="0">
              <a:solidFill>
                <a:schemeClr val="tx2">
                  <a:lumMod val="60000"/>
                  <a:lumOff val="40000"/>
                </a:schemeClr>
              </a:solidFill>
            </a:endParaRPr>
          </a:p>
        </p:txBody>
      </p:sp>
      <p:sp>
        <p:nvSpPr>
          <p:cNvPr id="6" name="5 Dikdörtgen"/>
          <p:cNvSpPr/>
          <p:nvPr/>
        </p:nvSpPr>
        <p:spPr>
          <a:xfrm>
            <a:off x="857224" y="1428736"/>
            <a:ext cx="571472"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p:spPr>
        <p:txBody>
          <a:bodyPr/>
          <a:lstStyle/>
          <a:p>
            <a:r>
              <a:rPr lang="tr-TR" dirty="0" smtClean="0"/>
              <a:t>Dizi Tanımlaması ve İlk Değer Ataması</a:t>
            </a:r>
            <a:endParaRPr lang="en-US" dirty="0"/>
          </a:p>
        </p:txBody>
      </p:sp>
      <p:sp>
        <p:nvSpPr>
          <p:cNvPr id="7171" name="Rectangle 3"/>
          <p:cNvSpPr>
            <a:spLocks noGrp="1" noChangeArrowheads="1"/>
          </p:cNvSpPr>
          <p:nvPr>
            <p:ph idx="1"/>
          </p:nvPr>
        </p:nvSpPr>
        <p:spPr>
          <a:xfrm>
            <a:off x="457200" y="1143000"/>
            <a:ext cx="8382000" cy="4114800"/>
          </a:xfrm>
          <a:noFill/>
          <a:ln/>
        </p:spPr>
        <p:txBody>
          <a:bodyPr>
            <a:normAutofit/>
          </a:bodyPr>
          <a:lstStyle/>
          <a:p>
            <a:pPr>
              <a:buFontTx/>
              <a:buNone/>
            </a:pPr>
            <a:r>
              <a:rPr lang="en-US" sz="2000" b="0" dirty="0" err="1" smtClean="0"/>
              <a:t>int</a:t>
            </a:r>
            <a:r>
              <a:rPr lang="en-US" sz="2000" b="0" dirty="0" smtClean="0"/>
              <a:t> </a:t>
            </a:r>
            <a:r>
              <a:rPr lang="en-US" sz="2000" b="0" dirty="0"/>
              <a:t>numbers[5] ;</a:t>
            </a:r>
          </a:p>
          <a:p>
            <a:pPr>
              <a:buFontTx/>
              <a:buNone/>
            </a:pPr>
            <a:endParaRPr lang="en-US" sz="700" b="0" dirty="0"/>
          </a:p>
          <a:p>
            <a:r>
              <a:rPr lang="en-US" sz="2000" b="0" dirty="0"/>
              <a:t>The name of this array is </a:t>
            </a:r>
            <a:r>
              <a:rPr lang="ja-JP" altLang="en-US" sz="2000" b="0" dirty="0">
                <a:latin typeface="Arial"/>
              </a:rPr>
              <a:t>“</a:t>
            </a:r>
            <a:r>
              <a:rPr lang="en-US" sz="2000" b="0" dirty="0"/>
              <a:t>numbers</a:t>
            </a:r>
            <a:r>
              <a:rPr lang="ja-JP" altLang="en-US" sz="2000" b="0" dirty="0">
                <a:latin typeface="Arial"/>
              </a:rPr>
              <a:t>”</a:t>
            </a:r>
            <a:r>
              <a:rPr lang="en-US" sz="2000" b="0" dirty="0"/>
              <a:t>.</a:t>
            </a:r>
          </a:p>
          <a:p>
            <a:r>
              <a:rPr lang="en-US" sz="2000" b="0" dirty="0"/>
              <a:t>This declaration sets aside a chunk of memory that is big enough to hold 5 integers.</a:t>
            </a:r>
          </a:p>
          <a:p>
            <a:r>
              <a:rPr lang="en-US" sz="2000" b="0" dirty="0"/>
              <a:t>It does not initialize those memory locations to 0 or any other value.  They </a:t>
            </a:r>
            <a:r>
              <a:rPr lang="en-US" sz="2000" b="1" dirty="0"/>
              <a:t>contain garbage</a:t>
            </a:r>
            <a:r>
              <a:rPr lang="en-US" sz="2000" b="0" dirty="0"/>
              <a:t>.</a:t>
            </a:r>
          </a:p>
          <a:p>
            <a:r>
              <a:rPr lang="en-US" sz="2000" b="0" dirty="0"/>
              <a:t>Initializing an array may be done with an array initializer, as in :</a:t>
            </a:r>
          </a:p>
          <a:p>
            <a:pPr>
              <a:buFont typeface="Monotype Sorts" charset="0"/>
              <a:buChar char=" "/>
            </a:pPr>
            <a:r>
              <a:rPr lang="en-US" sz="2000" b="0" dirty="0"/>
              <a:t> 	</a:t>
            </a:r>
            <a:r>
              <a:rPr lang="en-US" sz="2000" b="0" dirty="0" err="1"/>
              <a:t>int</a:t>
            </a:r>
            <a:r>
              <a:rPr lang="en-US" sz="2000" b="0" dirty="0"/>
              <a:t> numbers[5</a:t>
            </a:r>
            <a:r>
              <a:rPr lang="en-US" sz="2000" b="0" dirty="0" smtClean="0"/>
              <a:t>] = { 5, 2, 6, 9, 3 } ;</a:t>
            </a:r>
            <a:endParaRPr lang="en-US" sz="2000" b="0" dirty="0"/>
          </a:p>
        </p:txBody>
      </p:sp>
      <p:sp>
        <p:nvSpPr>
          <p:cNvPr id="7172" name="Rectangle 4"/>
          <p:cNvSpPr>
            <a:spLocks noChangeArrowheads="1"/>
          </p:cNvSpPr>
          <p:nvPr/>
        </p:nvSpPr>
        <p:spPr bwMode="auto">
          <a:xfrm>
            <a:off x="32702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3" name="Rectangle 5"/>
          <p:cNvSpPr>
            <a:spLocks noChangeArrowheads="1"/>
          </p:cNvSpPr>
          <p:nvPr/>
        </p:nvSpPr>
        <p:spPr bwMode="auto">
          <a:xfrm>
            <a:off x="38036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4" name="Rectangle 6"/>
          <p:cNvSpPr>
            <a:spLocks noChangeArrowheads="1"/>
          </p:cNvSpPr>
          <p:nvPr/>
        </p:nvSpPr>
        <p:spPr bwMode="auto">
          <a:xfrm>
            <a:off x="43370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5" name="Rectangle 7"/>
          <p:cNvSpPr>
            <a:spLocks noChangeArrowheads="1"/>
          </p:cNvSpPr>
          <p:nvPr/>
        </p:nvSpPr>
        <p:spPr bwMode="auto">
          <a:xfrm>
            <a:off x="48704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6" name="Rectangle 8"/>
          <p:cNvSpPr>
            <a:spLocks noChangeArrowheads="1"/>
          </p:cNvSpPr>
          <p:nvPr/>
        </p:nvSpPr>
        <p:spPr bwMode="auto">
          <a:xfrm>
            <a:off x="5403850" y="4413250"/>
            <a:ext cx="520700" cy="5207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7" name="Rectangle 9"/>
          <p:cNvSpPr>
            <a:spLocks noChangeArrowheads="1"/>
          </p:cNvSpPr>
          <p:nvPr/>
        </p:nvSpPr>
        <p:spPr bwMode="auto">
          <a:xfrm>
            <a:off x="33194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5</a:t>
            </a:r>
          </a:p>
        </p:txBody>
      </p:sp>
      <p:sp>
        <p:nvSpPr>
          <p:cNvPr id="7178" name="Rectangle 10"/>
          <p:cNvSpPr>
            <a:spLocks noChangeArrowheads="1"/>
          </p:cNvSpPr>
          <p:nvPr/>
        </p:nvSpPr>
        <p:spPr bwMode="auto">
          <a:xfrm>
            <a:off x="38528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2</a:t>
            </a:r>
          </a:p>
        </p:txBody>
      </p:sp>
      <p:sp>
        <p:nvSpPr>
          <p:cNvPr id="7179" name="Rectangle 11"/>
          <p:cNvSpPr>
            <a:spLocks noChangeArrowheads="1"/>
          </p:cNvSpPr>
          <p:nvPr/>
        </p:nvSpPr>
        <p:spPr bwMode="auto">
          <a:xfrm>
            <a:off x="43862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6</a:t>
            </a:r>
          </a:p>
        </p:txBody>
      </p:sp>
      <p:sp>
        <p:nvSpPr>
          <p:cNvPr id="7180" name="Rectangle 12"/>
          <p:cNvSpPr>
            <a:spLocks noChangeArrowheads="1"/>
          </p:cNvSpPr>
          <p:nvPr/>
        </p:nvSpPr>
        <p:spPr bwMode="auto">
          <a:xfrm>
            <a:off x="49196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9</a:t>
            </a:r>
          </a:p>
        </p:txBody>
      </p:sp>
      <p:sp>
        <p:nvSpPr>
          <p:cNvPr id="7181" name="Rectangle 13"/>
          <p:cNvSpPr>
            <a:spLocks noChangeArrowheads="1"/>
          </p:cNvSpPr>
          <p:nvPr/>
        </p:nvSpPr>
        <p:spPr bwMode="auto">
          <a:xfrm>
            <a:off x="5453063" y="4462463"/>
            <a:ext cx="363537"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dirty="0"/>
              <a:t>3</a:t>
            </a:r>
          </a:p>
        </p:txBody>
      </p:sp>
      <p:sp>
        <p:nvSpPr>
          <p:cNvPr id="7182" name="Rectangle 14"/>
          <p:cNvSpPr>
            <a:spLocks noChangeArrowheads="1"/>
          </p:cNvSpPr>
          <p:nvPr/>
        </p:nvSpPr>
        <p:spPr bwMode="auto">
          <a:xfrm>
            <a:off x="1600200" y="4445000"/>
            <a:ext cx="14684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b="1"/>
              <a:t>numbers</a:t>
            </a:r>
          </a:p>
        </p:txBody>
      </p:sp>
      <p:sp>
        <p:nvSpPr>
          <p:cNvPr id="7184" name="AutoShape 16"/>
          <p:cNvSpPr>
            <a:spLocks noChangeArrowheads="1"/>
          </p:cNvSpPr>
          <p:nvPr/>
        </p:nvSpPr>
        <p:spPr bwMode="auto">
          <a:xfrm>
            <a:off x="2806700" y="4559300"/>
            <a:ext cx="368300" cy="215900"/>
          </a:xfrm>
          <a:prstGeom prst="rightArrow">
            <a:avLst>
              <a:gd name="adj1" fmla="val 50000"/>
              <a:gd name="adj2" fmla="val 85302"/>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15 Dikdörtgen"/>
          <p:cNvSpPr/>
          <p:nvPr/>
        </p:nvSpPr>
        <p:spPr>
          <a:xfrm>
            <a:off x="5715008" y="5072074"/>
            <a:ext cx="2786082" cy="128588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Kocaman bir dizi açıp RAM çöplüğünü ekranda %c ve %d ile izleyelim.</a:t>
            </a:r>
            <a:endParaRPr lang="tr-TR" dirty="0"/>
          </a:p>
        </p:txBody>
      </p:sp>
    </p:spTree>
    <p:extLst>
      <p:ext uri="{BB962C8B-B14F-4D97-AF65-F5344CB8AC3E}">
        <p14:creationId xmlns="" xmlns:p14="http://schemas.microsoft.com/office/powerpoint/2010/main" val="1215625556"/>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Erişim Sorunları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dirty="0" smtClean="0">
                <a:solidFill>
                  <a:schemeClr val="tx1"/>
                </a:solidFill>
              </a:rPr>
              <a:t> Dizi elemanlarının da birer değişken olduğunu söylemiştik. Değişkenlere ulaşmaya çalışırken yaşanan problemlerin aynıları dizi elemanlarına erişmeye çalışırken de vardır. </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Dizi elemanlarına erişirken normal değişkenlerde görülmeyen başka bir sorun daha vardır. Bu da </a:t>
            </a:r>
            <a:r>
              <a:rPr lang="tr-TR" sz="2400" b="1" dirty="0" smtClean="0">
                <a:solidFill>
                  <a:schemeClr val="tx1"/>
                </a:solidFill>
              </a:rPr>
              <a:t>dizi kapasitesinin dışına çıkılması</a:t>
            </a:r>
            <a:r>
              <a:rPr lang="tr-TR" sz="2400" dirty="0" smtClean="0">
                <a:solidFill>
                  <a:schemeClr val="tx1"/>
                </a:solidFill>
              </a:rPr>
              <a:t>, yani uygun indis numaraları dışında bir indis numarasıyla diziye erişilmeye çalışılmasıdır. Örneğin kapasitesi 10 olan bir dizide indisler 0-9 arasındadır. Bu aralık dışında bir indis kullanımı dizi dışına çıkılmasına ve RAM üzerinde rastgele bir alana ulaşılmaya çalışılmasına neden olur. O an RAM üzerinde izlediğiniz bir videonun kareleri veya açık bir programın verileri olabilir. Bu durumda programınız dizi dışına çıktığında bu alanlardan birine erişmeye çalışıyor olabilir. İşletim sistemi genellikle bunu engeller ve programınız hata verir.</a:t>
            </a:r>
          </a:p>
        </p:txBody>
      </p:sp>
      <p:grpSp>
        <p:nvGrpSpPr>
          <p:cNvPr id="4" name="Group 2"/>
          <p:cNvGrpSpPr/>
          <p:nvPr/>
        </p:nvGrpSpPr>
        <p:grpSpPr>
          <a:xfrm rot="18894646" flipH="1">
            <a:off x="-6402758" y="7971477"/>
            <a:ext cx="6113428" cy="1806256"/>
            <a:chOff x="9597956" y="301625"/>
            <a:chExt cx="6061144" cy="1806256"/>
          </a:xfrm>
        </p:grpSpPr>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sp>
          <p:nvSpPr>
            <p:cNvPr id="7"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8"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38889E-6 -1.48148E-6 L 0.57448 -0.79398 " pathEditMode="relative" rAng="0" ptsTypes="AA">
                                      <p:cBhvr>
                                        <p:cTn id="6" dur="3000" fill="hold"/>
                                        <p:tgtEl>
                                          <p:spTgt spid="4"/>
                                        </p:tgtEl>
                                        <p:attrNameLst>
                                          <p:attrName>ppt_x</p:attrName>
                                          <p:attrName>ppt_y</p:attrName>
                                        </p:attrNameLst>
                                      </p:cBhvr>
                                      <p:rCtr x="28700" y="-39700"/>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57448 -0.79398 L 1.23594 -1.66551 " pathEditMode="relative" rAng="0" ptsTypes="AA">
                                      <p:cBhvr>
                                        <p:cTn id="9" dur="3000" fill="hold"/>
                                        <p:tgtEl>
                                          <p:spTgt spid="4"/>
                                        </p:tgtEl>
                                        <p:attrNameLst>
                                          <p:attrName>ppt_x</p:attrName>
                                          <p:attrName>ppt_y</p:attrName>
                                        </p:attrNameLst>
                                      </p:cBhvr>
                                      <p:rCtr x="33100" y="-43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dirty="0" smtClean="0"/>
              <a:t>İndisler dizinin dışına taşmamalı!</a:t>
            </a:r>
            <a:endParaRPr lang="en-US" dirty="0"/>
          </a:p>
        </p:txBody>
      </p:sp>
      <p:sp>
        <p:nvSpPr>
          <p:cNvPr id="23555" name="Rectangle 3"/>
          <p:cNvSpPr>
            <a:spLocks noGrp="1" noChangeArrowheads="1"/>
          </p:cNvSpPr>
          <p:nvPr>
            <p:ph idx="1"/>
          </p:nvPr>
        </p:nvSpPr>
        <p:spPr>
          <a:xfrm>
            <a:off x="228600" y="1219200"/>
            <a:ext cx="8458200" cy="5064926"/>
          </a:xfrm>
        </p:spPr>
        <p:txBody>
          <a:bodyPr>
            <a:normAutofit/>
          </a:bodyPr>
          <a:lstStyle/>
          <a:p>
            <a:r>
              <a:rPr lang="en-US" sz="2000" dirty="0">
                <a:solidFill>
                  <a:srgbClr val="FF0000"/>
                </a:solidFill>
              </a:rPr>
              <a:t>Caution!  </a:t>
            </a:r>
            <a:r>
              <a:rPr lang="en-US" sz="2000" b="0" dirty="0"/>
              <a:t>It is a logical error when a subscript evaluates to a value that is out of range for the particular array.  </a:t>
            </a:r>
          </a:p>
          <a:p>
            <a:r>
              <a:rPr lang="en-US" sz="2000" b="0" dirty="0"/>
              <a:t>Some systems will handle an out-of-range error </a:t>
            </a:r>
            <a:r>
              <a:rPr lang="en-US" sz="2000" b="1" dirty="0"/>
              <a:t>gracefully</a:t>
            </a:r>
            <a:r>
              <a:rPr lang="en-US" sz="2000" b="0" dirty="0"/>
              <a:t> and some will not</a:t>
            </a:r>
            <a:r>
              <a:rPr lang="en-US" sz="2000" b="0" dirty="0" smtClean="0"/>
              <a:t>.</a:t>
            </a:r>
            <a:endParaRPr lang="tr-TR" sz="2000" b="0" dirty="0" smtClean="0"/>
          </a:p>
          <a:p>
            <a:r>
              <a:rPr lang="tr-TR" sz="2000" b="0" dirty="0" smtClean="0"/>
              <a:t>int my_array[3];</a:t>
            </a:r>
          </a:p>
          <a:p>
            <a:r>
              <a:rPr lang="tr-TR" sz="2000" b="0" dirty="0" smtClean="0"/>
              <a:t>	after this declaration,</a:t>
            </a:r>
          </a:p>
          <a:p>
            <a:r>
              <a:rPr lang="tr-TR" sz="2000" b="0" dirty="0"/>
              <a:t>	</a:t>
            </a:r>
            <a:r>
              <a:rPr lang="tr-TR" sz="2000" b="0" dirty="0" smtClean="0"/>
              <a:t>you can use </a:t>
            </a:r>
            <a:r>
              <a:rPr lang="tr-TR" sz="2000" b="0" dirty="0" smtClean="0">
                <a:solidFill>
                  <a:srgbClr val="FF0000"/>
                </a:solidFill>
              </a:rPr>
              <a:t>my_array[0]</a:t>
            </a:r>
          </a:p>
          <a:p>
            <a:r>
              <a:rPr lang="tr-TR" sz="2000" b="0" dirty="0"/>
              <a:t>	you can </a:t>
            </a:r>
            <a:r>
              <a:rPr lang="tr-TR" sz="2000" b="0" dirty="0" smtClean="0"/>
              <a:t>use </a:t>
            </a:r>
            <a:r>
              <a:rPr lang="tr-TR" sz="2000" b="0" dirty="0" smtClean="0">
                <a:solidFill>
                  <a:srgbClr val="FF0000"/>
                </a:solidFill>
              </a:rPr>
              <a:t>my_array[1]</a:t>
            </a:r>
          </a:p>
          <a:p>
            <a:r>
              <a:rPr lang="tr-TR" sz="2000" b="0" dirty="0"/>
              <a:t>	you can </a:t>
            </a:r>
            <a:r>
              <a:rPr lang="tr-TR" sz="2000" b="0" dirty="0" smtClean="0"/>
              <a:t>use </a:t>
            </a:r>
            <a:r>
              <a:rPr lang="tr-TR" sz="2000" b="0" dirty="0" smtClean="0">
                <a:solidFill>
                  <a:srgbClr val="FF0000"/>
                </a:solidFill>
              </a:rPr>
              <a:t>my_array[2]</a:t>
            </a:r>
            <a:endParaRPr lang="en-US" sz="2000" b="0" dirty="0">
              <a:solidFill>
                <a:srgbClr val="FF0000"/>
              </a:solidFill>
            </a:endParaRPr>
          </a:p>
          <a:p>
            <a:r>
              <a:rPr lang="tr-TR" sz="2000" b="0" dirty="0"/>
              <a:t>	you can </a:t>
            </a:r>
            <a:r>
              <a:rPr lang="tr-TR" sz="2000" b="0" dirty="0" smtClean="0"/>
              <a:t>NOT USE </a:t>
            </a:r>
            <a:r>
              <a:rPr lang="tr-TR" sz="2000" b="0" dirty="0" smtClean="0">
                <a:solidFill>
                  <a:srgbClr val="FF0000"/>
                </a:solidFill>
              </a:rPr>
              <a:t>my_array[3]</a:t>
            </a:r>
            <a:r>
              <a:rPr lang="tr-TR" sz="2000" b="0" dirty="0" smtClean="0"/>
              <a:t> !!! </a:t>
            </a:r>
            <a:r>
              <a:rPr lang="tr-TR" sz="2000" b="0" dirty="0" smtClean="0">
                <a:solidFill>
                  <a:srgbClr val="FF0000"/>
                </a:solidFill>
              </a:rPr>
              <a:t>my_array[43]</a:t>
            </a:r>
            <a:r>
              <a:rPr lang="tr-TR" sz="2000" b="0" dirty="0" smtClean="0"/>
              <a:t> !!! because they are out of the range for this array.</a:t>
            </a:r>
            <a:endParaRPr lang="en-US" sz="2000" b="0" dirty="0"/>
          </a:p>
          <a:p>
            <a:endParaRPr lang="en-US" sz="2000" b="0" dirty="0" smtClean="0"/>
          </a:p>
        </p:txBody>
      </p:sp>
    </p:spTree>
    <p:extLst>
      <p:ext uri="{BB962C8B-B14F-4D97-AF65-F5344CB8AC3E}">
        <p14:creationId xmlns="" xmlns:p14="http://schemas.microsoft.com/office/powerpoint/2010/main" val="3857416577"/>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a:xfrm>
            <a:off x="615615" y="1296309"/>
            <a:ext cx="7000924" cy="4286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15074" y="3429000"/>
            <a:ext cx="933450" cy="11388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554" name="Rectangle 2"/>
          <p:cNvSpPr>
            <a:spLocks noGrp="1" noChangeArrowheads="1"/>
          </p:cNvSpPr>
          <p:nvPr>
            <p:ph type="title"/>
          </p:nvPr>
        </p:nvSpPr>
        <p:spPr/>
        <p:txBody>
          <a:bodyPr/>
          <a:lstStyle/>
          <a:p>
            <a:r>
              <a:rPr lang="tr-TR" dirty="0" smtClean="0"/>
              <a:t>Hatalı kullanıma örnek</a:t>
            </a:r>
            <a:endParaRPr lang="en-US" dirty="0"/>
          </a:p>
        </p:txBody>
      </p:sp>
      <p:sp>
        <p:nvSpPr>
          <p:cNvPr id="5" name="TextBox 4"/>
          <p:cNvSpPr txBox="1"/>
          <p:nvPr/>
        </p:nvSpPr>
        <p:spPr>
          <a:xfrm>
            <a:off x="6107161" y="3071810"/>
            <a:ext cx="1750955" cy="369332"/>
          </a:xfrm>
          <a:prstGeom prst="rect">
            <a:avLst/>
          </a:prstGeom>
          <a:noFill/>
        </p:spPr>
        <p:txBody>
          <a:bodyPr wrap="square" rtlCol="0">
            <a:spAutoFit/>
          </a:bodyPr>
          <a:lstStyle/>
          <a:p>
            <a:r>
              <a:rPr lang="tr-TR" dirty="0" smtClean="0"/>
              <a:t>Çöp değeri</a:t>
            </a:r>
            <a:endParaRPr lang="en-US" dirty="0"/>
          </a:p>
        </p:txBody>
      </p:sp>
      <p:sp>
        <p:nvSpPr>
          <p:cNvPr id="10" name="Rounded Rectangle 9"/>
          <p:cNvSpPr/>
          <p:nvPr/>
        </p:nvSpPr>
        <p:spPr>
          <a:xfrm>
            <a:off x="1928795" y="3000372"/>
            <a:ext cx="571504" cy="3619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13" name="Rounded Rectangle 12"/>
          <p:cNvSpPr/>
          <p:nvPr/>
        </p:nvSpPr>
        <p:spPr>
          <a:xfrm>
            <a:off x="1643042" y="2787195"/>
            <a:ext cx="485775" cy="28461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Tree>
    <p:extLst>
      <p:ext uri="{BB962C8B-B14F-4D97-AF65-F5344CB8AC3E}">
        <p14:creationId xmlns="" xmlns:p14="http://schemas.microsoft.com/office/powerpoint/2010/main" val="3707180165"/>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a:xfrm>
            <a:off x="457200" y="1219200"/>
            <a:ext cx="8229600" cy="3924312"/>
          </a:xfrm>
        </p:spPr>
        <p:txBody>
          <a:bodyPr>
            <a:normAutofit fontScale="55000" lnSpcReduction="20000"/>
          </a:bodyPr>
          <a:lstStyle/>
          <a:p>
            <a:pPr>
              <a:lnSpc>
                <a:spcPct val="115000"/>
              </a:lnSpc>
              <a:spcAft>
                <a:spcPts val="0"/>
              </a:spcAft>
              <a:buNone/>
            </a:pPr>
            <a:r>
              <a:rPr lang="en-US" sz="2800" dirty="0" smtClean="0">
                <a:solidFill>
                  <a:srgbClr val="000000"/>
                </a:solidFill>
                <a:latin typeface="Consolas"/>
                <a:ea typeface="Times New Roman"/>
                <a:cs typeface="Times New Roman"/>
              </a:rPr>
              <a:t>FILE</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dosya</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fopen</a:t>
            </a:r>
            <a:r>
              <a:rPr lang="en-US" sz="2800" b="1" dirty="0" smtClean="0">
                <a:solidFill>
                  <a:srgbClr val="FF0000"/>
                </a:solidFill>
                <a:latin typeface="Consolas"/>
                <a:ea typeface="Times New Roman"/>
                <a:cs typeface="Times New Roman"/>
              </a:rPr>
              <a:t>(</a:t>
            </a:r>
            <a:r>
              <a:rPr lang="en-US" sz="2800" b="1" dirty="0" smtClean="0">
                <a:solidFill>
                  <a:srgbClr val="0000FF"/>
                </a:solidFill>
                <a:latin typeface="Consolas"/>
                <a:ea typeface="Times New Roman"/>
                <a:cs typeface="Times New Roman"/>
              </a:rPr>
              <a:t>"a.txt"</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b="1" dirty="0" smtClean="0">
                <a:solidFill>
                  <a:srgbClr val="0000FF"/>
                </a:solidFill>
                <a:latin typeface="Consolas"/>
                <a:ea typeface="Times New Roman"/>
                <a:cs typeface="Times New Roman"/>
              </a:rPr>
              <a:t>"w"</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fprintf</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dosya</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b="1" dirty="0" smtClean="0">
                <a:solidFill>
                  <a:srgbClr val="0000FF"/>
                </a:solidFill>
                <a:latin typeface="Consolas"/>
                <a:ea typeface="Times New Roman"/>
                <a:cs typeface="Times New Roman"/>
              </a:rPr>
              <a:t>"4  8  12"</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fclose</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dosya</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b="1" dirty="0" err="1" smtClean="0">
                <a:solidFill>
                  <a:srgbClr val="000000"/>
                </a:solidFill>
                <a:latin typeface="Consolas"/>
                <a:ea typeface="Times New Roman"/>
                <a:cs typeface="Times New Roman"/>
              </a:rPr>
              <a:t>int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dizi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3</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1</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2</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3</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dosya</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fopen</a:t>
            </a:r>
            <a:r>
              <a:rPr lang="en-US" sz="2800" b="1" dirty="0" smtClean="0">
                <a:solidFill>
                  <a:srgbClr val="FF0000"/>
                </a:solidFill>
                <a:latin typeface="Consolas"/>
                <a:ea typeface="Times New Roman"/>
                <a:cs typeface="Times New Roman"/>
              </a:rPr>
              <a:t>(</a:t>
            </a:r>
            <a:r>
              <a:rPr lang="en-US" sz="2800" b="1" dirty="0" smtClean="0">
                <a:solidFill>
                  <a:srgbClr val="0000FF"/>
                </a:solidFill>
                <a:latin typeface="Consolas"/>
                <a:ea typeface="Times New Roman"/>
                <a:cs typeface="Times New Roman"/>
              </a:rPr>
              <a:t>"</a:t>
            </a:r>
            <a:r>
              <a:rPr lang="en-US" sz="2800" b="1" dirty="0" err="1" smtClean="0">
                <a:solidFill>
                  <a:srgbClr val="0000FF"/>
                </a:solidFill>
                <a:latin typeface="Consolas"/>
                <a:ea typeface="Times New Roman"/>
                <a:cs typeface="Times New Roman"/>
              </a:rPr>
              <a:t>a.txt"</a:t>
            </a:r>
            <a:r>
              <a:rPr lang="en-US" sz="2800" b="1" dirty="0" err="1" smtClean="0">
                <a:solidFill>
                  <a:srgbClr val="FF0000"/>
                </a:solidFill>
                <a:latin typeface="Consolas"/>
                <a:ea typeface="Times New Roman"/>
                <a:cs typeface="Times New Roman"/>
              </a:rPr>
              <a:t>,</a:t>
            </a:r>
            <a:r>
              <a:rPr lang="en-US" sz="2800" b="1" dirty="0" err="1" smtClean="0">
                <a:solidFill>
                  <a:srgbClr val="0000FF"/>
                </a:solidFill>
                <a:latin typeface="Consolas"/>
                <a:ea typeface="Times New Roman"/>
                <a:cs typeface="Times New Roman"/>
              </a:rPr>
              <a:t>"r</a:t>
            </a:r>
            <a:r>
              <a:rPr lang="en-US" sz="2800" b="1" dirty="0" smtClean="0">
                <a:solidFill>
                  <a:srgbClr val="0000FF"/>
                </a:solidFill>
                <a:latin typeface="Consolas"/>
                <a:ea typeface="Times New Roman"/>
                <a:cs typeface="Times New Roman"/>
              </a:rPr>
              <a:t>"</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b="1" dirty="0" smtClean="0">
                <a:solidFill>
                  <a:srgbClr val="000000"/>
                </a:solidFill>
                <a:latin typeface="Consolas"/>
                <a:ea typeface="Times New Roman"/>
                <a:cs typeface="Times New Roman"/>
              </a:rPr>
              <a:t>for</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0</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&lt;</a:t>
            </a:r>
            <a:r>
              <a:rPr lang="en-US" sz="2800" dirty="0" smtClean="0">
                <a:solidFill>
                  <a:srgbClr val="800080"/>
                </a:solidFill>
                <a:latin typeface="Consolas"/>
                <a:ea typeface="Times New Roman"/>
                <a:cs typeface="Times New Roman"/>
              </a:rPr>
              <a:t>3</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fscanf</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dosya</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b="1" dirty="0" smtClean="0">
                <a:solidFill>
                  <a:srgbClr val="0000FF"/>
                </a:solidFill>
                <a:latin typeface="Consolas"/>
                <a:ea typeface="Times New Roman"/>
                <a:cs typeface="Times New Roman"/>
              </a:rPr>
              <a:t>"%d"</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b="1" dirty="0" smtClean="0">
                <a:solidFill>
                  <a:srgbClr val="FF0000"/>
                </a:solidFill>
                <a:latin typeface="Consolas"/>
                <a:ea typeface="Times New Roman"/>
                <a:cs typeface="Times New Roman"/>
              </a:rPr>
              <a:t>&amp;</a:t>
            </a:r>
            <a:r>
              <a:rPr lang="en-US" sz="2800" dirty="0" err="1" smtClean="0">
                <a:solidFill>
                  <a:srgbClr val="000000"/>
                </a:solidFill>
                <a:latin typeface="Consolas"/>
                <a:ea typeface="Times New Roman"/>
                <a:cs typeface="Times New Roman"/>
              </a:rPr>
              <a:t>dizi</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dizi</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1</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dizi</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2</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1</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fclose</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dosya</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b="1" dirty="0" smtClean="0">
                <a:solidFill>
                  <a:srgbClr val="000000"/>
                </a:solidFill>
                <a:latin typeface="Consolas"/>
                <a:ea typeface="Times New Roman"/>
                <a:cs typeface="Times New Roman"/>
              </a:rPr>
              <a:t>for</a:t>
            </a:r>
            <a:r>
              <a:rPr lang="en-US" sz="2800" b="1" dirty="0" smtClean="0">
                <a:solidFill>
                  <a:srgbClr val="FF0000"/>
                </a:solidFill>
                <a:latin typeface="Consolas"/>
                <a:ea typeface="Times New Roman"/>
                <a:cs typeface="Times New Roman"/>
              </a:rPr>
              <a:t>(</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3</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&gt;</a:t>
            </a:r>
            <a:r>
              <a:rPr lang="en-US" sz="2800" dirty="0" smtClean="0">
                <a:solidFill>
                  <a:srgbClr val="800080"/>
                </a:solidFill>
                <a:latin typeface="Consolas"/>
                <a:ea typeface="Times New Roman"/>
                <a:cs typeface="Times New Roman"/>
              </a:rPr>
              <a:t>0</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endParaRPr lang="tr-TR" sz="1800" dirty="0" smtClean="0">
              <a:ea typeface="Times New Roman"/>
              <a:cs typeface="Times New Roman"/>
            </a:endParaRPr>
          </a:p>
          <a:p>
            <a:pPr>
              <a:lnSpc>
                <a:spcPct val="115000"/>
              </a:lnSpc>
              <a:spcAft>
                <a:spcPts val="0"/>
              </a:spcAft>
              <a:buNone/>
            </a:pP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printf</a:t>
            </a:r>
            <a:r>
              <a:rPr lang="en-US" sz="2800" b="1" dirty="0" smtClean="0">
                <a:solidFill>
                  <a:srgbClr val="FF0000"/>
                </a:solidFill>
                <a:latin typeface="Consolas"/>
                <a:ea typeface="Times New Roman"/>
                <a:cs typeface="Times New Roman"/>
              </a:rPr>
              <a:t>(</a:t>
            </a:r>
            <a:r>
              <a:rPr lang="en-US" sz="2800" b="1" dirty="0" smtClean="0">
                <a:solidFill>
                  <a:srgbClr val="0000FF"/>
                </a:solidFill>
                <a:latin typeface="Consolas"/>
                <a:ea typeface="Times New Roman"/>
                <a:cs typeface="Times New Roman"/>
              </a:rPr>
              <a:t>"%d"</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 </a:t>
            </a:r>
            <a:r>
              <a:rPr lang="en-US" sz="2800" dirty="0" err="1" smtClean="0">
                <a:solidFill>
                  <a:srgbClr val="000000"/>
                </a:solidFill>
                <a:latin typeface="Consolas"/>
                <a:ea typeface="Times New Roman"/>
                <a:cs typeface="Times New Roman"/>
              </a:rPr>
              <a:t>dizi</a:t>
            </a:r>
            <a:r>
              <a:rPr lang="en-US" sz="2800" b="1" dirty="0" smtClean="0">
                <a:solidFill>
                  <a:srgbClr val="FF0000"/>
                </a:solidFill>
                <a:latin typeface="Consolas"/>
                <a:ea typeface="Times New Roman"/>
                <a:cs typeface="Times New Roman"/>
              </a:rPr>
              <a:t>[</a:t>
            </a:r>
            <a:r>
              <a:rPr lang="en-US" sz="2800" dirty="0" smtClean="0">
                <a:solidFill>
                  <a:srgbClr val="800080"/>
                </a:solidFill>
                <a:latin typeface="Consolas"/>
                <a:ea typeface="Times New Roman"/>
                <a:cs typeface="Times New Roman"/>
              </a:rPr>
              <a:t>3</a:t>
            </a:r>
            <a:r>
              <a:rPr lang="en-US" sz="2800" b="1" dirty="0" smtClean="0">
                <a:solidFill>
                  <a:srgbClr val="FF0000"/>
                </a:solidFill>
                <a:latin typeface="Consolas"/>
                <a:ea typeface="Times New Roman"/>
                <a:cs typeface="Times New Roman"/>
              </a:rPr>
              <a:t>-</a:t>
            </a:r>
            <a:r>
              <a:rPr lang="en-US" sz="2800" dirty="0" smtClean="0">
                <a:solidFill>
                  <a:srgbClr val="000000"/>
                </a:solidFill>
                <a:latin typeface="Consolas"/>
                <a:ea typeface="Times New Roman"/>
                <a:cs typeface="Times New Roman"/>
              </a:rPr>
              <a:t>i</a:t>
            </a:r>
            <a:r>
              <a:rPr lang="en-US" sz="2800" b="1" dirty="0" smtClean="0">
                <a:solidFill>
                  <a:srgbClr val="FF0000"/>
                </a:solidFill>
                <a:latin typeface="Consolas"/>
                <a:ea typeface="Times New Roman"/>
                <a:cs typeface="Times New Roman"/>
              </a:rPr>
              <a:t>]);</a:t>
            </a:r>
            <a:endParaRPr lang="tr-TR" sz="1800" dirty="0">
              <a:ea typeface="Times New Roman"/>
              <a:cs typeface="Times New Roman"/>
            </a:endParaRPr>
          </a:p>
        </p:txBody>
      </p:sp>
      <p:pic>
        <p:nvPicPr>
          <p:cNvPr id="4" name="3 Resim" descr="soru.jpg"/>
          <p:cNvPicPr>
            <a:picLocks noChangeAspect="1"/>
          </p:cNvPicPr>
          <p:nvPr/>
        </p:nvPicPr>
        <p:blipFill>
          <a:blip r:embed="rId3"/>
          <a:stretch>
            <a:fillRect/>
          </a:stretch>
        </p:blipFill>
        <p:spPr>
          <a:xfrm>
            <a:off x="5857884" y="4143380"/>
            <a:ext cx="2371344" cy="1780032"/>
          </a:xfrm>
          <a:prstGeom prst="rect">
            <a:avLst/>
          </a:prstGeom>
        </p:spPr>
      </p:pic>
      <p:graphicFrame>
        <p:nvGraphicFramePr>
          <p:cNvPr id="6" name="5 Tablo"/>
          <p:cNvGraphicFramePr>
            <a:graphicFrameLocks noGrp="1"/>
          </p:cNvGraphicFramePr>
          <p:nvPr/>
        </p:nvGraphicFramePr>
        <p:xfrm>
          <a:off x="5286380" y="3000372"/>
          <a:ext cx="3381355" cy="857256"/>
        </p:xfrm>
        <a:graphic>
          <a:graphicData uri="http://schemas.openxmlformats.org/drawingml/2006/table">
            <a:tbl>
              <a:tblPr firstRow="1" bandRow="1">
                <a:tableStyleId>{5940675A-B579-460E-94D1-54222C63F5DA}</a:tableStyleId>
              </a:tblPr>
              <a:tblGrid>
                <a:gridCol w="676271"/>
                <a:gridCol w="676271"/>
                <a:gridCol w="676271"/>
                <a:gridCol w="676271"/>
                <a:gridCol w="676271"/>
              </a:tblGrid>
              <a:tr h="857256">
                <a:tc>
                  <a:txBody>
                    <a:bodyPr/>
                    <a:lstStyle/>
                    <a:p>
                      <a:pPr algn="ctr"/>
                      <a:r>
                        <a:rPr lang="tr-TR" sz="4000" b="1" dirty="0" smtClean="0"/>
                        <a:t>8</a:t>
                      </a:r>
                      <a:endParaRPr lang="tr-TR" sz="4000" b="1" dirty="0"/>
                    </a:p>
                  </a:txBody>
                  <a:tcPr/>
                </a:tc>
                <a:tc>
                  <a:txBody>
                    <a:bodyPr/>
                    <a:lstStyle/>
                    <a:p>
                      <a:pPr algn="ctr"/>
                      <a:r>
                        <a:rPr lang="tr-TR" sz="4000" b="1" dirty="0" smtClean="0"/>
                        <a:t>2</a:t>
                      </a:r>
                      <a:endParaRPr lang="tr-TR" sz="4000" b="1" dirty="0"/>
                    </a:p>
                  </a:txBody>
                  <a:tcPr/>
                </a:tc>
                <a:tc>
                  <a:txBody>
                    <a:bodyPr/>
                    <a:lstStyle/>
                    <a:p>
                      <a:pPr algn="ctr"/>
                      <a:r>
                        <a:rPr lang="tr-TR" sz="4000" b="1" dirty="0" smtClean="0"/>
                        <a:t>4</a:t>
                      </a:r>
                      <a:endParaRPr lang="tr-TR" sz="4000" b="1" dirty="0"/>
                    </a:p>
                  </a:txBody>
                  <a:tcPr/>
                </a:tc>
                <a:tc>
                  <a:txBody>
                    <a:bodyPr/>
                    <a:lstStyle/>
                    <a:p>
                      <a:pPr algn="ctr"/>
                      <a:r>
                        <a:rPr lang="tr-TR" sz="4000" b="1" dirty="0" smtClean="0"/>
                        <a:t>4</a:t>
                      </a:r>
                      <a:endParaRPr lang="tr-TR" sz="4000" b="1" dirty="0"/>
                    </a:p>
                  </a:txBody>
                  <a:tcPr/>
                </a:tc>
                <a:tc>
                  <a:txBody>
                    <a:bodyPr/>
                    <a:lstStyle/>
                    <a:p>
                      <a:pPr algn="ctr"/>
                      <a:r>
                        <a:rPr lang="tr-TR" sz="4000" b="1" dirty="0" smtClean="0"/>
                        <a:t>8</a:t>
                      </a:r>
                      <a:endParaRPr lang="tr-TR" sz="4000" b="1" dirty="0"/>
                    </a:p>
                  </a:txBody>
                  <a:tcPr/>
                </a:tc>
              </a:tr>
            </a:tbl>
          </a:graphicData>
        </a:graphic>
      </p:graphicFrame>
      <p:sp>
        <p:nvSpPr>
          <p:cNvPr id="7" name="6 Yuvarlatılmış Dikdörtgen"/>
          <p:cNvSpPr/>
          <p:nvPr/>
        </p:nvSpPr>
        <p:spPr>
          <a:xfrm>
            <a:off x="5857884" y="1714488"/>
            <a:ext cx="2643206" cy="9286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Ek bilgi: </a:t>
            </a:r>
            <a:r>
              <a:rPr lang="tr-TR" dirty="0" err="1" smtClean="0"/>
              <a:t>fclose</a:t>
            </a:r>
            <a:r>
              <a:rPr lang="tr-TR" dirty="0" smtClean="0"/>
              <a:t>  komutu konulmasaydı ne olurdu?</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İlginç bir geribildirim: Bir tutkudur kodlamak…</a:t>
            </a:r>
            <a:endParaRPr lang="tr-TR" dirty="0"/>
          </a:p>
        </p:txBody>
      </p:sp>
      <p:pic>
        <p:nvPicPr>
          <p:cNvPr id="4" name="3 İçerik Yer Tutucusu" descr="2016-06-10 18.40.41.jpg"/>
          <p:cNvPicPr>
            <a:picLocks noGrp="1" noChangeAspect="1"/>
          </p:cNvPicPr>
          <p:nvPr>
            <p:ph sz="quarter" idx="1"/>
          </p:nvPr>
        </p:nvPicPr>
        <p:blipFill>
          <a:blip r:embed="rId2" cstate="print">
            <a:lum bright="30000" contrast="40000"/>
          </a:blip>
          <a:srcRect t="31382" b="40322"/>
          <a:stretch>
            <a:fillRect/>
          </a:stretch>
        </p:blipFill>
        <p:spPr>
          <a:xfrm>
            <a:off x="1432711" y="1285860"/>
            <a:ext cx="6278578" cy="1891373"/>
          </a:xfrm>
          <a:ln w="28575">
            <a:solidFill>
              <a:srgbClr val="C00000"/>
            </a:solidFill>
            <a:prstDash val="sysDot"/>
          </a:ln>
        </p:spPr>
      </p:pic>
      <p:sp>
        <p:nvSpPr>
          <p:cNvPr id="5" name="4 Metin kutusu"/>
          <p:cNvSpPr txBox="1"/>
          <p:nvPr/>
        </p:nvSpPr>
        <p:spPr>
          <a:xfrm>
            <a:off x="2114693" y="3214686"/>
            <a:ext cx="503484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tr-TR" i="1" dirty="0" smtClean="0"/>
              <a:t>2016 Yaz Dönemi Ara Sınav Geri Bildirim Anketinden</a:t>
            </a:r>
            <a:endParaRPr lang="tr-TR" i="1" dirty="0"/>
          </a:p>
        </p:txBody>
      </p:sp>
      <p:sp>
        <p:nvSpPr>
          <p:cNvPr id="8" name="7 Köşeleri Yuvarlanmış Dikdörtgen Belirtme Çizgisi"/>
          <p:cNvSpPr/>
          <p:nvPr/>
        </p:nvSpPr>
        <p:spPr>
          <a:xfrm>
            <a:off x="928662" y="3714752"/>
            <a:ext cx="3760401" cy="1285885"/>
          </a:xfrm>
          <a:prstGeom prst="wedgeRoundRectCallout">
            <a:avLst>
              <a:gd name="adj1" fmla="val 34156"/>
              <a:gd name="adj2" fmla="val 9397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tr-TR" dirty="0" err="1" smtClean="0"/>
              <a:t>char</a:t>
            </a:r>
            <a:r>
              <a:rPr lang="tr-TR" dirty="0" smtClean="0"/>
              <a:t> cevap;</a:t>
            </a:r>
          </a:p>
          <a:p>
            <a:r>
              <a:rPr lang="tr-TR" dirty="0" err="1" smtClean="0"/>
              <a:t>printf</a:t>
            </a:r>
            <a:r>
              <a:rPr lang="tr-TR" dirty="0" smtClean="0"/>
              <a:t>(“Benimle evlenir misin? Evet” “için ‘</a:t>
            </a:r>
            <a:r>
              <a:rPr lang="tr-TR" dirty="0" err="1" smtClean="0"/>
              <a:t>e’ye</a:t>
            </a:r>
            <a:r>
              <a:rPr lang="tr-TR" dirty="0" smtClean="0"/>
              <a:t> bas.”); </a:t>
            </a:r>
            <a:br>
              <a:rPr lang="tr-TR" dirty="0" smtClean="0"/>
            </a:br>
            <a:r>
              <a:rPr lang="tr-TR" dirty="0" err="1" smtClean="0"/>
              <a:t>scanf</a:t>
            </a:r>
            <a:r>
              <a:rPr lang="tr-TR" dirty="0" smtClean="0"/>
              <a:t>(“   %c”, &amp;cevap);</a:t>
            </a:r>
            <a:endParaRPr lang="tr-TR" dirty="0"/>
          </a:p>
        </p:txBody>
      </p:sp>
      <p:sp>
        <p:nvSpPr>
          <p:cNvPr id="9" name="8 Köşeleri Yuvarlanmış Dikdörtgen Belirtme Çizgisi"/>
          <p:cNvSpPr/>
          <p:nvPr/>
        </p:nvSpPr>
        <p:spPr>
          <a:xfrm>
            <a:off x="5843182" y="4000504"/>
            <a:ext cx="2681282" cy="627063"/>
          </a:xfrm>
          <a:prstGeom prst="wedgeRoundRectCallout">
            <a:avLst>
              <a:gd name="adj1" fmla="val -73047"/>
              <a:gd name="adj2" fmla="val 16125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i="1" dirty="0" smtClean="0"/>
              <a:t>Selami ne diyorsun, anlamıyorum.</a:t>
            </a:r>
            <a:endParaRPr lang="tr-TR" i="1" dirty="0"/>
          </a:p>
        </p:txBody>
      </p:sp>
      <p:grpSp>
        <p:nvGrpSpPr>
          <p:cNvPr id="3" name="13 Grup"/>
          <p:cNvGrpSpPr/>
          <p:nvPr/>
        </p:nvGrpSpPr>
        <p:grpSpPr>
          <a:xfrm>
            <a:off x="1556901" y="4929198"/>
            <a:ext cx="2064155" cy="1076757"/>
            <a:chOff x="1122338" y="5940431"/>
            <a:chExt cx="2064155" cy="1076757"/>
          </a:xfrm>
        </p:grpSpPr>
        <p:cxnSp>
          <p:nvCxnSpPr>
            <p:cNvPr id="11" name="10 Düz Ok Bağlayıcısı"/>
            <p:cNvCxnSpPr/>
            <p:nvPr/>
          </p:nvCxnSpPr>
          <p:spPr>
            <a:xfrm rot="16200000" flipV="1">
              <a:off x="1028085" y="6263702"/>
              <a:ext cx="708039" cy="61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1122338" y="6678634"/>
              <a:ext cx="2064155" cy="338554"/>
            </a:xfrm>
            <a:prstGeom prst="rect">
              <a:avLst/>
            </a:prstGeom>
            <a:noFill/>
          </p:spPr>
          <p:txBody>
            <a:bodyPr wrap="none" rtlCol="0">
              <a:spAutoFit/>
            </a:bodyPr>
            <a:lstStyle/>
            <a:p>
              <a:r>
                <a:rPr lang="tr-TR" sz="1600" dirty="0" smtClean="0"/>
                <a:t>Boşluğu unutmuyoruz.</a:t>
              </a:r>
              <a:endParaRPr lang="tr-TR" sz="1600" dirty="0"/>
            </a:p>
          </p:txBody>
        </p:sp>
      </p:grpSp>
      <p:grpSp>
        <p:nvGrpSpPr>
          <p:cNvPr id="6" name="14 Grup"/>
          <p:cNvGrpSpPr/>
          <p:nvPr/>
        </p:nvGrpSpPr>
        <p:grpSpPr>
          <a:xfrm>
            <a:off x="6785764" y="4667269"/>
            <a:ext cx="1700623" cy="1487850"/>
            <a:chOff x="1206500" y="5589602"/>
            <a:chExt cx="1700623" cy="1487850"/>
          </a:xfrm>
        </p:grpSpPr>
        <p:cxnSp>
          <p:nvCxnSpPr>
            <p:cNvPr id="16" name="15 Düz Ok Bağlayıcısı"/>
            <p:cNvCxnSpPr>
              <a:stCxn id="17" idx="0"/>
            </p:cNvCxnSpPr>
            <p:nvPr/>
          </p:nvCxnSpPr>
          <p:spPr>
            <a:xfrm rot="16200000" flipV="1">
              <a:off x="1705149" y="5648571"/>
              <a:ext cx="410632" cy="292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1206500" y="6000234"/>
              <a:ext cx="1700623" cy="1077218"/>
            </a:xfrm>
            <a:prstGeom prst="rect">
              <a:avLst/>
            </a:prstGeom>
            <a:noFill/>
          </p:spPr>
          <p:txBody>
            <a:bodyPr wrap="square" rtlCol="0">
              <a:spAutoFit/>
            </a:bodyPr>
            <a:lstStyle/>
            <a:p>
              <a:pPr algn="ctr"/>
              <a:r>
                <a:rPr lang="tr-TR" sz="1600" dirty="0" smtClean="0"/>
                <a:t>Programlama bilmemenin sakıncalarından yalnız biri</a:t>
              </a:r>
              <a:endParaRPr lang="tr-TR" sz="1600" dirty="0"/>
            </a:p>
          </p:txBody>
        </p:sp>
      </p:grpSp>
      <p:pic>
        <p:nvPicPr>
          <p:cNvPr id="1026" name="Picture 2" descr="http://4.bp.blogspot.com/-xRxmwxXhcYU/U7Af72HCA3I/AAAAAAAARnQ/evnARpbuIes/s1600/ask+%281%29.png"/>
          <p:cNvPicPr>
            <a:picLocks noChangeAspect="1" noChangeArrowheads="1"/>
          </p:cNvPicPr>
          <p:nvPr/>
        </p:nvPicPr>
        <p:blipFill>
          <a:blip r:embed="rId3"/>
          <a:srcRect/>
          <a:stretch>
            <a:fillRect/>
          </a:stretch>
        </p:blipFill>
        <p:spPr bwMode="auto">
          <a:xfrm>
            <a:off x="3985793" y="4953021"/>
            <a:ext cx="1584325" cy="1584325"/>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Bilgisayar faresinin ilk ismi</a:t>
            </a:r>
          </a:p>
          <a:p>
            <a:pPr lvl="1"/>
            <a:r>
              <a:rPr lang="en-US" dirty="0" smtClean="0"/>
              <a:t>X-Y Position Indicator for a Display System</a:t>
            </a:r>
            <a:endParaRPr lang="tr-TR" dirty="0" smtClean="0"/>
          </a:p>
          <a:p>
            <a:r>
              <a:rPr lang="tr-TR" dirty="0" smtClean="0"/>
              <a:t>Bu icadın yapıldığı sene</a:t>
            </a:r>
          </a:p>
          <a:p>
            <a:pPr algn="ctr"/>
            <a:r>
              <a:rPr lang="tr-TR" sz="5400" dirty="0" smtClean="0"/>
              <a:t>1</a:t>
            </a:r>
            <a:r>
              <a:rPr lang="tr-TR" sz="5400" dirty="0" smtClean="0">
                <a:solidFill>
                  <a:srgbClr val="C00000"/>
                </a:solidFill>
              </a:rPr>
              <a:t>9</a:t>
            </a:r>
            <a:r>
              <a:rPr lang="tr-TR" sz="5400" dirty="0" smtClean="0">
                <a:solidFill>
                  <a:srgbClr val="002060"/>
                </a:solidFill>
              </a:rPr>
              <a:t>6</a:t>
            </a:r>
            <a:r>
              <a:rPr lang="tr-TR" sz="5400" dirty="0" smtClean="0">
                <a:solidFill>
                  <a:schemeClr val="accent3">
                    <a:lumMod val="75000"/>
                  </a:schemeClr>
                </a:solidFill>
              </a:rPr>
              <a:t>4</a:t>
            </a:r>
          </a:p>
          <a:p>
            <a:r>
              <a:rPr lang="tr-TR" dirty="0" smtClean="0"/>
              <a:t>yılında </a:t>
            </a:r>
            <a:r>
              <a:rPr lang="tr-TR" dirty="0" err="1" smtClean="0"/>
              <a:t>Douglas</a:t>
            </a:r>
            <a:r>
              <a:rPr lang="tr-TR" dirty="0" smtClean="0"/>
              <a:t> </a:t>
            </a:r>
            <a:r>
              <a:rPr lang="tr-TR" dirty="0" err="1" smtClean="0"/>
              <a:t>Engelbart</a:t>
            </a:r>
            <a:r>
              <a:rPr lang="tr-TR" dirty="0" smtClean="0"/>
              <a:t> tarafından icat edilmiştir.</a:t>
            </a:r>
          </a:p>
          <a:p>
            <a:r>
              <a:rPr lang="tr-TR" dirty="0" smtClean="0"/>
              <a:t>İlk bilgisayar faresinin yapıldığı malzeme:</a:t>
            </a:r>
          </a:p>
          <a:p>
            <a:pPr algn="ctr"/>
            <a:r>
              <a:rPr lang="tr-TR" sz="5400" dirty="0" smtClean="0"/>
              <a:t>T</a:t>
            </a:r>
            <a:r>
              <a:rPr lang="tr-TR" sz="5400" dirty="0" smtClean="0">
                <a:solidFill>
                  <a:srgbClr val="FF0000"/>
                </a:solidFill>
              </a:rPr>
              <a:t>A</a:t>
            </a:r>
            <a:r>
              <a:rPr lang="tr-TR" sz="5400" dirty="0" smtClean="0">
                <a:solidFill>
                  <a:srgbClr val="0000FF"/>
                </a:solidFill>
              </a:rPr>
              <a:t>H</a:t>
            </a:r>
            <a:r>
              <a:rPr lang="tr-TR" sz="5400" dirty="0" smtClean="0">
                <a:solidFill>
                  <a:srgbClr val="FFC000"/>
                </a:solidFill>
              </a:rPr>
              <a:t>T</a:t>
            </a:r>
            <a:r>
              <a:rPr lang="tr-TR" sz="5400" dirty="0" smtClean="0">
                <a:solidFill>
                  <a:schemeClr val="bg1">
                    <a:lumMod val="75000"/>
                  </a:schemeClr>
                </a:solidFill>
              </a:rPr>
              <a:t>A</a:t>
            </a:r>
          </a:p>
          <a:p>
            <a:pPr lvl="1">
              <a:buNone/>
            </a:pPr>
            <a:endParaRPr lang="tr-TR" dirty="0" smtClean="0"/>
          </a:p>
          <a:p>
            <a:endParaRPr lang="tr-TR" dirty="0" smtClean="0"/>
          </a:p>
          <a:p>
            <a:endParaRPr lang="tr-TR" dirty="0" smtClean="0"/>
          </a:p>
          <a:p>
            <a:endParaRPr lang="tr-TR" dirty="0" smtClean="0"/>
          </a:p>
          <a:p>
            <a:endParaRPr lang="tr-TR" dirty="0"/>
          </a:p>
        </p:txBody>
      </p:sp>
      <p:pic>
        <p:nvPicPr>
          <p:cNvPr id="4" name="3 Resim" descr="douglas-engelbart-first-mouse-invention.jpg"/>
          <p:cNvPicPr>
            <a:picLocks noChangeAspect="1"/>
          </p:cNvPicPr>
          <p:nvPr/>
        </p:nvPicPr>
        <p:blipFill>
          <a:blip r:embed="rId2"/>
          <a:stretch>
            <a:fillRect/>
          </a:stretch>
        </p:blipFill>
        <p:spPr>
          <a:xfrm>
            <a:off x="6215074" y="4643446"/>
            <a:ext cx="2643206" cy="17621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4 Resim" descr="mouse.jpg"/>
          <p:cNvPicPr>
            <a:picLocks noChangeAspect="1"/>
          </p:cNvPicPr>
          <p:nvPr/>
        </p:nvPicPr>
        <p:blipFill>
          <a:blip r:embed="rId3">
            <a:clrChange>
              <a:clrFrom>
                <a:srgbClr val="FFFFFF"/>
              </a:clrFrom>
              <a:clrTo>
                <a:srgbClr val="FFFFFF">
                  <a:alpha val="0"/>
                </a:srgbClr>
              </a:clrTo>
            </a:clrChange>
          </a:blip>
          <a:stretch>
            <a:fillRect/>
          </a:stretch>
        </p:blipFill>
        <p:spPr>
          <a:xfrm>
            <a:off x="5929322" y="285728"/>
            <a:ext cx="2857500" cy="1600200"/>
          </a:xfrm>
          <a:prstGeom prst="rect">
            <a:avLst/>
          </a:prstGeom>
        </p:spPr>
      </p:pic>
      <p:pic>
        <p:nvPicPr>
          <p:cNvPr id="6" name="5 Resim" descr="saskin-tom-ve-jerry_www.cizgifilm.in.jpg"/>
          <p:cNvPicPr>
            <a:picLocks noChangeAspect="1"/>
          </p:cNvPicPr>
          <p:nvPr/>
        </p:nvPicPr>
        <p:blipFill>
          <a:blip r:embed="rId4"/>
          <a:srcRect l="28125" t="77778" r="59375"/>
          <a:stretch>
            <a:fillRect/>
          </a:stretch>
        </p:blipFill>
        <p:spPr>
          <a:xfrm>
            <a:off x="285720" y="4857760"/>
            <a:ext cx="1428760" cy="1428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2" name="Picture 2" descr="Image result for 2D ARRAY"/>
          <p:cNvPicPr>
            <a:picLocks noChangeAspect="1" noChangeArrowheads="1"/>
          </p:cNvPicPr>
          <p:nvPr/>
        </p:nvPicPr>
        <p:blipFill>
          <a:blip r:embed="rId3"/>
          <a:srcRect/>
          <a:stretch>
            <a:fillRect/>
          </a:stretch>
        </p:blipFill>
        <p:spPr bwMode="auto">
          <a:xfrm>
            <a:off x="4857752" y="2928934"/>
            <a:ext cx="3914775" cy="3333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2467" name="Rectangle 2"/>
          <p:cNvSpPr>
            <a:spLocks noGrp="1" noChangeArrowheads="1"/>
          </p:cNvSpPr>
          <p:nvPr>
            <p:ph type="title"/>
          </p:nvPr>
        </p:nvSpPr>
        <p:spPr/>
        <p:txBody>
          <a:bodyPr/>
          <a:lstStyle/>
          <a:p>
            <a:r>
              <a:rPr kumimoji="0" lang="en-US"/>
              <a:t>Two-Dimensional Arrays</a:t>
            </a:r>
          </a:p>
        </p:txBody>
      </p:sp>
      <p:sp>
        <p:nvSpPr>
          <p:cNvPr id="62468" name="Rectangle 3"/>
          <p:cNvSpPr>
            <a:spLocks noGrp="1" noChangeArrowheads="1"/>
          </p:cNvSpPr>
          <p:nvPr>
            <p:ph type="body" idx="1"/>
          </p:nvPr>
        </p:nvSpPr>
        <p:spPr/>
        <p:txBody>
          <a:bodyPr/>
          <a:lstStyle/>
          <a:p>
            <a:pPr marL="0" indent="0"/>
            <a:r>
              <a:rPr kumimoji="0" lang="en-US" dirty="0"/>
              <a:t>Two-dimensional arrays.</a:t>
            </a:r>
          </a:p>
          <a:p>
            <a:pPr lvl="1"/>
            <a:r>
              <a:rPr kumimoji="0" lang="en-US" dirty="0"/>
              <a:t>Table of data for each experiment and outcome.</a:t>
            </a:r>
          </a:p>
          <a:p>
            <a:pPr lvl="1"/>
            <a:r>
              <a:rPr kumimoji="0" lang="en-US" dirty="0"/>
              <a:t>Table of grades for each student and assignments.</a:t>
            </a:r>
          </a:p>
          <a:p>
            <a:pPr lvl="1"/>
            <a:r>
              <a:rPr kumimoji="0" lang="en-US" dirty="0"/>
              <a:t>Table of grayscale values for each pixel in a 2D image.</a:t>
            </a:r>
          </a:p>
          <a:p>
            <a:pPr lvl="1"/>
            <a:endParaRPr kumimoji="0" lang="en-US" dirty="0"/>
          </a:p>
          <a:p>
            <a:pPr marL="0" indent="0"/>
            <a:r>
              <a:rPr kumimoji="0" lang="en-US" dirty="0"/>
              <a:t>Mathematical abstraction.  </a:t>
            </a:r>
            <a:r>
              <a:rPr kumimoji="0" lang="en-US" dirty="0">
                <a:solidFill>
                  <a:schemeClr val="tx1"/>
                </a:solidFill>
              </a:rPr>
              <a:t>Matrix.</a:t>
            </a:r>
          </a:p>
          <a:p>
            <a:pPr marL="0" indent="0"/>
            <a:r>
              <a:rPr kumimoji="0" lang="tr-TR" dirty="0" smtClean="0"/>
              <a:t>C</a:t>
            </a:r>
            <a:r>
              <a:rPr kumimoji="0" lang="en-US" dirty="0" smtClean="0"/>
              <a:t> </a:t>
            </a:r>
            <a:r>
              <a:rPr kumimoji="0" lang="en-US" dirty="0"/>
              <a:t>abstraction.  </a:t>
            </a:r>
            <a:r>
              <a:rPr kumimoji="0" lang="en-US" dirty="0">
                <a:solidFill>
                  <a:schemeClr val="tx1"/>
                </a:solidFill>
              </a:rPr>
              <a:t>2D array.</a:t>
            </a:r>
          </a:p>
          <a:p>
            <a:pPr marL="0" indent="0"/>
            <a:endParaRPr kumimoji="0" lang="en-US" dirty="0"/>
          </a:p>
          <a:p>
            <a:pPr lvl="1"/>
            <a:endParaRPr kumimoji="0" lang="en-US" dirty="0"/>
          </a:p>
        </p:txBody>
      </p: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İki boyutlu 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400" dirty="0" smtClean="0">
                <a:solidFill>
                  <a:schemeClr val="tx1"/>
                </a:solidFill>
              </a:rPr>
              <a:t> </a:t>
            </a:r>
            <a:r>
              <a:rPr lang="tr-TR" dirty="0" err="1">
                <a:solidFill>
                  <a:schemeClr val="tx1"/>
                </a:solidFill>
              </a:rPr>
              <a:t>int</a:t>
            </a:r>
            <a:r>
              <a:rPr lang="tr-TR" dirty="0">
                <a:solidFill>
                  <a:schemeClr val="tx1"/>
                </a:solidFill>
              </a:rPr>
              <a:t> </a:t>
            </a:r>
            <a:r>
              <a:rPr lang="tr-TR" dirty="0" err="1" smtClean="0">
                <a:solidFill>
                  <a:schemeClr val="tx1"/>
                </a:solidFill>
              </a:rPr>
              <a:t>ikiBoyutlu</a:t>
            </a:r>
            <a:r>
              <a:rPr lang="tr-TR" dirty="0" smtClean="0">
                <a:solidFill>
                  <a:schemeClr val="tx1"/>
                </a:solidFill>
              </a:rPr>
              <a:t>[3][</a:t>
            </a:r>
            <a:r>
              <a:rPr lang="tr-TR" dirty="0">
                <a:solidFill>
                  <a:schemeClr val="tx1"/>
                </a:solidFill>
              </a:rPr>
              <a:t>3] = {{1,2,3}, {4,5,6}, {7,8,9}}; </a:t>
            </a:r>
            <a:endParaRPr lang="tr-TR" dirty="0" smtClean="0">
              <a:solidFill>
                <a:schemeClr val="tx1"/>
              </a:solidFill>
            </a:endParaRPr>
          </a:p>
          <a:p>
            <a:pPr algn="just"/>
            <a:r>
              <a:rPr lang="tr-TR" dirty="0">
                <a:solidFill>
                  <a:schemeClr val="tx1"/>
                </a:solidFill>
              </a:rPr>
              <a:t> </a:t>
            </a:r>
            <a:r>
              <a:rPr lang="tr-TR" dirty="0" smtClean="0">
                <a:solidFill>
                  <a:schemeClr val="tx1"/>
                </a:solidFill>
              </a:rPr>
              <a:t>  </a:t>
            </a:r>
            <a:r>
              <a:rPr lang="tr-TR" dirty="0" err="1" smtClean="0">
                <a:solidFill>
                  <a:schemeClr val="tx1"/>
                </a:solidFill>
              </a:rPr>
              <a:t>int</a:t>
            </a:r>
            <a:r>
              <a:rPr lang="tr-TR" dirty="0" smtClean="0">
                <a:solidFill>
                  <a:schemeClr val="tx1"/>
                </a:solidFill>
              </a:rPr>
              <a:t> matris[3][3];  </a:t>
            </a:r>
          </a:p>
          <a:p>
            <a:pPr algn="just"/>
            <a:r>
              <a:rPr lang="tr-TR" dirty="0">
                <a:solidFill>
                  <a:schemeClr val="tx1"/>
                </a:solidFill>
              </a:rPr>
              <a:t> </a:t>
            </a:r>
            <a:r>
              <a:rPr lang="tr-TR" dirty="0" smtClean="0">
                <a:solidFill>
                  <a:schemeClr val="tx1"/>
                </a:solidFill>
              </a:rPr>
              <a:t>  matris[0][0] = 1;</a:t>
            </a:r>
          </a:p>
          <a:p>
            <a:pPr algn="just"/>
            <a:r>
              <a:rPr lang="tr-TR" dirty="0" smtClean="0">
                <a:solidFill>
                  <a:schemeClr val="tx1"/>
                </a:solidFill>
              </a:rPr>
              <a:t>   matris[0][1] </a:t>
            </a:r>
            <a:r>
              <a:rPr lang="tr-TR" dirty="0">
                <a:solidFill>
                  <a:schemeClr val="tx1"/>
                </a:solidFill>
              </a:rPr>
              <a:t>= </a:t>
            </a:r>
            <a:r>
              <a:rPr lang="tr-TR" dirty="0" smtClean="0">
                <a:solidFill>
                  <a:schemeClr val="tx1"/>
                </a:solidFill>
              </a:rPr>
              <a:t>2;</a:t>
            </a:r>
            <a:endParaRPr lang="tr-TR" dirty="0">
              <a:solidFill>
                <a:schemeClr val="tx1"/>
              </a:solidFill>
            </a:endParaRPr>
          </a:p>
          <a:p>
            <a:pPr algn="just"/>
            <a:r>
              <a:rPr lang="tr-TR" dirty="0" smtClean="0">
                <a:solidFill>
                  <a:schemeClr val="tx1"/>
                </a:solidFill>
              </a:rPr>
              <a:t>   matris[0][2] </a:t>
            </a:r>
            <a:r>
              <a:rPr lang="tr-TR" dirty="0">
                <a:solidFill>
                  <a:schemeClr val="tx1"/>
                </a:solidFill>
              </a:rPr>
              <a:t>= </a:t>
            </a:r>
            <a:r>
              <a:rPr lang="tr-TR" dirty="0" smtClean="0">
                <a:solidFill>
                  <a:schemeClr val="tx1"/>
                </a:solidFill>
              </a:rPr>
              <a:t>3;</a:t>
            </a:r>
            <a:endParaRPr lang="tr-TR" dirty="0">
              <a:solidFill>
                <a:schemeClr val="tx1"/>
              </a:solidFill>
            </a:endParaRPr>
          </a:p>
          <a:p>
            <a:pPr algn="just"/>
            <a:r>
              <a:rPr lang="tr-TR" dirty="0" smtClean="0">
                <a:solidFill>
                  <a:schemeClr val="tx1"/>
                </a:solidFill>
              </a:rPr>
              <a:t>   matris[1][</a:t>
            </a:r>
            <a:r>
              <a:rPr lang="tr-TR" dirty="0">
                <a:solidFill>
                  <a:schemeClr val="tx1"/>
                </a:solidFill>
              </a:rPr>
              <a:t>0] = </a:t>
            </a:r>
            <a:r>
              <a:rPr lang="tr-TR" dirty="0" smtClean="0">
                <a:solidFill>
                  <a:schemeClr val="tx1"/>
                </a:solidFill>
              </a:rPr>
              <a:t>4;</a:t>
            </a:r>
            <a:endParaRPr lang="tr-TR" dirty="0">
              <a:solidFill>
                <a:schemeClr val="tx1"/>
              </a:solidFill>
            </a:endParaRPr>
          </a:p>
          <a:p>
            <a:pPr algn="just"/>
            <a:r>
              <a:rPr lang="tr-TR" dirty="0" smtClean="0">
                <a:solidFill>
                  <a:schemeClr val="tx1"/>
                </a:solidFill>
              </a:rPr>
              <a:t>   matris[1][1] </a:t>
            </a:r>
            <a:r>
              <a:rPr lang="tr-TR" dirty="0">
                <a:solidFill>
                  <a:schemeClr val="tx1"/>
                </a:solidFill>
              </a:rPr>
              <a:t>= </a:t>
            </a:r>
            <a:r>
              <a:rPr lang="tr-TR" dirty="0" smtClean="0">
                <a:solidFill>
                  <a:schemeClr val="tx1"/>
                </a:solidFill>
              </a:rPr>
              <a:t>5;</a:t>
            </a:r>
            <a:endParaRPr lang="tr-TR" dirty="0">
              <a:solidFill>
                <a:schemeClr val="tx1"/>
              </a:solidFill>
            </a:endParaRPr>
          </a:p>
          <a:p>
            <a:pPr algn="just"/>
            <a:r>
              <a:rPr lang="tr-TR" dirty="0" smtClean="0">
                <a:solidFill>
                  <a:schemeClr val="tx1"/>
                </a:solidFill>
              </a:rPr>
              <a:t>   matris[1][2] </a:t>
            </a:r>
            <a:r>
              <a:rPr lang="tr-TR" dirty="0">
                <a:solidFill>
                  <a:schemeClr val="tx1"/>
                </a:solidFill>
              </a:rPr>
              <a:t>= </a:t>
            </a:r>
            <a:r>
              <a:rPr lang="tr-TR" dirty="0" smtClean="0">
                <a:solidFill>
                  <a:schemeClr val="tx1"/>
                </a:solidFill>
              </a:rPr>
              <a:t>6;</a:t>
            </a:r>
            <a:endParaRPr lang="tr-TR" dirty="0">
              <a:solidFill>
                <a:schemeClr val="tx1"/>
              </a:solidFill>
            </a:endParaRPr>
          </a:p>
          <a:p>
            <a:pPr algn="just"/>
            <a:r>
              <a:rPr lang="tr-TR" dirty="0" smtClean="0">
                <a:solidFill>
                  <a:schemeClr val="tx1"/>
                </a:solidFill>
              </a:rPr>
              <a:t>   matris[2][</a:t>
            </a:r>
            <a:r>
              <a:rPr lang="tr-TR" dirty="0">
                <a:solidFill>
                  <a:schemeClr val="tx1"/>
                </a:solidFill>
              </a:rPr>
              <a:t>0] = </a:t>
            </a:r>
            <a:r>
              <a:rPr lang="tr-TR" dirty="0" smtClean="0">
                <a:solidFill>
                  <a:schemeClr val="tx1"/>
                </a:solidFill>
              </a:rPr>
              <a:t>7;</a:t>
            </a:r>
            <a:endParaRPr lang="tr-TR" dirty="0">
              <a:solidFill>
                <a:schemeClr val="tx1"/>
              </a:solidFill>
            </a:endParaRPr>
          </a:p>
          <a:p>
            <a:pPr algn="just"/>
            <a:r>
              <a:rPr lang="tr-TR" dirty="0" smtClean="0">
                <a:solidFill>
                  <a:schemeClr val="tx1"/>
                </a:solidFill>
              </a:rPr>
              <a:t>   matris[2][1] </a:t>
            </a:r>
            <a:r>
              <a:rPr lang="tr-TR" dirty="0">
                <a:solidFill>
                  <a:schemeClr val="tx1"/>
                </a:solidFill>
              </a:rPr>
              <a:t>= </a:t>
            </a:r>
            <a:r>
              <a:rPr lang="tr-TR" dirty="0" smtClean="0">
                <a:solidFill>
                  <a:schemeClr val="tx1"/>
                </a:solidFill>
              </a:rPr>
              <a:t>8;</a:t>
            </a:r>
            <a:endParaRPr lang="tr-TR" dirty="0">
              <a:solidFill>
                <a:schemeClr val="tx1"/>
              </a:solidFill>
            </a:endParaRPr>
          </a:p>
          <a:p>
            <a:pPr algn="just"/>
            <a:r>
              <a:rPr lang="tr-TR" dirty="0" smtClean="0">
                <a:solidFill>
                  <a:schemeClr val="tx1"/>
                </a:solidFill>
              </a:rPr>
              <a:t>   matris[2][2] </a:t>
            </a:r>
            <a:r>
              <a:rPr lang="tr-TR" dirty="0">
                <a:solidFill>
                  <a:schemeClr val="tx1"/>
                </a:solidFill>
              </a:rPr>
              <a:t>= </a:t>
            </a:r>
            <a:r>
              <a:rPr lang="tr-TR" dirty="0" smtClean="0">
                <a:solidFill>
                  <a:schemeClr val="tx1"/>
                </a:solidFill>
              </a:rPr>
              <a:t>9;</a:t>
            </a:r>
            <a:endParaRPr lang="tr-TR" dirty="0">
              <a:solidFill>
                <a:schemeClr val="tx1"/>
              </a:solidFill>
            </a:endParaRPr>
          </a:p>
          <a:p>
            <a:pPr algn="just"/>
            <a:endParaRPr lang="tr-TR" dirty="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p:txBody>
      </p:sp>
      <p:sp>
        <p:nvSpPr>
          <p:cNvPr id="4" name="3 Dikdörtgen"/>
          <p:cNvSpPr/>
          <p:nvPr/>
        </p:nvSpPr>
        <p:spPr>
          <a:xfrm>
            <a:off x="3846286" y="2230184"/>
            <a:ext cx="4572000" cy="3139321"/>
          </a:xfrm>
          <a:prstGeom prst="rect">
            <a:avLst/>
          </a:prstGeom>
        </p:spPr>
        <p:txBody>
          <a:bodyPr>
            <a:spAutoFit/>
          </a:bodyPr>
          <a:lstStyle/>
          <a:p>
            <a:pPr algn="just"/>
            <a:endParaRPr lang="tr-TR" dirty="0" smtClean="0"/>
          </a:p>
          <a:p>
            <a:pPr algn="just">
              <a:buFont typeface="Wingdings" pitchFamily="2" charset="2"/>
              <a:buChar char="Ø"/>
            </a:pPr>
            <a:r>
              <a:rPr lang="tr-TR" dirty="0" smtClean="0"/>
              <a:t> Yukarıdaki örnekte iki boyutlu iki adet dizi tanımlanmıştır. Diziler 3x3 boyut ve kapasitelerindedir ve 9 tane </a:t>
            </a:r>
            <a:r>
              <a:rPr lang="tr-TR" dirty="0" err="1" smtClean="0"/>
              <a:t>int</a:t>
            </a:r>
            <a:r>
              <a:rPr lang="tr-TR" dirty="0" smtClean="0"/>
              <a:t> alanı bulunmaktadır. Bu 9 alana değer atanması ise 2 farklı yolla yapılmıştır. İlk örnekte </a:t>
            </a:r>
            <a:r>
              <a:rPr lang="tr-TR" i="1" dirty="0" err="1" smtClean="0"/>
              <a:t>ikiBoyutlu</a:t>
            </a:r>
            <a:r>
              <a:rPr lang="tr-TR" dirty="0" smtClean="0"/>
              <a:t> değişkeninin değerleri tanımlama aşamasında verilmiştir. </a:t>
            </a:r>
            <a:r>
              <a:rPr lang="tr-TR" i="1" dirty="0" smtClean="0"/>
              <a:t>matris</a:t>
            </a:r>
            <a:r>
              <a:rPr lang="tr-TR" dirty="0" smtClean="0"/>
              <a:t> değişkeninin değerleri ise tanımlamadan sonra tek tek verilmiştir. Yukarıdaki örnekte iki değişken de aynı değerleri tutmaktadır.</a:t>
            </a:r>
          </a:p>
        </p:txBody>
      </p:sp>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İki boyutlu dizinin elemanları…</a:t>
            </a:r>
            <a:endParaRPr lang="tr-TR" dirty="0"/>
          </a:p>
        </p:txBody>
      </p:sp>
      <p:sp>
        <p:nvSpPr>
          <p:cNvPr id="3" name="2 İçerik Yer Tutucusu"/>
          <p:cNvSpPr>
            <a:spLocks noGrp="1"/>
          </p:cNvSpPr>
          <p:nvPr>
            <p:ph sz="quarter" idx="1"/>
          </p:nvPr>
        </p:nvSpPr>
        <p:spPr>
          <a:xfrm>
            <a:off x="214282" y="1219200"/>
            <a:ext cx="8472518" cy="4937760"/>
          </a:xfrm>
        </p:spPr>
        <p:txBody>
          <a:bodyPr>
            <a:normAutofit lnSpcReduction="1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m=3, n=2;</a:t>
            </a:r>
          </a:p>
          <a:p>
            <a:pPr>
              <a:buNone/>
            </a:pPr>
            <a:r>
              <a:rPr lang="tr-TR" dirty="0" smtClean="0"/>
              <a:t>	</a:t>
            </a:r>
            <a:r>
              <a:rPr lang="tr-TR" dirty="0" err="1" smtClean="0"/>
              <a:t>int</a:t>
            </a:r>
            <a:r>
              <a:rPr lang="tr-TR" dirty="0" smtClean="0"/>
              <a:t> dizi[m][n];</a:t>
            </a:r>
          </a:p>
          <a:p>
            <a:pPr>
              <a:buNone/>
            </a:pPr>
            <a:r>
              <a:rPr lang="tr-TR" dirty="0" smtClean="0"/>
              <a:t>	</a:t>
            </a:r>
            <a:r>
              <a:rPr lang="tr-TR" dirty="0" err="1" smtClean="0"/>
              <a:t>int</a:t>
            </a:r>
            <a:r>
              <a:rPr lang="tr-TR" dirty="0" smtClean="0"/>
              <a:t> i,j;</a:t>
            </a:r>
          </a:p>
          <a:p>
            <a:pPr>
              <a:buNone/>
            </a:pPr>
            <a:r>
              <a:rPr lang="tr-TR" dirty="0" err="1" smtClean="0"/>
              <a:t>for</a:t>
            </a:r>
            <a:r>
              <a:rPr lang="tr-TR" dirty="0" smtClean="0"/>
              <a:t>(i=0; i&lt;m; i++)</a:t>
            </a:r>
          </a:p>
          <a:p>
            <a:pPr>
              <a:buNone/>
            </a:pPr>
            <a:r>
              <a:rPr lang="tr-TR" dirty="0" smtClean="0"/>
              <a:t>	</a:t>
            </a:r>
            <a:r>
              <a:rPr lang="tr-TR" dirty="0" err="1" smtClean="0"/>
              <a:t>for</a:t>
            </a:r>
            <a:r>
              <a:rPr lang="tr-TR" dirty="0" smtClean="0"/>
              <a:t>(j=0; j&lt;n; j++)</a:t>
            </a:r>
          </a:p>
          <a:p>
            <a:pPr>
              <a:buNone/>
            </a:pPr>
            <a:r>
              <a:rPr lang="tr-TR" sz="2400" dirty="0" smtClean="0"/>
              <a:t>	</a:t>
            </a:r>
            <a:r>
              <a:rPr lang="tr-TR" sz="2400" dirty="0" err="1" smtClean="0"/>
              <a:t>printf</a:t>
            </a:r>
            <a:r>
              <a:rPr lang="tr-TR" sz="2400" dirty="0" smtClean="0"/>
              <a:t>("dizi[%d][%d]'</a:t>
            </a:r>
            <a:r>
              <a:rPr lang="tr-TR" sz="2400" dirty="0" err="1" smtClean="0"/>
              <a:t>nin</a:t>
            </a:r>
            <a:r>
              <a:rPr lang="tr-TR" sz="2400" dirty="0" smtClean="0"/>
              <a:t> </a:t>
            </a:r>
            <a:r>
              <a:rPr lang="tr-TR" sz="2400" dirty="0" err="1" smtClean="0"/>
              <a:t>hafizadaki</a:t>
            </a:r>
            <a:r>
              <a:rPr lang="tr-TR" sz="2400" dirty="0" smtClean="0"/>
              <a:t> adresi:%d\n", i,j, &amp;dizi[i][j]);</a:t>
            </a:r>
          </a:p>
          <a:p>
            <a:pPr>
              <a:buNone/>
            </a:pPr>
            <a:r>
              <a:rPr lang="tr-TR" dirty="0" smtClean="0"/>
              <a:t>	</a:t>
            </a:r>
          </a:p>
          <a:p>
            <a:pPr>
              <a:buNone/>
            </a:pPr>
            <a:r>
              <a:rPr lang="tr-TR" dirty="0" err="1" smtClean="0"/>
              <a:t>return</a:t>
            </a:r>
            <a:r>
              <a:rPr lang="tr-TR" dirty="0" smtClean="0"/>
              <a:t> 0;</a:t>
            </a:r>
          </a:p>
          <a:p>
            <a:pPr>
              <a:buNone/>
            </a:pPr>
            <a:r>
              <a:rPr lang="tr-TR" dirty="0" smtClean="0"/>
              <a:t>}</a:t>
            </a:r>
            <a:endParaRPr lang="tr-TR" dirty="0"/>
          </a:p>
        </p:txBody>
      </p:sp>
      <p:pic>
        <p:nvPicPr>
          <p:cNvPr id="3074" name="Picture 2"/>
          <p:cNvPicPr>
            <a:picLocks noChangeAspect="1" noChangeArrowheads="1"/>
          </p:cNvPicPr>
          <p:nvPr/>
        </p:nvPicPr>
        <p:blipFill>
          <a:blip r:embed="rId2"/>
          <a:srcRect/>
          <a:stretch>
            <a:fillRect/>
          </a:stretch>
        </p:blipFill>
        <p:spPr bwMode="auto">
          <a:xfrm>
            <a:off x="3214678" y="1500174"/>
            <a:ext cx="5556276" cy="200024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soru.jpg"/>
          <p:cNvPicPr>
            <a:picLocks noChangeAspect="1"/>
          </p:cNvPicPr>
          <p:nvPr/>
        </p:nvPicPr>
        <p:blipFill>
          <a:blip r:embed="rId2"/>
          <a:stretch>
            <a:fillRect/>
          </a:stretch>
        </p:blipFill>
        <p:spPr>
          <a:xfrm>
            <a:off x="7004827" y="2285992"/>
            <a:ext cx="1617093" cy="1651138"/>
          </a:xfrm>
          <a:prstGeom prst="rect">
            <a:avLst/>
          </a:prstGeom>
        </p:spPr>
      </p:pic>
      <p:sp>
        <p:nvSpPr>
          <p:cNvPr id="2" name="1 Başlık"/>
          <p:cNvSpPr>
            <a:spLocks noGrp="1"/>
          </p:cNvSpPr>
          <p:nvPr>
            <p:ph type="title"/>
          </p:nvPr>
        </p:nvSpPr>
        <p:spPr/>
        <p:txBody>
          <a:bodyPr/>
          <a:lstStyle/>
          <a:p>
            <a:r>
              <a:rPr lang="tr-TR" dirty="0" smtClean="0"/>
              <a:t>Uygulama</a:t>
            </a:r>
            <a:endParaRPr lang="tr-TR" dirty="0"/>
          </a:p>
        </p:txBody>
      </p:sp>
      <p:sp>
        <p:nvSpPr>
          <p:cNvPr id="3" name="2 İçerik Yer Tutucusu"/>
          <p:cNvSpPr>
            <a:spLocks noGrp="1"/>
          </p:cNvSpPr>
          <p:nvPr>
            <p:ph sz="quarter" idx="1"/>
          </p:nvPr>
        </p:nvSpPr>
        <p:spPr/>
        <p:txBody>
          <a:bodyPr/>
          <a:lstStyle/>
          <a:p>
            <a:r>
              <a:rPr lang="tr-TR" dirty="0" smtClean="0"/>
              <a:t>2 boyutlu bir dizi tanımlayınız. </a:t>
            </a:r>
            <a:r>
              <a:rPr lang="tr-TR" sz="2400" dirty="0" smtClean="0"/>
              <a:t>(matris gibi düşünebilirsiniz)</a:t>
            </a:r>
            <a:endParaRPr lang="tr-TR" dirty="0" smtClean="0"/>
          </a:p>
          <a:p>
            <a:r>
              <a:rPr lang="tr-TR" dirty="0" smtClean="0"/>
              <a:t>Bu dizinin bir satırına resimdeki ABD başkanlarının doğum tarihlerini giriniz.</a:t>
            </a:r>
          </a:p>
          <a:p>
            <a:r>
              <a:rPr lang="tr-TR" dirty="0" smtClean="0"/>
              <a:t>Dizinin bir diğer satırına da (döngü kullanarak) başkanların yaşlarını hesaplayarak kaydediniz.</a:t>
            </a:r>
          </a:p>
          <a:p>
            <a:endParaRPr lang="tr-TR" dirty="0"/>
          </a:p>
        </p:txBody>
      </p:sp>
      <p:pic>
        <p:nvPicPr>
          <p:cNvPr id="4" name="Picture 1"/>
          <p:cNvPicPr>
            <a:picLocks noChangeAspect="1"/>
          </p:cNvPicPr>
          <p:nvPr/>
        </p:nvPicPr>
        <p:blipFill>
          <a:blip r:embed="rId3"/>
          <a:stretch>
            <a:fillRect/>
          </a:stretch>
        </p:blipFill>
        <p:spPr>
          <a:xfrm>
            <a:off x="854592" y="3759503"/>
            <a:ext cx="3373752" cy="2455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505778" y="3471820"/>
            <a:ext cx="697627" cy="369332"/>
          </a:xfrm>
          <a:prstGeom prst="rect">
            <a:avLst/>
          </a:prstGeom>
        </p:spPr>
        <p:txBody>
          <a:bodyPr wrap="none">
            <a:spAutoFit/>
          </a:bodyPr>
          <a:lstStyle/>
          <a:p>
            <a:r>
              <a:rPr lang="tr-TR" dirty="0" smtClean="0"/>
              <a:t>1924</a:t>
            </a:r>
            <a:endParaRPr lang="tr-TR" dirty="0"/>
          </a:p>
        </p:txBody>
      </p:sp>
      <p:sp>
        <p:nvSpPr>
          <p:cNvPr id="6" name="5 Dikdörtgen"/>
          <p:cNvSpPr/>
          <p:nvPr/>
        </p:nvSpPr>
        <p:spPr>
          <a:xfrm>
            <a:off x="1416673" y="3471820"/>
            <a:ext cx="697627" cy="369332"/>
          </a:xfrm>
          <a:prstGeom prst="rect">
            <a:avLst/>
          </a:prstGeom>
        </p:spPr>
        <p:txBody>
          <a:bodyPr wrap="none">
            <a:spAutoFit/>
          </a:bodyPr>
          <a:lstStyle/>
          <a:p>
            <a:r>
              <a:rPr lang="tr-TR" dirty="0" smtClean="0"/>
              <a:t>1961</a:t>
            </a:r>
            <a:endParaRPr lang="tr-TR" dirty="0"/>
          </a:p>
        </p:txBody>
      </p:sp>
      <p:sp>
        <p:nvSpPr>
          <p:cNvPr id="7" name="6 Dikdörtgen"/>
          <p:cNvSpPr/>
          <p:nvPr/>
        </p:nvSpPr>
        <p:spPr>
          <a:xfrm>
            <a:off x="2252714" y="3471820"/>
            <a:ext cx="697627" cy="369332"/>
          </a:xfrm>
          <a:prstGeom prst="rect">
            <a:avLst/>
          </a:prstGeom>
        </p:spPr>
        <p:txBody>
          <a:bodyPr wrap="none">
            <a:spAutoFit/>
          </a:bodyPr>
          <a:lstStyle/>
          <a:p>
            <a:r>
              <a:rPr lang="tr-TR" dirty="0" smtClean="0"/>
              <a:t>1946</a:t>
            </a:r>
            <a:endParaRPr lang="tr-TR" dirty="0"/>
          </a:p>
        </p:txBody>
      </p:sp>
      <p:sp>
        <p:nvSpPr>
          <p:cNvPr id="8" name="7 Dikdörtgen"/>
          <p:cNvSpPr/>
          <p:nvPr/>
        </p:nvSpPr>
        <p:spPr>
          <a:xfrm>
            <a:off x="3092010" y="3471820"/>
            <a:ext cx="697627" cy="369332"/>
          </a:xfrm>
          <a:prstGeom prst="rect">
            <a:avLst/>
          </a:prstGeom>
        </p:spPr>
        <p:txBody>
          <a:bodyPr wrap="none">
            <a:spAutoFit/>
          </a:bodyPr>
          <a:lstStyle/>
          <a:p>
            <a:r>
              <a:rPr lang="tr-TR" dirty="0" smtClean="0"/>
              <a:t>1946</a:t>
            </a:r>
            <a:endParaRPr lang="tr-TR" dirty="0"/>
          </a:p>
        </p:txBody>
      </p:sp>
      <p:sp>
        <p:nvSpPr>
          <p:cNvPr id="9" name="8 Dikdörtgen"/>
          <p:cNvSpPr/>
          <p:nvPr/>
        </p:nvSpPr>
        <p:spPr>
          <a:xfrm>
            <a:off x="4017123" y="3471820"/>
            <a:ext cx="697627" cy="369332"/>
          </a:xfrm>
          <a:prstGeom prst="rect">
            <a:avLst/>
          </a:prstGeom>
        </p:spPr>
        <p:txBody>
          <a:bodyPr wrap="none">
            <a:spAutoFit/>
          </a:bodyPr>
          <a:lstStyle/>
          <a:p>
            <a:r>
              <a:rPr lang="tr-TR" dirty="0" smtClean="0"/>
              <a:t>1924</a:t>
            </a:r>
            <a:endParaRPr lang="tr-TR" dirty="0"/>
          </a:p>
        </p:txBody>
      </p:sp>
      <p:graphicFrame>
        <p:nvGraphicFramePr>
          <p:cNvPr id="10" name="9 Tablo"/>
          <p:cNvGraphicFramePr>
            <a:graphicFrameLocks noGrp="1"/>
          </p:cNvGraphicFramePr>
          <p:nvPr/>
        </p:nvGraphicFramePr>
        <p:xfrm>
          <a:off x="4869298" y="4236720"/>
          <a:ext cx="4023588" cy="1112520"/>
        </p:xfrm>
        <a:graphic>
          <a:graphicData uri="http://schemas.openxmlformats.org/drawingml/2006/table">
            <a:tbl>
              <a:tblPr firstRow="1" bandRow="1">
                <a:tableStyleId>{5940675A-B579-460E-94D1-54222C63F5DA}</a:tableStyleId>
              </a:tblPr>
              <a:tblGrid>
                <a:gridCol w="670598"/>
                <a:gridCol w="670598"/>
                <a:gridCol w="670598"/>
                <a:gridCol w="670598"/>
                <a:gridCol w="670598"/>
                <a:gridCol w="670598"/>
              </a:tblGrid>
              <a:tr h="370840">
                <a:tc>
                  <a:txBody>
                    <a:bodyPr/>
                    <a:lstStyle/>
                    <a:p>
                      <a:endParaRPr lang="tr-TR" sz="1200" dirty="0"/>
                    </a:p>
                  </a:txBody>
                  <a:tcPr/>
                </a:tc>
                <a:tc>
                  <a:txBody>
                    <a:bodyPr/>
                    <a:lstStyle/>
                    <a:p>
                      <a:r>
                        <a:rPr lang="tr-TR" sz="1200" dirty="0" smtClean="0"/>
                        <a:t>Sütun1</a:t>
                      </a:r>
                      <a:endParaRPr lang="tr-TR" sz="1200" dirty="0"/>
                    </a:p>
                  </a:txBody>
                  <a:tcPr/>
                </a:tc>
                <a:tc>
                  <a:txBody>
                    <a:bodyPr/>
                    <a:lstStyle/>
                    <a:p>
                      <a:r>
                        <a:rPr lang="tr-TR" sz="1200" dirty="0" smtClean="0"/>
                        <a:t>Sütun2</a:t>
                      </a:r>
                      <a:endParaRPr lang="tr-TR" sz="1200" dirty="0"/>
                    </a:p>
                  </a:txBody>
                  <a:tcPr/>
                </a:tc>
                <a:tc>
                  <a:txBody>
                    <a:bodyPr/>
                    <a:lstStyle/>
                    <a:p>
                      <a:r>
                        <a:rPr lang="tr-TR" sz="1200" dirty="0" smtClean="0"/>
                        <a:t>Sütun3</a:t>
                      </a:r>
                      <a:endParaRPr lang="tr-TR" sz="1200" dirty="0"/>
                    </a:p>
                  </a:txBody>
                  <a:tcPr/>
                </a:tc>
                <a:tc>
                  <a:txBody>
                    <a:bodyPr/>
                    <a:lstStyle/>
                    <a:p>
                      <a:r>
                        <a:rPr lang="tr-TR" sz="1200" dirty="0" smtClean="0"/>
                        <a:t>Sütun4</a:t>
                      </a:r>
                      <a:endParaRPr lang="tr-TR" sz="1200" dirty="0"/>
                    </a:p>
                  </a:txBody>
                  <a:tcPr/>
                </a:tc>
                <a:tc>
                  <a:txBody>
                    <a:bodyPr/>
                    <a:lstStyle/>
                    <a:p>
                      <a:r>
                        <a:rPr lang="tr-TR" sz="1200" dirty="0" smtClean="0"/>
                        <a:t>Sütun5</a:t>
                      </a:r>
                      <a:endParaRPr lang="tr-TR" sz="1200" dirty="0"/>
                    </a:p>
                  </a:txBody>
                  <a:tcPr/>
                </a:tc>
              </a:tr>
              <a:tr h="370840">
                <a:tc>
                  <a:txBody>
                    <a:bodyPr/>
                    <a:lstStyle/>
                    <a:p>
                      <a:r>
                        <a:rPr lang="tr-TR" sz="1200" dirty="0" smtClean="0"/>
                        <a:t>Satır 1</a:t>
                      </a:r>
                      <a:endParaRPr lang="tr-TR" sz="1200" dirty="0"/>
                    </a:p>
                  </a:txBody>
                  <a:tcPr/>
                </a:tc>
                <a:tc>
                  <a:txBody>
                    <a:bodyPr/>
                    <a:lstStyle/>
                    <a:p>
                      <a:r>
                        <a:rPr lang="tr-TR" sz="1200" dirty="0" smtClean="0"/>
                        <a:t>1924</a:t>
                      </a:r>
                      <a:endParaRPr lang="tr-TR" sz="1200" dirty="0"/>
                    </a:p>
                  </a:txBody>
                  <a:tcPr/>
                </a:tc>
                <a:tc>
                  <a:txBody>
                    <a:bodyPr/>
                    <a:lstStyle/>
                    <a:p>
                      <a:r>
                        <a:rPr lang="tr-TR" sz="1200" dirty="0" smtClean="0"/>
                        <a:t>1961</a:t>
                      </a:r>
                      <a:endParaRPr lang="tr-TR" sz="1200" dirty="0"/>
                    </a:p>
                  </a:txBody>
                  <a:tcPr/>
                </a:tc>
                <a:tc>
                  <a:txBody>
                    <a:bodyPr/>
                    <a:lstStyle/>
                    <a:p>
                      <a:r>
                        <a:rPr lang="tr-TR" sz="1200" dirty="0" smtClean="0"/>
                        <a:t>1946</a:t>
                      </a:r>
                      <a:endParaRPr lang="tr-TR" sz="1200" dirty="0"/>
                    </a:p>
                  </a:txBody>
                  <a:tcPr/>
                </a:tc>
                <a:tc>
                  <a:txBody>
                    <a:bodyPr/>
                    <a:lstStyle/>
                    <a:p>
                      <a:r>
                        <a:rPr lang="tr-TR" sz="1200" dirty="0" smtClean="0"/>
                        <a:t>1946</a:t>
                      </a:r>
                      <a:endParaRPr lang="tr-TR" sz="1200" dirty="0"/>
                    </a:p>
                  </a:txBody>
                  <a:tcPr/>
                </a:tc>
                <a:tc>
                  <a:txBody>
                    <a:bodyPr/>
                    <a:lstStyle/>
                    <a:p>
                      <a:r>
                        <a:rPr lang="tr-TR" sz="1200" dirty="0" smtClean="0"/>
                        <a:t>1924</a:t>
                      </a:r>
                      <a:endParaRPr lang="tr-TR" sz="1200" dirty="0"/>
                    </a:p>
                  </a:txBody>
                  <a:tcPr/>
                </a:tc>
              </a:tr>
              <a:tr h="370840">
                <a:tc>
                  <a:txBody>
                    <a:bodyPr/>
                    <a:lstStyle/>
                    <a:p>
                      <a:r>
                        <a:rPr lang="tr-TR" sz="1200" dirty="0" smtClean="0"/>
                        <a:t>Satır</a:t>
                      </a:r>
                      <a:r>
                        <a:rPr lang="tr-TR" sz="1200" baseline="0" dirty="0" smtClean="0"/>
                        <a:t> 2</a:t>
                      </a:r>
                      <a:endParaRPr lang="tr-TR" sz="1200" dirty="0"/>
                    </a:p>
                  </a:txBody>
                  <a:tcPr/>
                </a:tc>
                <a:tc>
                  <a:txBody>
                    <a:bodyPr/>
                    <a:lstStyle/>
                    <a:p>
                      <a:r>
                        <a:rPr lang="tr-TR" sz="1200" dirty="0" smtClean="0"/>
                        <a:t>?</a:t>
                      </a:r>
                      <a:endParaRPr lang="tr-TR" sz="1200" dirty="0"/>
                    </a:p>
                  </a:txBody>
                  <a:tcPr/>
                </a:tc>
                <a:tc>
                  <a:txBody>
                    <a:bodyPr/>
                    <a:lstStyle/>
                    <a:p>
                      <a:r>
                        <a:rPr lang="tr-TR" sz="1200" dirty="0" smtClean="0"/>
                        <a:t>?</a:t>
                      </a:r>
                      <a:endParaRPr lang="tr-TR" sz="1200" dirty="0"/>
                    </a:p>
                  </a:txBody>
                  <a:tcPr/>
                </a:tc>
                <a:tc>
                  <a:txBody>
                    <a:bodyPr/>
                    <a:lstStyle/>
                    <a:p>
                      <a:r>
                        <a:rPr lang="tr-TR" sz="1200" dirty="0" smtClean="0"/>
                        <a:t>?</a:t>
                      </a:r>
                      <a:endParaRPr lang="tr-TR" sz="1200" dirty="0"/>
                    </a:p>
                  </a:txBody>
                  <a:tcPr/>
                </a:tc>
                <a:tc>
                  <a:txBody>
                    <a:bodyPr/>
                    <a:lstStyle/>
                    <a:p>
                      <a:r>
                        <a:rPr lang="tr-TR" sz="1200" dirty="0" smtClean="0"/>
                        <a:t>?</a:t>
                      </a:r>
                      <a:endParaRPr lang="tr-TR" sz="1200" dirty="0"/>
                    </a:p>
                  </a:txBody>
                  <a:tcPr/>
                </a:tc>
                <a:tc>
                  <a:txBody>
                    <a:bodyPr/>
                    <a:lstStyle/>
                    <a:p>
                      <a:r>
                        <a:rPr lang="tr-TR" sz="1200" dirty="0" smtClean="0"/>
                        <a:t>?</a:t>
                      </a:r>
                      <a:endParaRPr lang="tr-TR" sz="1200" dirty="0"/>
                    </a:p>
                  </a:txBody>
                  <a:tcPr/>
                </a:tc>
              </a:tr>
            </a:tbl>
          </a:graphicData>
        </a:graphic>
      </p:graphicFrame>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a:bodyPr>
          <a:lstStyle/>
          <a:p>
            <a:pPr>
              <a:lnSpc>
                <a:spcPct val="115000"/>
              </a:lnSpc>
              <a:spcAft>
                <a:spcPts val="0"/>
              </a:spcAft>
              <a:buNone/>
            </a:pPr>
            <a:r>
              <a:rPr lang="en-US" sz="2000" dirty="0" smtClean="0">
                <a:solidFill>
                  <a:srgbClr val="000000"/>
                </a:solidFill>
                <a:latin typeface="Consolas"/>
                <a:ea typeface="Times New Roman"/>
                <a:cs typeface="Times New Roman"/>
              </a:rPr>
              <a:t>	</a:t>
            </a:r>
            <a:r>
              <a:rPr lang="en-US" sz="2000" b="1" dirty="0" err="1" smtClean="0">
                <a:solidFill>
                  <a:srgbClr val="000000"/>
                </a:solidFill>
                <a:latin typeface="Consolas"/>
                <a:ea typeface="Times New Roman"/>
                <a:cs typeface="Times New Roman"/>
              </a:rPr>
              <a:t>int</a:t>
            </a:r>
            <a:r>
              <a:rPr lang="en-US" sz="2000" dirty="0" smtClean="0">
                <a:solidFill>
                  <a:srgbClr val="000000"/>
                </a:solidFill>
                <a:latin typeface="Consolas"/>
                <a:ea typeface="Times New Roman"/>
                <a:cs typeface="Times New Roman"/>
              </a:rPr>
              <a:t> </a:t>
            </a:r>
            <a:r>
              <a:rPr lang="en-US" sz="2000" dirty="0" err="1" smtClean="0">
                <a:solidFill>
                  <a:srgbClr val="000000"/>
                </a:solidFill>
                <a:latin typeface="Consolas"/>
                <a:ea typeface="Times New Roman"/>
                <a:cs typeface="Times New Roman"/>
              </a:rPr>
              <a:t>dizi</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3</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3</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5</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311</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77</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323</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123</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22</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123</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1</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5</a:t>
            </a:r>
            <a:r>
              <a:rPr lang="en-US" sz="2000" b="1" dirty="0" smtClean="0">
                <a:solidFill>
                  <a:srgbClr val="FF0000"/>
                </a:solidFill>
                <a:latin typeface="Consolas"/>
                <a:ea typeface="Times New Roman"/>
                <a:cs typeface="Times New Roman"/>
              </a:rPr>
              <a:t>}};</a:t>
            </a:r>
            <a:endParaRPr lang="tr-TR" sz="1400" dirty="0" smtClean="0">
              <a:ea typeface="Times New Roman"/>
              <a:cs typeface="Times New Roman"/>
            </a:endParaRPr>
          </a:p>
          <a:p>
            <a:pPr>
              <a:lnSpc>
                <a:spcPct val="115000"/>
              </a:lnSpc>
              <a:spcAft>
                <a:spcPts val="0"/>
              </a:spcAft>
              <a:buNone/>
            </a:pPr>
            <a:r>
              <a:rPr lang="en-US" sz="2000" dirty="0" smtClean="0">
                <a:solidFill>
                  <a:srgbClr val="000000"/>
                </a:solidFill>
                <a:latin typeface="Consolas"/>
                <a:ea typeface="Times New Roman"/>
                <a:cs typeface="Times New Roman"/>
              </a:rPr>
              <a:t>	</a:t>
            </a:r>
            <a:r>
              <a:rPr lang="en-US" sz="2000" b="1" dirty="0" err="1" smtClean="0">
                <a:solidFill>
                  <a:srgbClr val="000000"/>
                </a:solidFill>
                <a:latin typeface="Consolas"/>
                <a:ea typeface="Times New Roman"/>
                <a:cs typeface="Times New Roman"/>
              </a:rPr>
              <a:t>int</a:t>
            </a:r>
            <a:r>
              <a:rPr lang="en-US" sz="2000" dirty="0" smtClean="0">
                <a:solidFill>
                  <a:srgbClr val="000000"/>
                </a:solidFill>
                <a:latin typeface="Consolas"/>
                <a:ea typeface="Times New Roman"/>
                <a:cs typeface="Times New Roman"/>
              </a:rPr>
              <a:t> a</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5</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a:t>
            </a:r>
            <a:r>
              <a:rPr lang="en-US" sz="2000" dirty="0" err="1" smtClean="0">
                <a:solidFill>
                  <a:srgbClr val="000000"/>
                </a:solidFill>
                <a:latin typeface="Consolas"/>
                <a:ea typeface="Times New Roman"/>
                <a:cs typeface="Times New Roman"/>
              </a:rPr>
              <a:t>i</a:t>
            </a:r>
            <a:r>
              <a:rPr lang="en-US" sz="2000" b="1" dirty="0" err="1"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j</a:t>
            </a:r>
            <a:r>
              <a:rPr lang="en-US" sz="2000" b="1" dirty="0" err="1"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s</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0</a:t>
            </a:r>
            <a:r>
              <a:rPr lang="en-US" sz="2000" b="1" dirty="0" smtClean="0">
                <a:solidFill>
                  <a:srgbClr val="FF0000"/>
                </a:solidFill>
                <a:latin typeface="Consolas"/>
                <a:ea typeface="Times New Roman"/>
                <a:cs typeface="Times New Roman"/>
              </a:rPr>
              <a:t>;</a:t>
            </a:r>
            <a:endParaRPr lang="tr-TR" sz="1400" dirty="0" smtClean="0">
              <a:ea typeface="Times New Roman"/>
              <a:cs typeface="Times New Roman"/>
            </a:endParaRPr>
          </a:p>
          <a:p>
            <a:pPr>
              <a:lnSpc>
                <a:spcPct val="115000"/>
              </a:lnSpc>
              <a:spcAft>
                <a:spcPts val="0"/>
              </a:spcAft>
              <a:buNone/>
            </a:pPr>
            <a:r>
              <a:rPr lang="en-US" sz="2000" dirty="0" smtClean="0">
                <a:solidFill>
                  <a:srgbClr val="000000"/>
                </a:solidFill>
                <a:latin typeface="Consolas"/>
                <a:ea typeface="Times New Roman"/>
                <a:cs typeface="Times New Roman"/>
              </a:rPr>
              <a:t>	</a:t>
            </a:r>
            <a:r>
              <a:rPr lang="en-US" sz="2000" b="1" dirty="0" smtClean="0">
                <a:solidFill>
                  <a:srgbClr val="000000"/>
                </a:solidFill>
                <a:latin typeface="Consolas"/>
                <a:ea typeface="Times New Roman"/>
                <a:cs typeface="Times New Roman"/>
              </a:rPr>
              <a:t>for</a:t>
            </a:r>
            <a:r>
              <a:rPr lang="en-US" sz="2000" b="1" dirty="0"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i</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0</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a:t>
            </a:r>
            <a:r>
              <a:rPr lang="en-US" sz="2000" dirty="0" err="1" smtClean="0">
                <a:solidFill>
                  <a:srgbClr val="000000"/>
                </a:solidFill>
                <a:latin typeface="Consolas"/>
                <a:ea typeface="Times New Roman"/>
                <a:cs typeface="Times New Roman"/>
              </a:rPr>
              <a:t>i</a:t>
            </a:r>
            <a:r>
              <a:rPr lang="en-US" sz="2000" b="1" dirty="0" smtClean="0">
                <a:solidFill>
                  <a:srgbClr val="FF0000"/>
                </a:solidFill>
                <a:latin typeface="Consolas"/>
                <a:ea typeface="Times New Roman"/>
                <a:cs typeface="Times New Roman"/>
              </a:rPr>
              <a:t>&lt;</a:t>
            </a:r>
            <a:r>
              <a:rPr lang="en-US" sz="2000" dirty="0" smtClean="0">
                <a:solidFill>
                  <a:srgbClr val="800080"/>
                </a:solidFill>
                <a:latin typeface="Consolas"/>
                <a:ea typeface="Times New Roman"/>
                <a:cs typeface="Times New Roman"/>
              </a:rPr>
              <a:t>3</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a:t>
            </a:r>
            <a:r>
              <a:rPr lang="en-US" sz="2000" dirty="0" err="1" smtClean="0">
                <a:solidFill>
                  <a:srgbClr val="000000"/>
                </a:solidFill>
                <a:latin typeface="Consolas"/>
                <a:ea typeface="Times New Roman"/>
                <a:cs typeface="Times New Roman"/>
              </a:rPr>
              <a:t>i</a:t>
            </a:r>
            <a:r>
              <a:rPr lang="en-US" sz="2000" b="1" dirty="0" smtClean="0">
                <a:solidFill>
                  <a:srgbClr val="FF0000"/>
                </a:solidFill>
                <a:latin typeface="Consolas"/>
                <a:ea typeface="Times New Roman"/>
                <a:cs typeface="Times New Roman"/>
              </a:rPr>
              <a:t>++)</a:t>
            </a:r>
            <a:endParaRPr lang="tr-TR" sz="1400" dirty="0" smtClean="0">
              <a:ea typeface="Times New Roman"/>
              <a:cs typeface="Times New Roman"/>
            </a:endParaRPr>
          </a:p>
          <a:p>
            <a:pPr>
              <a:lnSpc>
                <a:spcPct val="115000"/>
              </a:lnSpc>
              <a:spcAft>
                <a:spcPts val="0"/>
              </a:spcAft>
              <a:buNone/>
            </a:pPr>
            <a:r>
              <a:rPr lang="en-US" sz="2000" dirty="0" smtClean="0">
                <a:solidFill>
                  <a:srgbClr val="000000"/>
                </a:solidFill>
                <a:latin typeface="Consolas"/>
                <a:ea typeface="Times New Roman"/>
                <a:cs typeface="Times New Roman"/>
              </a:rPr>
              <a:t>		</a:t>
            </a:r>
            <a:r>
              <a:rPr lang="en-US" sz="2000" b="1" dirty="0" smtClean="0">
                <a:solidFill>
                  <a:srgbClr val="000000"/>
                </a:solidFill>
                <a:latin typeface="Consolas"/>
                <a:ea typeface="Times New Roman"/>
                <a:cs typeface="Times New Roman"/>
              </a:rPr>
              <a:t>for</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j</a:t>
            </a:r>
            <a:r>
              <a:rPr lang="en-US" sz="2000" b="1" dirty="0" smtClean="0">
                <a:solidFill>
                  <a:srgbClr val="FF0000"/>
                </a:solidFill>
                <a:latin typeface="Consolas"/>
                <a:ea typeface="Times New Roman"/>
                <a:cs typeface="Times New Roman"/>
              </a:rPr>
              <a:t>=</a:t>
            </a:r>
            <a:r>
              <a:rPr lang="en-US" sz="2000" dirty="0" smtClean="0">
                <a:solidFill>
                  <a:srgbClr val="800080"/>
                </a:solidFill>
                <a:latin typeface="Consolas"/>
                <a:ea typeface="Times New Roman"/>
                <a:cs typeface="Times New Roman"/>
              </a:rPr>
              <a:t>0</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j</a:t>
            </a:r>
            <a:r>
              <a:rPr lang="en-US" sz="2000" b="1" dirty="0" smtClean="0">
                <a:solidFill>
                  <a:srgbClr val="FF0000"/>
                </a:solidFill>
                <a:latin typeface="Consolas"/>
                <a:ea typeface="Times New Roman"/>
                <a:cs typeface="Times New Roman"/>
              </a:rPr>
              <a:t>&lt;</a:t>
            </a:r>
            <a:r>
              <a:rPr lang="en-US" sz="2000" dirty="0" smtClean="0">
                <a:solidFill>
                  <a:srgbClr val="800080"/>
                </a:solidFill>
                <a:latin typeface="Consolas"/>
                <a:ea typeface="Times New Roman"/>
                <a:cs typeface="Times New Roman"/>
              </a:rPr>
              <a:t>3</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j</a:t>
            </a:r>
            <a:r>
              <a:rPr lang="en-US" sz="2000" b="1" dirty="0" smtClean="0">
                <a:solidFill>
                  <a:srgbClr val="FF0000"/>
                </a:solidFill>
                <a:latin typeface="Consolas"/>
                <a:ea typeface="Times New Roman"/>
                <a:cs typeface="Times New Roman"/>
              </a:rPr>
              <a:t>++)</a:t>
            </a:r>
            <a:endParaRPr lang="tr-TR" sz="1400" dirty="0" smtClean="0">
              <a:ea typeface="Times New Roman"/>
              <a:cs typeface="Times New Roman"/>
            </a:endParaRPr>
          </a:p>
          <a:p>
            <a:pPr>
              <a:lnSpc>
                <a:spcPct val="115000"/>
              </a:lnSpc>
              <a:spcAft>
                <a:spcPts val="0"/>
              </a:spcAft>
              <a:buNone/>
            </a:pPr>
            <a:r>
              <a:rPr lang="en-US" sz="2000" dirty="0" smtClean="0">
                <a:solidFill>
                  <a:srgbClr val="000000"/>
                </a:solidFill>
                <a:latin typeface="Consolas"/>
                <a:ea typeface="Times New Roman"/>
                <a:cs typeface="Times New Roman"/>
              </a:rPr>
              <a:t>			</a:t>
            </a:r>
            <a:r>
              <a:rPr lang="en-US" sz="2000" b="1" dirty="0" smtClean="0">
                <a:solidFill>
                  <a:srgbClr val="000000"/>
                </a:solidFill>
                <a:latin typeface="Consolas"/>
                <a:ea typeface="Times New Roman"/>
                <a:cs typeface="Times New Roman"/>
              </a:rPr>
              <a:t>if</a:t>
            </a:r>
            <a:r>
              <a:rPr lang="en-US" sz="2000" b="1" dirty="0"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dizi</a:t>
            </a:r>
            <a:r>
              <a:rPr lang="en-US" sz="2000" b="1" dirty="0"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i</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j</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a</a:t>
            </a:r>
            <a:r>
              <a:rPr lang="en-US" sz="2000" b="1" dirty="0" smtClean="0">
                <a:solidFill>
                  <a:srgbClr val="FF0000"/>
                </a:solidFill>
                <a:latin typeface="Consolas"/>
                <a:ea typeface="Times New Roman"/>
                <a:cs typeface="Times New Roman"/>
              </a:rPr>
              <a:t>)</a:t>
            </a:r>
            <a:endParaRPr lang="tr-TR" sz="1400" dirty="0" smtClean="0">
              <a:ea typeface="Times New Roman"/>
              <a:cs typeface="Times New Roman"/>
            </a:endParaRPr>
          </a:p>
          <a:p>
            <a:pPr>
              <a:lnSpc>
                <a:spcPct val="115000"/>
              </a:lnSpc>
              <a:spcAft>
                <a:spcPts val="0"/>
              </a:spcAft>
              <a:buNone/>
            </a:pPr>
            <a:r>
              <a:rPr lang="en-US" sz="2000" dirty="0" smtClean="0">
                <a:solidFill>
                  <a:srgbClr val="000000"/>
                </a:solidFill>
                <a:latin typeface="Consolas"/>
                <a:ea typeface="Times New Roman"/>
                <a:cs typeface="Times New Roman"/>
              </a:rPr>
              <a:t>				s</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a</a:t>
            </a:r>
            <a:r>
              <a:rPr lang="en-US" sz="2000" b="1" dirty="0" smtClean="0">
                <a:solidFill>
                  <a:srgbClr val="FF0000"/>
                </a:solidFill>
                <a:latin typeface="Consolas"/>
                <a:ea typeface="Times New Roman"/>
                <a:cs typeface="Times New Roman"/>
              </a:rPr>
              <a:t>;</a:t>
            </a:r>
            <a:endParaRPr lang="tr-TR" sz="1400" dirty="0" smtClean="0">
              <a:ea typeface="Times New Roman"/>
              <a:cs typeface="Times New Roman"/>
            </a:endParaRPr>
          </a:p>
          <a:p>
            <a:pPr>
              <a:lnSpc>
                <a:spcPct val="115000"/>
              </a:lnSpc>
              <a:spcAft>
                <a:spcPts val="0"/>
              </a:spcAft>
              <a:buNone/>
            </a:pPr>
            <a:r>
              <a:rPr lang="en-US" sz="2000" dirty="0" smtClean="0">
                <a:solidFill>
                  <a:srgbClr val="000000"/>
                </a:solidFill>
                <a:latin typeface="Consolas"/>
                <a:ea typeface="Times New Roman"/>
                <a:cs typeface="Times New Roman"/>
              </a:rPr>
              <a:t>	</a:t>
            </a:r>
            <a:r>
              <a:rPr lang="en-US" sz="2000" dirty="0" err="1" smtClean="0">
                <a:solidFill>
                  <a:srgbClr val="000000"/>
                </a:solidFill>
                <a:latin typeface="Consolas"/>
                <a:ea typeface="Times New Roman"/>
                <a:cs typeface="Times New Roman"/>
              </a:rPr>
              <a:t>printf</a:t>
            </a:r>
            <a:r>
              <a:rPr lang="en-US" sz="2000" b="1" dirty="0" smtClean="0">
                <a:solidFill>
                  <a:srgbClr val="FF0000"/>
                </a:solidFill>
                <a:latin typeface="Consolas"/>
                <a:ea typeface="Times New Roman"/>
                <a:cs typeface="Times New Roman"/>
              </a:rPr>
              <a:t>(</a:t>
            </a:r>
            <a:r>
              <a:rPr lang="en-US" sz="2000" b="1" dirty="0" smtClean="0">
                <a:solidFill>
                  <a:srgbClr val="0000FF"/>
                </a:solidFill>
                <a:latin typeface="Consolas"/>
                <a:ea typeface="Times New Roman"/>
                <a:cs typeface="Times New Roman"/>
              </a:rPr>
              <a:t>"%</a:t>
            </a:r>
            <a:r>
              <a:rPr lang="en-US" sz="2000" b="1" dirty="0" err="1" smtClean="0">
                <a:solidFill>
                  <a:srgbClr val="0000FF"/>
                </a:solidFill>
                <a:latin typeface="Consolas"/>
                <a:ea typeface="Times New Roman"/>
                <a:cs typeface="Times New Roman"/>
              </a:rPr>
              <a:t>d%d%d%d</a:t>
            </a:r>
            <a:r>
              <a:rPr lang="en-US" sz="2000" b="1" dirty="0" smtClean="0">
                <a:solidFill>
                  <a:srgbClr val="0000FF"/>
                </a:solidFill>
                <a:latin typeface="Consolas"/>
                <a:ea typeface="Times New Roman"/>
                <a:cs typeface="Times New Roman"/>
              </a:rPr>
              <a:t>"</a:t>
            </a:r>
            <a:r>
              <a:rPr lang="en-US" sz="2000" b="1" dirty="0" smtClean="0">
                <a:solidFill>
                  <a:srgbClr val="FF0000"/>
                </a:solidFill>
                <a:latin typeface="Consolas"/>
                <a:ea typeface="Times New Roman"/>
                <a:cs typeface="Times New Roman"/>
              </a:rPr>
              <a:t>,</a:t>
            </a:r>
            <a:r>
              <a:rPr lang="en-US" sz="2000" dirty="0" smtClean="0">
                <a:solidFill>
                  <a:srgbClr val="000000"/>
                </a:solidFill>
                <a:latin typeface="Consolas"/>
                <a:ea typeface="Times New Roman"/>
                <a:cs typeface="Times New Roman"/>
              </a:rPr>
              <a:t> </a:t>
            </a:r>
            <a:r>
              <a:rPr lang="en-US" sz="2000" dirty="0" err="1" smtClean="0">
                <a:solidFill>
                  <a:srgbClr val="000000"/>
                </a:solidFill>
                <a:latin typeface="Consolas"/>
                <a:ea typeface="Times New Roman"/>
                <a:cs typeface="Times New Roman"/>
              </a:rPr>
              <a:t>a</a:t>
            </a:r>
            <a:r>
              <a:rPr lang="en-US" sz="2000" b="1" dirty="0" err="1"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i</a:t>
            </a:r>
            <a:r>
              <a:rPr lang="en-US" sz="2000" b="1" dirty="0" err="1"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j</a:t>
            </a:r>
            <a:r>
              <a:rPr lang="en-US" sz="2000" b="1" dirty="0" err="1" smtClean="0">
                <a:solidFill>
                  <a:srgbClr val="FF0000"/>
                </a:solidFill>
                <a:latin typeface="Consolas"/>
                <a:ea typeface="Times New Roman"/>
                <a:cs typeface="Times New Roman"/>
              </a:rPr>
              <a:t>,</a:t>
            </a:r>
            <a:r>
              <a:rPr lang="en-US" sz="2000" dirty="0" err="1" smtClean="0">
                <a:solidFill>
                  <a:srgbClr val="000000"/>
                </a:solidFill>
                <a:latin typeface="Consolas"/>
                <a:ea typeface="Times New Roman"/>
                <a:cs typeface="Times New Roman"/>
              </a:rPr>
              <a:t>s</a:t>
            </a:r>
            <a:r>
              <a:rPr lang="en-US" sz="2000" b="1" dirty="0" smtClean="0">
                <a:solidFill>
                  <a:srgbClr val="FF0000"/>
                </a:solidFill>
                <a:latin typeface="Consolas"/>
                <a:ea typeface="Times New Roman"/>
                <a:cs typeface="Times New Roman"/>
              </a:rPr>
              <a:t>);</a:t>
            </a:r>
            <a:endParaRPr lang="tr-TR" sz="1400" dirty="0">
              <a:ea typeface="Times New Roman"/>
              <a:cs typeface="Times New Roman"/>
            </a:endParaRPr>
          </a:p>
        </p:txBody>
      </p:sp>
      <p:pic>
        <p:nvPicPr>
          <p:cNvPr id="4" name="3 Resim" descr="soru.jpg"/>
          <p:cNvPicPr>
            <a:picLocks noChangeAspect="1"/>
          </p:cNvPicPr>
          <p:nvPr/>
        </p:nvPicPr>
        <p:blipFill>
          <a:blip r:embed="rId3"/>
          <a:stretch>
            <a:fillRect/>
          </a:stretch>
        </p:blipFill>
        <p:spPr>
          <a:xfrm>
            <a:off x="6357950" y="2214554"/>
            <a:ext cx="1553526" cy="1167823"/>
          </a:xfrm>
          <a:prstGeom prst="rect">
            <a:avLst/>
          </a:prstGeom>
        </p:spPr>
      </p:pic>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normAutofit fontScale="92500" lnSpcReduction="20000"/>
          </a:bodyPr>
          <a:lstStyle/>
          <a:p>
            <a:pPr>
              <a:buNone/>
            </a:pPr>
            <a:r>
              <a:rPr lang="tr-TR" dirty="0" smtClean="0"/>
              <a:t>	</a:t>
            </a:r>
            <a:r>
              <a:rPr lang="tr-TR" dirty="0" err="1" smtClean="0"/>
              <a:t>int</a:t>
            </a:r>
            <a:r>
              <a:rPr lang="tr-TR" dirty="0" smtClean="0"/>
              <a:t> dizi[3][3]={{5,311,77},{323,123,22},{123,1,5}};</a:t>
            </a:r>
          </a:p>
          <a:p>
            <a:pPr>
              <a:buNone/>
            </a:pPr>
            <a:r>
              <a:rPr lang="tr-TR" dirty="0" smtClean="0"/>
              <a:t>	</a:t>
            </a:r>
            <a:r>
              <a:rPr lang="tr-TR" dirty="0" err="1" smtClean="0"/>
              <a:t>int</a:t>
            </a:r>
            <a:r>
              <a:rPr lang="tr-TR" dirty="0" smtClean="0"/>
              <a:t> a=5, i,j,s=0;</a:t>
            </a:r>
          </a:p>
          <a:p>
            <a:pPr>
              <a:buNone/>
            </a:pPr>
            <a:r>
              <a:rPr lang="tr-TR" dirty="0" smtClean="0"/>
              <a:t>	</a:t>
            </a:r>
            <a:r>
              <a:rPr lang="tr-TR" dirty="0" err="1" smtClean="0"/>
              <a:t>for</a:t>
            </a:r>
            <a:r>
              <a:rPr lang="tr-TR" dirty="0" smtClean="0"/>
              <a:t>(i=0;i&lt;3;i++)</a:t>
            </a:r>
          </a:p>
          <a:p>
            <a:pPr>
              <a:buNone/>
            </a:pPr>
            <a:r>
              <a:rPr lang="tr-TR" dirty="0" smtClean="0"/>
              <a:t>	{</a:t>
            </a:r>
          </a:p>
          <a:p>
            <a:pPr>
              <a:buNone/>
            </a:pPr>
            <a:r>
              <a:rPr lang="tr-TR" dirty="0" smtClean="0"/>
              <a:t>		</a:t>
            </a:r>
            <a:r>
              <a:rPr lang="tr-TR" dirty="0" err="1" smtClean="0"/>
              <a:t>for</a:t>
            </a:r>
            <a:r>
              <a:rPr lang="tr-TR" dirty="0" smtClean="0"/>
              <a:t>(j=0;j&lt;3;j++)</a:t>
            </a:r>
          </a:p>
          <a:p>
            <a:pPr>
              <a:buNone/>
            </a:pPr>
            <a:r>
              <a:rPr lang="tr-TR" dirty="0" smtClean="0"/>
              <a:t>		{</a:t>
            </a:r>
          </a:p>
          <a:p>
            <a:pPr>
              <a:buNone/>
            </a:pPr>
            <a:r>
              <a:rPr lang="tr-TR" dirty="0" smtClean="0"/>
              <a:t>			</a:t>
            </a:r>
            <a:r>
              <a:rPr lang="tr-TR" dirty="0" err="1" smtClean="0"/>
              <a:t>if</a:t>
            </a:r>
            <a:r>
              <a:rPr lang="tr-TR" dirty="0" smtClean="0"/>
              <a:t>(dizi[i][j]==a)</a:t>
            </a:r>
          </a:p>
          <a:p>
            <a:pPr>
              <a:buNone/>
            </a:pPr>
            <a:r>
              <a:rPr lang="tr-TR" dirty="0" smtClean="0"/>
              <a:t>			{</a:t>
            </a:r>
          </a:p>
          <a:p>
            <a:pPr>
              <a:buNone/>
            </a:pPr>
            <a:r>
              <a:rPr lang="tr-TR" dirty="0" smtClean="0"/>
              <a:t>				s+=a;</a:t>
            </a:r>
          </a:p>
          <a:p>
            <a:pPr>
              <a:buNone/>
            </a:pPr>
            <a:r>
              <a:rPr lang="tr-TR" dirty="0" smtClean="0"/>
              <a:t>			}</a:t>
            </a:r>
          </a:p>
          <a:p>
            <a:pPr>
              <a:buNone/>
            </a:pPr>
            <a:r>
              <a:rPr lang="tr-TR" dirty="0" smtClean="0"/>
              <a:t>		}</a:t>
            </a:r>
          </a:p>
          <a:p>
            <a:pPr>
              <a:buNone/>
            </a:pPr>
            <a:r>
              <a:rPr lang="tr-TR" dirty="0" smtClean="0"/>
              <a:t>	}</a:t>
            </a:r>
          </a:p>
          <a:p>
            <a:pPr>
              <a:buNone/>
            </a:pPr>
            <a:r>
              <a:rPr lang="tr-TR" dirty="0" smtClean="0"/>
              <a:t>	</a:t>
            </a:r>
            <a:r>
              <a:rPr lang="tr-TR" dirty="0" err="1" smtClean="0"/>
              <a:t>printf</a:t>
            </a:r>
            <a:r>
              <a:rPr lang="tr-TR" dirty="0" smtClean="0"/>
              <a:t>("%d%d%d%d", a,i,j,s);</a:t>
            </a:r>
          </a:p>
        </p:txBody>
      </p:sp>
      <p:pic>
        <p:nvPicPr>
          <p:cNvPr id="1026" name="Picture 2"/>
          <p:cNvPicPr>
            <a:picLocks noChangeAspect="1" noChangeArrowheads="1"/>
          </p:cNvPicPr>
          <p:nvPr/>
        </p:nvPicPr>
        <p:blipFill>
          <a:blip r:embed="rId2"/>
          <a:srcRect r="78688" b="10816"/>
          <a:stretch>
            <a:fillRect/>
          </a:stretch>
        </p:blipFill>
        <p:spPr bwMode="auto">
          <a:xfrm>
            <a:off x="5429256" y="4071942"/>
            <a:ext cx="2786082" cy="1714512"/>
          </a:xfrm>
          <a:prstGeom prst="rect">
            <a:avLst/>
          </a:prstGeom>
          <a:noFill/>
          <a:ln w="9525">
            <a:noFill/>
            <a:miter lim="800000"/>
            <a:headEnd/>
            <a:tailEnd/>
          </a:ln>
          <a:effectLst/>
        </p:spPr>
      </p:pic>
      <p:sp>
        <p:nvSpPr>
          <p:cNvPr id="11" name="10 Metin kutusu"/>
          <p:cNvSpPr txBox="1"/>
          <p:nvPr/>
        </p:nvSpPr>
        <p:spPr>
          <a:xfrm>
            <a:off x="5429256" y="2357430"/>
            <a:ext cx="2928958" cy="1846659"/>
          </a:xfrm>
          <a:prstGeom prst="rect">
            <a:avLst/>
          </a:prstGeom>
          <a:noFill/>
        </p:spPr>
        <p:txBody>
          <a:bodyPr wrap="square" rtlCol="0">
            <a:spAutoFit/>
          </a:bodyPr>
          <a:lstStyle/>
          <a:p>
            <a:pPr algn="ctr"/>
            <a:r>
              <a:rPr lang="tr-TR" dirty="0" smtClean="0">
                <a:solidFill>
                  <a:srgbClr val="0070C0"/>
                </a:solidFill>
              </a:rPr>
              <a:t>Süslü ve girinti kullanılmadığı için kodu okumada zorluk olabilir. Ama bu şekildeki kodları okumaya alışınız.</a:t>
            </a:r>
          </a:p>
          <a:p>
            <a:endParaRPr lang="tr-TR" sz="1400" dirty="0" smtClean="0">
              <a:solidFill>
                <a:srgbClr val="0070C0"/>
              </a:solidFill>
            </a:endParaRPr>
          </a:p>
          <a:p>
            <a:endParaRPr lang="tr-TR" sz="1400" dirty="0" smtClean="0">
              <a:solidFill>
                <a:srgbClr val="0070C0"/>
              </a:solidFill>
            </a:endParaRPr>
          </a:p>
          <a:p>
            <a:endParaRPr lang="tr-TR" sz="1400" dirty="0">
              <a:solidFill>
                <a:srgbClr val="0070C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somurtkan-sirin__1_.jpg"/>
          <p:cNvPicPr>
            <a:picLocks noChangeAspect="1"/>
          </p:cNvPicPr>
          <p:nvPr/>
        </p:nvPicPr>
        <p:blipFill>
          <a:blip r:embed="rId2"/>
          <a:stretch>
            <a:fillRect/>
          </a:stretch>
        </p:blipFill>
        <p:spPr>
          <a:xfrm>
            <a:off x="5857884" y="2609017"/>
            <a:ext cx="2928926" cy="2928926"/>
          </a:xfrm>
          <a:prstGeom prst="rect">
            <a:avLst/>
          </a:prstGeom>
        </p:spPr>
      </p:pic>
      <p:sp>
        <p:nvSpPr>
          <p:cNvPr id="7" name="6 Köşeleri Yuvarlanmış Dikdörtgen Belirtme Çizgisi"/>
          <p:cNvSpPr/>
          <p:nvPr/>
        </p:nvSpPr>
        <p:spPr>
          <a:xfrm>
            <a:off x="4929190" y="357166"/>
            <a:ext cx="3286148" cy="1071570"/>
          </a:xfrm>
          <a:prstGeom prst="wedgeRoundRectCallout">
            <a:avLst>
              <a:gd name="adj1" fmla="val 20573"/>
              <a:gd name="adj2" fmla="val 22141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smtClean="0"/>
              <a:t>Hep dikkat hatası yapmışım kısa sınavda!</a:t>
            </a:r>
          </a:p>
        </p:txBody>
      </p:sp>
      <p:pic>
        <p:nvPicPr>
          <p:cNvPr id="10" name="9 Resim" descr="32e7774f-ee9a-4a7b-8e4a-495d065b77fb.gif"/>
          <p:cNvPicPr>
            <a:picLocks noChangeAspect="1"/>
          </p:cNvPicPr>
          <p:nvPr/>
        </p:nvPicPr>
        <p:blipFill>
          <a:blip r:embed="rId3"/>
          <a:stretch>
            <a:fillRect/>
          </a:stretch>
        </p:blipFill>
        <p:spPr>
          <a:xfrm>
            <a:off x="142844" y="3286124"/>
            <a:ext cx="2143140" cy="2751917"/>
          </a:xfrm>
          <a:prstGeom prst="rect">
            <a:avLst/>
          </a:prstGeom>
        </p:spPr>
      </p:pic>
      <p:sp>
        <p:nvSpPr>
          <p:cNvPr id="11" name="10 Köşeleri Yuvarlanmış Dikdörtgen Belirtme Çizgisi"/>
          <p:cNvSpPr/>
          <p:nvPr/>
        </p:nvSpPr>
        <p:spPr>
          <a:xfrm>
            <a:off x="642910" y="714356"/>
            <a:ext cx="3857652" cy="1251744"/>
          </a:xfrm>
          <a:prstGeom prst="wedgeRoundRectCallout">
            <a:avLst>
              <a:gd name="adj1" fmla="val -35583"/>
              <a:gd name="adj2" fmla="val 180615"/>
              <a:gd name="adj3" fmla="val 16667"/>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tr-TR" sz="1600" dirty="0" smtClean="0"/>
              <a:t>Kısa sınavı inceledim. Blok kavramını ve </a:t>
            </a:r>
            <a:r>
              <a:rPr lang="tr-TR" sz="1600" dirty="0" err="1" smtClean="0"/>
              <a:t>if</a:t>
            </a:r>
            <a:r>
              <a:rPr lang="tr-TR" sz="1600" dirty="0" smtClean="0"/>
              <a:t> else yapılarını anlamadığım ortaya çıktı. Ayrıca, demek ki fonksiyonları da tam anlamamışım. Bu eksiklerimi hemen gidereyim.</a:t>
            </a:r>
          </a:p>
        </p:txBody>
      </p:sp>
      <p:sp>
        <p:nvSpPr>
          <p:cNvPr id="14" name="13 Köşeleri Yuvarlanmış Dikdörtgen Belirtme Çizgisi"/>
          <p:cNvSpPr/>
          <p:nvPr/>
        </p:nvSpPr>
        <p:spPr>
          <a:xfrm>
            <a:off x="2357422" y="2357430"/>
            <a:ext cx="1928826" cy="3000396"/>
          </a:xfrm>
          <a:prstGeom prst="wedgeRoundRectCallout">
            <a:avLst>
              <a:gd name="adj1" fmla="val -69780"/>
              <a:gd name="adj2" fmla="val -10565"/>
              <a:gd name="adj3" fmla="val 16667"/>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Bundan sonra sadece daha çok değil, aynı zamanda </a:t>
            </a:r>
            <a:r>
              <a:rPr lang="tr-TR" sz="1600" b="1" dirty="0" smtClean="0"/>
              <a:t>daha düzenli </a:t>
            </a:r>
            <a:r>
              <a:rPr lang="tr-TR" sz="1600" dirty="0" smtClean="0"/>
              <a:t>çalışacağım! Mesela bu akşam eve gidince dizilerle ilgili pratik yapacağım.</a:t>
            </a:r>
            <a:endParaRPr lang="tr-TR" sz="1600" dirty="0"/>
          </a:p>
        </p:txBody>
      </p:sp>
      <p:sp>
        <p:nvSpPr>
          <p:cNvPr id="16" name="15 Köşeleri Yuvarlanmış Dikdörtgen Belirtme Çizgisi"/>
          <p:cNvSpPr/>
          <p:nvPr/>
        </p:nvSpPr>
        <p:spPr>
          <a:xfrm>
            <a:off x="4929190" y="1785926"/>
            <a:ext cx="3429024" cy="1071570"/>
          </a:xfrm>
          <a:prstGeom prst="wedgeRoundRectCallout">
            <a:avLst>
              <a:gd name="adj1" fmla="val 18711"/>
              <a:gd name="adj2" fmla="val 8019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sz="1600" dirty="0" smtClean="0"/>
              <a:t>Bir dahakine soru bankasını 5 kez daha çöze</a:t>
            </a:r>
            <a:r>
              <a:rPr lang="tr-TR" sz="1600" b="1" dirty="0" smtClean="0"/>
              <a:t>ceğim</a:t>
            </a:r>
            <a:r>
              <a:rPr lang="tr-TR" sz="1600" dirty="0" smtClean="0"/>
              <a:t>. 2 gün öncesinden değil 5 gün öncesinden çalışmaya başlaya</a:t>
            </a:r>
            <a:r>
              <a:rPr lang="tr-TR" sz="1600" b="1" dirty="0" smtClean="0"/>
              <a:t>cağım</a:t>
            </a:r>
            <a:r>
              <a:rPr lang="tr-TR" sz="1600" dirty="0" smtClean="0"/>
              <a:t>.</a:t>
            </a:r>
            <a:endParaRPr lang="tr-TR" sz="1600" dirty="0"/>
          </a:p>
        </p:txBody>
      </p:sp>
      <p:sp>
        <p:nvSpPr>
          <p:cNvPr id="9" name="8 Yuvarlatılmış Dikdörtgen"/>
          <p:cNvSpPr/>
          <p:nvPr/>
        </p:nvSpPr>
        <p:spPr>
          <a:xfrm>
            <a:off x="5500694" y="5572140"/>
            <a:ext cx="2928958"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Oyalanan öğrenci</a:t>
            </a:r>
            <a:endParaRPr lang="tr-TR" dirty="0"/>
          </a:p>
        </p:txBody>
      </p:sp>
      <p:sp>
        <p:nvSpPr>
          <p:cNvPr id="12" name="11 Yuvarlatılmış Dikdörtgen"/>
          <p:cNvSpPr/>
          <p:nvPr/>
        </p:nvSpPr>
        <p:spPr>
          <a:xfrm>
            <a:off x="1214414" y="5643578"/>
            <a:ext cx="2928958"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Hatalarından ders alan öğrenci</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Çift boyutlu bir dizi örneği</a:t>
            </a:r>
            <a:endParaRPr lang="tr-TR" dirty="0"/>
          </a:p>
        </p:txBody>
      </p:sp>
      <p:sp>
        <p:nvSpPr>
          <p:cNvPr id="3" name="2 İçerik Yer Tutucusu"/>
          <p:cNvSpPr>
            <a:spLocks noGrp="1"/>
          </p:cNvSpPr>
          <p:nvPr>
            <p:ph sz="quarter" idx="1"/>
          </p:nvPr>
        </p:nvSpPr>
        <p:spPr/>
        <p:txBody>
          <a:bodyPr/>
          <a:lstStyle/>
          <a:p>
            <a:r>
              <a:rPr lang="tr-TR" sz="1800" dirty="0" err="1" smtClean="0"/>
              <a:t>char</a:t>
            </a:r>
            <a:r>
              <a:rPr lang="tr-TR" sz="1800" dirty="0" smtClean="0"/>
              <a:t> </a:t>
            </a:r>
            <a:r>
              <a:rPr lang="tr-TR" sz="1800" dirty="0" err="1" smtClean="0"/>
              <a:t>baskanlar</a:t>
            </a:r>
            <a:r>
              <a:rPr lang="tr-TR" sz="1800" dirty="0" smtClean="0"/>
              <a:t>[5][100] = { "baba </a:t>
            </a:r>
            <a:r>
              <a:rPr lang="tr-TR" sz="1800" dirty="0" err="1" smtClean="0"/>
              <a:t>bush</a:t>
            </a:r>
            <a:r>
              <a:rPr lang="tr-TR" sz="1800" dirty="0" smtClean="0"/>
              <a:t>", "obama", "</a:t>
            </a:r>
            <a:r>
              <a:rPr lang="tr-TR" sz="1800" dirty="0" err="1" smtClean="0"/>
              <a:t>bush</a:t>
            </a:r>
            <a:r>
              <a:rPr lang="tr-TR" sz="1800" dirty="0" smtClean="0"/>
              <a:t>", "</a:t>
            </a:r>
            <a:r>
              <a:rPr lang="tr-TR" sz="1800" dirty="0" err="1" smtClean="0"/>
              <a:t>clinton</a:t>
            </a:r>
            <a:r>
              <a:rPr lang="tr-TR" sz="1800" dirty="0" smtClean="0"/>
              <a:t>", "</a:t>
            </a:r>
            <a:r>
              <a:rPr lang="tr-TR" sz="1800" dirty="0" err="1" smtClean="0"/>
              <a:t>carter</a:t>
            </a:r>
            <a:r>
              <a:rPr lang="tr-TR" sz="1800" dirty="0" smtClean="0"/>
              <a:t>"};</a:t>
            </a:r>
          </a:p>
          <a:p>
            <a:r>
              <a:rPr lang="tr-TR" dirty="0" err="1" smtClean="0"/>
              <a:t>printf</a:t>
            </a:r>
            <a:r>
              <a:rPr lang="tr-TR" dirty="0" smtClean="0"/>
              <a:t>(“%c”, </a:t>
            </a:r>
            <a:r>
              <a:rPr lang="tr-TR" dirty="0" err="1" smtClean="0"/>
              <a:t>baskanlar</a:t>
            </a:r>
            <a:r>
              <a:rPr lang="tr-TR" dirty="0" smtClean="0"/>
              <a:t>[2][2]); </a:t>
            </a:r>
          </a:p>
          <a:p>
            <a:pPr>
              <a:buNone/>
            </a:pPr>
            <a:r>
              <a:rPr lang="tr-TR" dirty="0" smtClean="0"/>
              <a:t>	ekrana ne yazdırır?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kumimoji="0" lang="tr-TR" dirty="0" smtClean="0"/>
              <a:t>Örnek</a:t>
            </a:r>
            <a:endParaRPr kumimoji="0" lang="en-US" dirty="0"/>
          </a:p>
        </p:txBody>
      </p:sp>
      <p:sp>
        <p:nvSpPr>
          <p:cNvPr id="31749" name="Rectangle 4"/>
          <p:cNvSpPr>
            <a:spLocks noChangeArrowheads="1"/>
          </p:cNvSpPr>
          <p:nvPr/>
        </p:nvSpPr>
        <p:spPr bwMode="auto">
          <a:xfrm>
            <a:off x="2928926" y="1285860"/>
            <a:ext cx="5929354" cy="309315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37160" rIns="182880" bIns="182880">
            <a:prstTxWarp prst="textNoShape">
              <a:avLst/>
            </a:prstTxWarp>
            <a:spAutoFit/>
          </a:bodyPr>
          <a:lstStyle/>
          <a:p>
            <a:r>
              <a:rPr lang="en-US" sz="2000" b="1" dirty="0" smtClean="0">
                <a:solidFill>
                  <a:srgbClr val="0000FF"/>
                </a:solidFill>
                <a:latin typeface="Courier New" charset="0"/>
              </a:rPr>
              <a:t>double</a:t>
            </a:r>
            <a:r>
              <a:rPr lang="en-US" sz="2000" b="1" dirty="0" smtClean="0">
                <a:solidFill>
                  <a:srgbClr val="9A1900"/>
                </a:solidFill>
                <a:latin typeface="Courier New" charset="0"/>
              </a:rPr>
              <a:t> </a:t>
            </a:r>
            <a:r>
              <a:rPr lang="en-US" sz="2000" b="1" dirty="0" smtClean="0">
                <a:solidFill>
                  <a:srgbClr val="000000"/>
                </a:solidFill>
                <a:latin typeface="Courier New" charset="0"/>
              </a:rPr>
              <a:t>x</a:t>
            </a:r>
            <a:r>
              <a:rPr lang="en-US" sz="2000" b="1" dirty="0" smtClean="0">
                <a:solidFill>
                  <a:srgbClr val="9A1900"/>
                </a:solidFill>
                <a:latin typeface="Courier New" charset="0"/>
              </a:rPr>
              <a:t>[]</a:t>
            </a:r>
            <a:r>
              <a:rPr lang="en-US" sz="2000" b="1" dirty="0" smtClean="0">
                <a:solidFill>
                  <a:srgbClr val="000000"/>
                </a:solidFill>
                <a:latin typeface="Courier New" charset="0"/>
              </a:rPr>
              <a:t> </a:t>
            </a:r>
            <a:r>
              <a:rPr lang="en-US" sz="2000" b="1" dirty="0">
                <a:solidFill>
                  <a:srgbClr val="9C1600"/>
                </a:solidFill>
                <a:latin typeface="Courier New" charset="0"/>
              </a:rPr>
              <a:t>= </a:t>
            </a:r>
            <a:r>
              <a:rPr lang="en-US" sz="2000" b="1" dirty="0">
                <a:solidFill>
                  <a:srgbClr val="000008"/>
                </a:solidFill>
                <a:latin typeface="Courier New" charset="0"/>
              </a:rPr>
              <a:t>{ </a:t>
            </a:r>
            <a:r>
              <a:rPr lang="en-US" sz="2000" b="1" dirty="0">
                <a:solidFill>
                  <a:srgbClr val="993399"/>
                </a:solidFill>
                <a:latin typeface="Courier New" charset="0"/>
              </a:rPr>
              <a:t>0.3</a:t>
            </a:r>
            <a:r>
              <a:rPr lang="en-US" sz="2000" b="1" dirty="0">
                <a:solidFill>
                  <a:srgbClr val="9A1900"/>
                </a:solidFill>
                <a:latin typeface="Courier New" charset="0"/>
              </a:rPr>
              <a:t>, </a:t>
            </a:r>
            <a:r>
              <a:rPr lang="en-US" sz="2000" b="1" dirty="0">
                <a:solidFill>
                  <a:srgbClr val="993399"/>
                </a:solidFill>
                <a:latin typeface="Courier New" charset="0"/>
              </a:rPr>
              <a:t>0.6</a:t>
            </a:r>
            <a:r>
              <a:rPr lang="en-US" sz="2000" b="1" dirty="0">
                <a:solidFill>
                  <a:srgbClr val="9A1900"/>
                </a:solidFill>
                <a:latin typeface="Courier New" charset="0"/>
              </a:rPr>
              <a:t>, </a:t>
            </a:r>
            <a:r>
              <a:rPr lang="en-US" sz="2000" b="1" dirty="0">
                <a:solidFill>
                  <a:srgbClr val="993399"/>
                </a:solidFill>
                <a:latin typeface="Courier New" charset="0"/>
              </a:rPr>
              <a:t>0.1</a:t>
            </a:r>
            <a:r>
              <a:rPr lang="en-US" sz="2000" b="1" dirty="0">
                <a:solidFill>
                  <a:srgbClr val="000008"/>
                </a:solidFill>
                <a:latin typeface="Courier New" charset="0"/>
              </a:rPr>
              <a:t>}</a:t>
            </a:r>
            <a:r>
              <a:rPr lang="en-US" sz="2000" b="1" dirty="0">
                <a:solidFill>
                  <a:srgbClr val="9A1900"/>
                </a:solidFill>
                <a:latin typeface="Courier New" charset="0"/>
              </a:rPr>
              <a:t>; </a:t>
            </a:r>
          </a:p>
          <a:p>
            <a:r>
              <a:rPr lang="en-US" sz="2000" b="1" dirty="0" smtClean="0">
                <a:solidFill>
                  <a:srgbClr val="0000FF"/>
                </a:solidFill>
                <a:latin typeface="Courier New" charset="0"/>
              </a:rPr>
              <a:t>double</a:t>
            </a:r>
            <a:r>
              <a:rPr lang="en-US" sz="2000" b="1" dirty="0" smtClean="0">
                <a:solidFill>
                  <a:srgbClr val="9A1900"/>
                </a:solidFill>
                <a:latin typeface="Courier New" charset="0"/>
              </a:rPr>
              <a:t> </a:t>
            </a:r>
            <a:r>
              <a:rPr lang="en-US" sz="2000" b="1" dirty="0" smtClean="0">
                <a:solidFill>
                  <a:srgbClr val="000000"/>
                </a:solidFill>
                <a:latin typeface="Courier New" charset="0"/>
              </a:rPr>
              <a:t>y</a:t>
            </a:r>
            <a:r>
              <a:rPr lang="en-US" sz="2000" b="1" dirty="0" smtClean="0">
                <a:solidFill>
                  <a:srgbClr val="9A1900"/>
                </a:solidFill>
                <a:latin typeface="Courier New" charset="0"/>
              </a:rPr>
              <a:t>[]</a:t>
            </a:r>
            <a:r>
              <a:rPr lang="en-US" sz="2000" b="1" dirty="0" smtClean="0">
                <a:solidFill>
                  <a:srgbClr val="000000"/>
                </a:solidFill>
                <a:latin typeface="Courier New" charset="0"/>
              </a:rPr>
              <a:t> </a:t>
            </a:r>
            <a:r>
              <a:rPr lang="en-US" sz="2000" b="1" dirty="0">
                <a:solidFill>
                  <a:srgbClr val="9C1600"/>
                </a:solidFill>
                <a:latin typeface="Courier New" charset="0"/>
              </a:rPr>
              <a:t>= </a:t>
            </a:r>
            <a:r>
              <a:rPr lang="en-US" sz="2000" b="1" dirty="0">
                <a:solidFill>
                  <a:srgbClr val="000008"/>
                </a:solidFill>
                <a:latin typeface="Courier New" charset="0"/>
              </a:rPr>
              <a:t>{ </a:t>
            </a:r>
            <a:r>
              <a:rPr lang="en-US" sz="2000" b="1" dirty="0">
                <a:solidFill>
                  <a:srgbClr val="993399"/>
                </a:solidFill>
                <a:latin typeface="Courier New" charset="0"/>
              </a:rPr>
              <a:t>0.5</a:t>
            </a:r>
            <a:r>
              <a:rPr lang="en-US" sz="2000" b="1" dirty="0">
                <a:solidFill>
                  <a:srgbClr val="9A1900"/>
                </a:solidFill>
                <a:latin typeface="Courier New" charset="0"/>
              </a:rPr>
              <a:t>, </a:t>
            </a:r>
            <a:r>
              <a:rPr lang="en-US" sz="2000" b="1" dirty="0">
                <a:solidFill>
                  <a:srgbClr val="993399"/>
                </a:solidFill>
                <a:latin typeface="Courier New" charset="0"/>
              </a:rPr>
              <a:t>0.1</a:t>
            </a:r>
            <a:r>
              <a:rPr lang="en-US" sz="2000" b="1" dirty="0">
                <a:solidFill>
                  <a:srgbClr val="9A1900"/>
                </a:solidFill>
                <a:latin typeface="Courier New" charset="0"/>
              </a:rPr>
              <a:t>, </a:t>
            </a:r>
            <a:r>
              <a:rPr lang="en-US" sz="2000" b="1" dirty="0">
                <a:solidFill>
                  <a:srgbClr val="993399"/>
                </a:solidFill>
                <a:latin typeface="Courier New" charset="0"/>
              </a:rPr>
              <a:t>0.4</a:t>
            </a:r>
            <a:r>
              <a:rPr lang="en-US" sz="2000" b="1" dirty="0">
                <a:solidFill>
                  <a:srgbClr val="000008"/>
                </a:solidFill>
                <a:latin typeface="Courier New" charset="0"/>
              </a:rPr>
              <a:t>}</a:t>
            </a:r>
            <a:r>
              <a:rPr lang="en-US" sz="2000" b="1" dirty="0">
                <a:solidFill>
                  <a:srgbClr val="9A1900"/>
                </a:solidFill>
                <a:latin typeface="Courier New" charset="0"/>
              </a:rPr>
              <a:t>; </a:t>
            </a:r>
            <a:endParaRPr lang="en-US" sz="2000" b="1" dirty="0">
              <a:solidFill>
                <a:srgbClr val="000008"/>
              </a:solidFill>
              <a:latin typeface="Courier New" charset="0"/>
            </a:endParaRPr>
          </a:p>
          <a:p>
            <a:pPr>
              <a:lnSpc>
                <a:spcPct val="50000"/>
              </a:lnSpc>
              <a:spcBef>
                <a:spcPct val="50000"/>
              </a:spcBef>
            </a:pPr>
            <a:r>
              <a:rPr lang="en-US" sz="2000" b="1" dirty="0" err="1" smtClean="0">
                <a:solidFill>
                  <a:srgbClr val="0000FF"/>
                </a:solidFill>
                <a:latin typeface="Courier New" charset="0"/>
              </a:rPr>
              <a:t>int</a:t>
            </a:r>
            <a:r>
              <a:rPr lang="tr-TR" sz="2000" b="1" dirty="0" smtClean="0">
                <a:solidFill>
                  <a:srgbClr val="0000FF"/>
                </a:solidFill>
                <a:latin typeface="Courier New" charset="0"/>
              </a:rPr>
              <a:t> </a:t>
            </a:r>
            <a:r>
              <a:rPr lang="en-US" sz="2000" b="1" dirty="0" smtClean="0">
                <a:solidFill>
                  <a:srgbClr val="000000"/>
                </a:solidFill>
                <a:latin typeface="Courier New" charset="0"/>
              </a:rPr>
              <a:t>N </a:t>
            </a:r>
            <a:r>
              <a:rPr lang="en-US" sz="2000" b="1" dirty="0" smtClean="0">
                <a:solidFill>
                  <a:srgbClr val="9A1900"/>
                </a:solidFill>
                <a:latin typeface="Courier New" charset="0"/>
              </a:rPr>
              <a:t>=</a:t>
            </a:r>
            <a:r>
              <a:rPr lang="tr-TR" sz="2000" b="1" dirty="0" smtClean="0">
                <a:latin typeface="Courier New" charset="0"/>
              </a:rPr>
              <a:t>3, i</a:t>
            </a:r>
            <a:r>
              <a:rPr lang="en-US" sz="2000" b="1" dirty="0" smtClean="0">
                <a:solidFill>
                  <a:srgbClr val="9A1900"/>
                </a:solidFill>
                <a:latin typeface="Courier New" charset="0"/>
              </a:rPr>
              <a:t>;</a:t>
            </a:r>
            <a:endParaRPr lang="en-US" sz="2000" b="1" dirty="0">
              <a:solidFill>
                <a:srgbClr val="0000FF"/>
              </a:solidFill>
              <a:latin typeface="Courier New" charset="0"/>
            </a:endParaRPr>
          </a:p>
          <a:p>
            <a:pPr>
              <a:lnSpc>
                <a:spcPct val="50000"/>
              </a:lnSpc>
              <a:spcBef>
                <a:spcPct val="50000"/>
              </a:spcBef>
            </a:pPr>
            <a:r>
              <a:rPr lang="en-US" sz="2000" b="1" dirty="0" smtClean="0">
                <a:solidFill>
                  <a:srgbClr val="0000FF"/>
                </a:solidFill>
                <a:latin typeface="Courier New" charset="0"/>
              </a:rPr>
              <a:t>double</a:t>
            </a:r>
            <a:r>
              <a:rPr lang="tr-TR" sz="2000" b="1" dirty="0" smtClean="0">
                <a:solidFill>
                  <a:srgbClr val="0000FF"/>
                </a:solidFill>
                <a:latin typeface="Courier New" charset="0"/>
              </a:rPr>
              <a:t> </a:t>
            </a:r>
            <a:r>
              <a:rPr lang="tr-TR" sz="2000" b="1" dirty="0" smtClean="0">
                <a:solidFill>
                  <a:srgbClr val="000000"/>
                </a:solidFill>
                <a:latin typeface="Courier New" charset="0"/>
              </a:rPr>
              <a:t>A</a:t>
            </a:r>
            <a:r>
              <a:rPr lang="en-US" sz="2000" b="1" dirty="0" smtClean="0">
                <a:solidFill>
                  <a:srgbClr val="9A1900"/>
                </a:solidFill>
                <a:latin typeface="Courier New" charset="0"/>
              </a:rPr>
              <a:t>; </a:t>
            </a:r>
            <a:endParaRPr lang="tr-TR" sz="2000" b="1" dirty="0" smtClean="0">
              <a:solidFill>
                <a:srgbClr val="9A1900"/>
              </a:solidFill>
              <a:latin typeface="Courier New" charset="0"/>
            </a:endParaRPr>
          </a:p>
          <a:p>
            <a:pPr>
              <a:lnSpc>
                <a:spcPct val="50000"/>
              </a:lnSpc>
              <a:spcBef>
                <a:spcPct val="50000"/>
              </a:spcBef>
            </a:pPr>
            <a:r>
              <a:rPr lang="tr-TR" sz="2000" b="1" dirty="0" smtClean="0">
                <a:solidFill>
                  <a:srgbClr val="000000"/>
                </a:solidFill>
                <a:latin typeface="Courier New" charset="0"/>
              </a:rPr>
              <a:t>A=0.0;</a:t>
            </a:r>
            <a:endParaRPr lang="en-US" sz="2000" b="1" dirty="0">
              <a:solidFill>
                <a:srgbClr val="0000FF"/>
              </a:solidFill>
              <a:latin typeface="Courier New" charset="0"/>
            </a:endParaRPr>
          </a:p>
          <a:p>
            <a:pPr>
              <a:lnSpc>
                <a:spcPct val="50000"/>
              </a:lnSpc>
              <a:spcBef>
                <a:spcPct val="50000"/>
              </a:spcBef>
            </a:pPr>
            <a:r>
              <a:rPr lang="en-US" sz="2000" b="1" dirty="0" smtClean="0">
                <a:solidFill>
                  <a:srgbClr val="0000FF"/>
                </a:solidFill>
                <a:latin typeface="Courier New" charset="0"/>
              </a:rPr>
              <a:t>for</a:t>
            </a:r>
            <a:r>
              <a:rPr lang="en-US" sz="2000" b="1" dirty="0" smtClean="0">
                <a:solidFill>
                  <a:srgbClr val="9A1900"/>
                </a:solidFill>
                <a:latin typeface="Courier New" charset="0"/>
              </a:rPr>
              <a:t>(</a:t>
            </a:r>
            <a:r>
              <a:rPr lang="en-US" sz="2000" b="1" dirty="0" err="1" smtClean="0">
                <a:latin typeface="Courier New" charset="0"/>
              </a:rPr>
              <a:t>i</a:t>
            </a:r>
            <a:r>
              <a:rPr lang="en-US" sz="2000" b="1" dirty="0" smtClean="0">
                <a:latin typeface="Courier New" charset="0"/>
              </a:rPr>
              <a:t> </a:t>
            </a:r>
            <a:r>
              <a:rPr lang="en-US" sz="2000" b="1" dirty="0">
                <a:solidFill>
                  <a:srgbClr val="9A1900"/>
                </a:solidFill>
                <a:latin typeface="Courier New" charset="0"/>
              </a:rPr>
              <a:t>=</a:t>
            </a:r>
            <a:r>
              <a:rPr lang="en-US" sz="2000" b="1" dirty="0">
                <a:solidFill>
                  <a:srgbClr val="993399"/>
                </a:solidFill>
                <a:latin typeface="Courier New" charset="0"/>
              </a:rPr>
              <a:t>0</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&lt;</a:t>
            </a:r>
            <a:r>
              <a:rPr lang="en-US" sz="2000" b="1" dirty="0">
                <a:solidFill>
                  <a:srgbClr val="000000"/>
                </a:solidFill>
                <a:latin typeface="Courier New" charset="0"/>
              </a:rPr>
              <a:t>N</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solidFill>
                  <a:srgbClr val="9A1900"/>
                </a:solidFill>
                <a:latin typeface="Courier New" charset="0"/>
              </a:rPr>
              <a:t>++) </a:t>
            </a:r>
            <a:r>
              <a:rPr lang="en-US" sz="2000" b="1" dirty="0">
                <a:solidFill>
                  <a:srgbClr val="000000"/>
                </a:solidFill>
                <a:latin typeface="Courier New" charset="0"/>
              </a:rPr>
              <a:t>{</a:t>
            </a:r>
            <a:endParaRPr lang="en-US" sz="2000" b="1" dirty="0">
              <a:solidFill>
                <a:schemeClr val="hlink"/>
              </a:solidFill>
              <a:latin typeface="Courier New" charset="0"/>
            </a:endParaRPr>
          </a:p>
          <a:p>
            <a:pPr>
              <a:lnSpc>
                <a:spcPct val="50000"/>
              </a:lnSpc>
              <a:spcBef>
                <a:spcPct val="50000"/>
              </a:spcBef>
            </a:pPr>
            <a:r>
              <a:rPr lang="en-US" sz="2000" b="1" dirty="0">
                <a:latin typeface="Courier New" charset="0"/>
              </a:rPr>
              <a:t>   </a:t>
            </a:r>
            <a:r>
              <a:rPr lang="tr-TR" sz="2000" b="1" dirty="0" smtClean="0">
                <a:latin typeface="Courier New" charset="0"/>
              </a:rPr>
              <a:t>A</a:t>
            </a:r>
            <a:r>
              <a:rPr lang="en-US" sz="2000" b="1" dirty="0" smtClean="0">
                <a:solidFill>
                  <a:srgbClr val="9A1900"/>
                </a:solidFill>
                <a:latin typeface="Courier New" charset="0"/>
              </a:rPr>
              <a:t>=</a:t>
            </a:r>
            <a:r>
              <a:rPr lang="en-US" sz="2000" b="1" dirty="0" smtClean="0">
                <a:latin typeface="Courier New" charset="0"/>
              </a:rPr>
              <a:t> </a:t>
            </a:r>
            <a:r>
              <a:rPr lang="tr-TR" sz="2000" b="1" dirty="0" smtClean="0">
                <a:latin typeface="Courier New" charset="0"/>
              </a:rPr>
              <a:t>A </a:t>
            </a:r>
            <a:r>
              <a:rPr lang="en-US" sz="2000" b="1" dirty="0" smtClean="0">
                <a:solidFill>
                  <a:srgbClr val="9A1900"/>
                </a:solidFill>
                <a:latin typeface="Courier New" charset="0"/>
              </a:rPr>
              <a:t>+</a:t>
            </a:r>
            <a:r>
              <a:rPr lang="en-US" sz="2000" b="1" dirty="0" smtClean="0">
                <a:latin typeface="Courier New" charset="0"/>
              </a:rPr>
              <a:t> </a:t>
            </a:r>
            <a:r>
              <a:rPr lang="en-US" sz="2000" b="1" dirty="0">
                <a:latin typeface="Courier New" charset="0"/>
              </a:rPr>
              <a:t>x</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r>
              <a:rPr lang="en-US" sz="2000" b="1" dirty="0">
                <a:latin typeface="Courier New" charset="0"/>
              </a:rPr>
              <a:t>y</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p>
          <a:p>
            <a:pPr>
              <a:lnSpc>
                <a:spcPct val="50000"/>
              </a:lnSpc>
              <a:spcBef>
                <a:spcPct val="50000"/>
              </a:spcBef>
            </a:pPr>
            <a:r>
              <a:rPr lang="en-US" sz="2000" b="1" dirty="0" smtClean="0">
                <a:solidFill>
                  <a:srgbClr val="000000"/>
                </a:solidFill>
                <a:latin typeface="Courier New" charset="0"/>
              </a:rPr>
              <a:t>}</a:t>
            </a:r>
            <a:endParaRPr lang="tr-TR" sz="2000" b="1" dirty="0" smtClean="0">
              <a:solidFill>
                <a:srgbClr val="000000"/>
              </a:solidFill>
              <a:latin typeface="Courier New" charset="0"/>
            </a:endParaRPr>
          </a:p>
          <a:p>
            <a:pPr>
              <a:lnSpc>
                <a:spcPct val="50000"/>
              </a:lnSpc>
              <a:spcBef>
                <a:spcPct val="50000"/>
              </a:spcBef>
            </a:pPr>
            <a:r>
              <a:rPr lang="tr-TR" sz="2000" b="1" dirty="0" err="1" smtClean="0">
                <a:solidFill>
                  <a:srgbClr val="000000"/>
                </a:solidFill>
                <a:latin typeface="Courier New" charset="0"/>
              </a:rPr>
              <a:t>printf</a:t>
            </a:r>
            <a:r>
              <a:rPr lang="tr-TR" sz="2000" b="1" dirty="0" smtClean="0">
                <a:solidFill>
                  <a:srgbClr val="000000"/>
                </a:solidFill>
                <a:latin typeface="Courier New" charset="0"/>
              </a:rPr>
              <a:t>(“%</a:t>
            </a:r>
            <a:r>
              <a:rPr lang="tr-TR" sz="2000" b="1" dirty="0" err="1" smtClean="0">
                <a:solidFill>
                  <a:srgbClr val="000000"/>
                </a:solidFill>
                <a:latin typeface="Courier New" charset="0"/>
              </a:rPr>
              <a:t>lf</a:t>
            </a:r>
            <a:r>
              <a:rPr lang="tr-TR" sz="2000" b="1" dirty="0" smtClean="0">
                <a:solidFill>
                  <a:srgbClr val="000000"/>
                </a:solidFill>
                <a:latin typeface="Courier New" charset="0"/>
              </a:rPr>
              <a:t>”, A);</a:t>
            </a:r>
            <a:endParaRPr lang="en-US" sz="2000" b="1" dirty="0">
              <a:solidFill>
                <a:srgbClr val="000000"/>
              </a:solidFill>
              <a:latin typeface="Courier New" charset="0"/>
            </a:endParaRPr>
          </a:p>
        </p:txBody>
      </p:sp>
      <p:sp>
        <p:nvSpPr>
          <p:cNvPr id="9" name="8 Metin kutusu"/>
          <p:cNvSpPr txBox="1"/>
          <p:nvPr/>
        </p:nvSpPr>
        <p:spPr>
          <a:xfrm>
            <a:off x="357158" y="1285861"/>
            <a:ext cx="1928794" cy="1168539"/>
          </a:xfrm>
          <a:prstGeom prst="flowChartTerminator">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400" dirty="0" smtClean="0"/>
              <a:t>Ekran çıktısı ne olur?</a:t>
            </a:r>
            <a:endParaRPr lang="tr-TR" sz="2400" dirty="0"/>
          </a:p>
        </p:txBody>
      </p:sp>
      <p:pic>
        <p:nvPicPr>
          <p:cNvPr id="5122" name="Picture 2"/>
          <p:cNvPicPr>
            <a:picLocks noChangeAspect="1" noChangeArrowheads="1"/>
          </p:cNvPicPr>
          <p:nvPr/>
        </p:nvPicPr>
        <p:blipFill>
          <a:blip r:embed="rId3"/>
          <a:srcRect/>
          <a:stretch>
            <a:fillRect/>
          </a:stretch>
        </p:blipFill>
        <p:spPr bwMode="auto">
          <a:xfrm>
            <a:off x="1500166" y="4857760"/>
            <a:ext cx="4453198" cy="1214422"/>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d1b10bmlvqabco.cloudfront.net/attach/jgrrsz7vbup5s1/inqfroh8pif2zg/jidaupbfl91a/Dusus.JPG"/>
          <p:cNvPicPr>
            <a:picLocks noChangeAspect="1" noChangeArrowheads="1"/>
          </p:cNvPicPr>
          <p:nvPr/>
        </p:nvPicPr>
        <p:blipFill>
          <a:blip r:embed="rId2"/>
          <a:srcRect/>
          <a:stretch>
            <a:fillRect/>
          </a:stretch>
        </p:blipFill>
        <p:spPr bwMode="auto">
          <a:xfrm>
            <a:off x="5715092" y="1214422"/>
            <a:ext cx="3428908" cy="8778575"/>
          </a:xfrm>
          <a:prstGeom prst="rect">
            <a:avLst/>
          </a:prstGeom>
          <a:noFill/>
        </p:spPr>
      </p:pic>
      <p:sp>
        <p:nvSpPr>
          <p:cNvPr id="2" name="1 Başlık"/>
          <p:cNvSpPr>
            <a:spLocks noGrp="1"/>
          </p:cNvSpPr>
          <p:nvPr>
            <p:ph type="title"/>
          </p:nvPr>
        </p:nvSpPr>
        <p:spPr/>
        <p:txBody>
          <a:bodyPr>
            <a:normAutofit fontScale="90000"/>
          </a:bodyPr>
          <a:lstStyle/>
          <a:p>
            <a:r>
              <a:rPr lang="tr-TR" dirty="0" smtClean="0"/>
              <a:t>ÖNEMLİ DUYURU! DERSİN İKİNCİ EVRESİNE GEÇİŞ</a:t>
            </a:r>
            <a:endParaRPr lang="tr-TR" dirty="0"/>
          </a:p>
        </p:txBody>
      </p:sp>
      <p:sp>
        <p:nvSpPr>
          <p:cNvPr id="3" name="2 İçerik Yer Tutucusu"/>
          <p:cNvSpPr>
            <a:spLocks noGrp="1"/>
          </p:cNvSpPr>
          <p:nvPr>
            <p:ph sz="quarter" idx="1"/>
          </p:nvPr>
        </p:nvSpPr>
        <p:spPr>
          <a:xfrm>
            <a:off x="457200" y="1219200"/>
            <a:ext cx="5257808" cy="4995882"/>
          </a:xfrm>
        </p:spPr>
        <p:txBody>
          <a:bodyPr>
            <a:normAutofit fontScale="92500" lnSpcReduction="10000"/>
          </a:bodyPr>
          <a:lstStyle/>
          <a:p>
            <a:r>
              <a:rPr lang="tr-TR" dirty="0" smtClean="0"/>
              <a:t>Dersin </a:t>
            </a:r>
            <a:r>
              <a:rPr lang="tr-TR" dirty="0" err="1" smtClean="0"/>
              <a:t>algoritmik</a:t>
            </a:r>
            <a:r>
              <a:rPr lang="tr-TR" dirty="0" smtClean="0"/>
              <a:t> olarak daha yoğun olan </a:t>
            </a:r>
            <a:r>
              <a:rPr lang="tr-TR" b="1" dirty="0" smtClean="0"/>
              <a:t>ikinci evresine</a:t>
            </a:r>
            <a:r>
              <a:rPr lang="tr-TR" dirty="0" smtClean="0"/>
              <a:t> geçiyoruz.</a:t>
            </a:r>
          </a:p>
          <a:p>
            <a:r>
              <a:rPr lang="tr-TR" dirty="0" smtClean="0"/>
              <a:t>Dersin bundan sonraki aşaması; diziler, kabarcık sıralama, dizgiler, özyineleme, işaretçiler, yapılar ve komut ekranı gibi </a:t>
            </a:r>
            <a:r>
              <a:rPr lang="tr-TR" b="1" dirty="0" smtClean="0"/>
              <a:t>kapsamlı konuları</a:t>
            </a:r>
            <a:r>
              <a:rPr lang="tr-TR" dirty="0" smtClean="0"/>
              <a:t> içermektedir. </a:t>
            </a:r>
          </a:p>
          <a:p>
            <a:pPr lvl="1"/>
            <a:r>
              <a:rPr lang="tr-TR" dirty="0" err="1" smtClean="0"/>
              <a:t>printf'e</a:t>
            </a:r>
            <a:r>
              <a:rPr lang="tr-TR" dirty="0" smtClean="0"/>
              <a:t> </a:t>
            </a:r>
            <a:r>
              <a:rPr lang="tr-TR" dirty="0" err="1" smtClean="0"/>
              <a:t>if'e</a:t>
            </a:r>
            <a:r>
              <a:rPr lang="tr-TR" dirty="0" smtClean="0"/>
              <a:t> pek benzemez…</a:t>
            </a:r>
          </a:p>
          <a:p>
            <a:r>
              <a:rPr lang="tr-TR" dirty="0" smtClean="0"/>
              <a:t>İçeriği yoğun olan SUNU04 yüklendi. </a:t>
            </a:r>
          </a:p>
          <a:p>
            <a:r>
              <a:rPr lang="tr-TR" dirty="0" smtClean="0"/>
              <a:t>Soru Bankası'nı iyi takip edin.</a:t>
            </a:r>
          </a:p>
          <a:p>
            <a:r>
              <a:rPr lang="tr-TR" dirty="0" smtClean="0"/>
              <a:t>Konu eksikliklerini gidermek için son şanslar… </a:t>
            </a:r>
            <a:r>
              <a:rPr lang="tr-TR" dirty="0" smtClean="0">
                <a:solidFill>
                  <a:srgbClr val="FF0000"/>
                </a:solidFill>
              </a:rPr>
              <a:t>TOBB ETÜ sınav fırtınası öncesi sessizlik</a:t>
            </a:r>
            <a:r>
              <a:rPr lang="tr-TR" dirty="0" smtClean="0"/>
              <a:t> dönemi bitiyor. Fırtına geliyor…</a:t>
            </a:r>
          </a:p>
          <a:p>
            <a:endParaRPr lang="tr-TR" dirty="0"/>
          </a:p>
        </p:txBody>
      </p:sp>
      <p:sp>
        <p:nvSpPr>
          <p:cNvPr id="5" name="4 Metin kutusu"/>
          <p:cNvSpPr txBox="1"/>
          <p:nvPr/>
        </p:nvSpPr>
        <p:spPr>
          <a:xfrm>
            <a:off x="2428892" y="5929330"/>
            <a:ext cx="3428992" cy="646331"/>
          </a:xfrm>
          <a:prstGeom prst="rect">
            <a:avLst/>
          </a:prstGeom>
          <a:noFill/>
        </p:spPr>
        <p:txBody>
          <a:bodyPr wrap="square" rtlCol="0">
            <a:spAutoFit/>
          </a:bodyPr>
          <a:lstStyle/>
          <a:p>
            <a:r>
              <a:rPr lang="tr-TR" sz="1200" dirty="0" smtClean="0"/>
              <a:t>Geçtiğimiz dönemlerden birinde Ara Sınav I notu yüksek olan öğrencilerin bazılarının tüm sınav not durumları</a:t>
            </a:r>
            <a:endParaRPr lang="tr-TR" sz="12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kumimoji="0" lang="en-US" dirty="0"/>
              <a:t>Vector Dot Product</a:t>
            </a:r>
          </a:p>
        </p:txBody>
      </p:sp>
      <p:sp>
        <p:nvSpPr>
          <p:cNvPr id="31748" name="Rectangle 3"/>
          <p:cNvSpPr>
            <a:spLocks noGrp="1" noChangeArrowheads="1"/>
          </p:cNvSpPr>
          <p:nvPr>
            <p:ph type="body" idx="1"/>
          </p:nvPr>
        </p:nvSpPr>
        <p:spPr>
          <a:xfrm>
            <a:off x="457200" y="1219200"/>
            <a:ext cx="3614734" cy="4937760"/>
          </a:xfrm>
        </p:spPr>
        <p:txBody>
          <a:bodyPr/>
          <a:lstStyle/>
          <a:p>
            <a:pPr marL="0" indent="0"/>
            <a:r>
              <a:rPr kumimoji="0" lang="en-US" dirty="0"/>
              <a:t>Dot product.  </a:t>
            </a:r>
            <a:endParaRPr kumimoji="0" lang="tr-TR" dirty="0" smtClean="0"/>
          </a:p>
          <a:p>
            <a:pPr marL="0" indent="0"/>
            <a:r>
              <a:rPr kumimoji="0" lang="en-US" dirty="0" smtClean="0">
                <a:solidFill>
                  <a:schemeClr val="tx1"/>
                </a:solidFill>
              </a:rPr>
              <a:t>Given </a:t>
            </a:r>
            <a:r>
              <a:rPr kumimoji="0" lang="en-US" dirty="0">
                <a:solidFill>
                  <a:schemeClr val="tx1"/>
                </a:solidFill>
              </a:rPr>
              <a:t>two vectors </a:t>
            </a:r>
            <a:r>
              <a:rPr kumimoji="0" lang="en-US" sz="2400" b="1" dirty="0">
                <a:solidFill>
                  <a:schemeClr val="tx1"/>
                </a:solidFill>
                <a:latin typeface="Courier New" charset="0"/>
              </a:rPr>
              <a:t>x[]</a:t>
            </a:r>
            <a:r>
              <a:rPr kumimoji="0" lang="en-US" sz="3600" dirty="0">
                <a:solidFill>
                  <a:schemeClr val="tx1"/>
                </a:solidFill>
              </a:rPr>
              <a:t> </a:t>
            </a:r>
            <a:r>
              <a:rPr kumimoji="0" lang="en-US" dirty="0">
                <a:solidFill>
                  <a:schemeClr val="tx1"/>
                </a:solidFill>
              </a:rPr>
              <a:t>and </a:t>
            </a:r>
            <a:r>
              <a:rPr kumimoji="0" lang="en-US" sz="2400" b="1" dirty="0">
                <a:solidFill>
                  <a:schemeClr val="tx1"/>
                </a:solidFill>
                <a:latin typeface="Courier New" charset="0"/>
              </a:rPr>
              <a:t>y[]</a:t>
            </a:r>
            <a:r>
              <a:rPr kumimoji="0" lang="en-US" sz="3600" dirty="0">
                <a:solidFill>
                  <a:schemeClr val="tx1"/>
                </a:solidFill>
              </a:rPr>
              <a:t> </a:t>
            </a:r>
            <a:r>
              <a:rPr kumimoji="0" lang="en-US" dirty="0">
                <a:solidFill>
                  <a:schemeClr val="tx1"/>
                </a:solidFill>
              </a:rPr>
              <a:t>of length </a:t>
            </a:r>
            <a:r>
              <a:rPr kumimoji="0" lang="en-US" sz="1600" b="1" dirty="0">
                <a:solidFill>
                  <a:schemeClr val="tx1"/>
                </a:solidFill>
                <a:latin typeface="Courier New" charset="0"/>
              </a:rPr>
              <a:t>N</a:t>
            </a:r>
            <a:r>
              <a:rPr kumimoji="0" lang="en-US" dirty="0">
                <a:solidFill>
                  <a:schemeClr val="tx1"/>
                </a:solidFill>
              </a:rPr>
              <a:t>, their dot product is the sum of the products of their corresponding components.</a:t>
            </a:r>
          </a:p>
        </p:txBody>
      </p:sp>
      <p:sp>
        <p:nvSpPr>
          <p:cNvPr id="31749" name="Rectangle 4"/>
          <p:cNvSpPr>
            <a:spLocks noChangeArrowheads="1"/>
          </p:cNvSpPr>
          <p:nvPr/>
        </p:nvSpPr>
        <p:spPr bwMode="auto">
          <a:xfrm>
            <a:off x="4500562" y="4071942"/>
            <a:ext cx="4294187" cy="20304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37160" rIns="182880" bIns="182880">
            <a:prstTxWarp prst="textNoShape">
              <a:avLst/>
            </a:prstTxWarp>
            <a:spAutoFit/>
          </a:bodyPr>
          <a:lstStyle/>
          <a:p>
            <a:r>
              <a:rPr lang="en-US" sz="1600" b="1" dirty="0" smtClean="0">
                <a:solidFill>
                  <a:srgbClr val="0000FF"/>
                </a:solidFill>
                <a:latin typeface="Courier New" charset="0"/>
              </a:rPr>
              <a:t>double</a:t>
            </a:r>
            <a:r>
              <a:rPr lang="en-US" sz="1600" b="1" dirty="0" smtClean="0">
                <a:solidFill>
                  <a:srgbClr val="9A1900"/>
                </a:solidFill>
                <a:latin typeface="Courier New" charset="0"/>
              </a:rPr>
              <a:t> </a:t>
            </a:r>
            <a:r>
              <a:rPr lang="en-US" sz="1600" b="1" dirty="0" smtClean="0">
                <a:solidFill>
                  <a:srgbClr val="000000"/>
                </a:solidFill>
                <a:latin typeface="Courier New" charset="0"/>
              </a:rPr>
              <a:t>x</a:t>
            </a:r>
            <a:r>
              <a:rPr lang="en-US" sz="1600" b="1" dirty="0" smtClean="0">
                <a:solidFill>
                  <a:srgbClr val="9A1900"/>
                </a:solidFill>
                <a:latin typeface="Courier New" charset="0"/>
              </a:rPr>
              <a:t>[]</a:t>
            </a:r>
            <a:r>
              <a:rPr lang="en-US" sz="1600" b="1" dirty="0" smtClean="0">
                <a:solidFill>
                  <a:srgbClr val="000000"/>
                </a:solidFill>
                <a:latin typeface="Courier New" charset="0"/>
              </a:rPr>
              <a:t> </a:t>
            </a:r>
            <a:r>
              <a:rPr lang="en-US" sz="1600" b="1" dirty="0">
                <a:solidFill>
                  <a:srgbClr val="9C1600"/>
                </a:solidFill>
                <a:latin typeface="Courier New" charset="0"/>
              </a:rPr>
              <a:t>= </a:t>
            </a:r>
            <a:r>
              <a:rPr lang="en-US" sz="1600" b="1" dirty="0">
                <a:solidFill>
                  <a:srgbClr val="000008"/>
                </a:solidFill>
                <a:latin typeface="Courier New" charset="0"/>
              </a:rPr>
              <a:t>{ </a:t>
            </a:r>
            <a:r>
              <a:rPr lang="en-US" sz="1600" b="1" dirty="0">
                <a:solidFill>
                  <a:srgbClr val="993399"/>
                </a:solidFill>
                <a:latin typeface="Courier New" charset="0"/>
              </a:rPr>
              <a:t>0.3</a:t>
            </a:r>
            <a:r>
              <a:rPr lang="en-US" sz="1600" b="1" dirty="0">
                <a:solidFill>
                  <a:srgbClr val="9A1900"/>
                </a:solidFill>
                <a:latin typeface="Courier New" charset="0"/>
              </a:rPr>
              <a:t>, </a:t>
            </a:r>
            <a:r>
              <a:rPr lang="en-US" sz="1600" b="1" dirty="0">
                <a:solidFill>
                  <a:srgbClr val="993399"/>
                </a:solidFill>
                <a:latin typeface="Courier New" charset="0"/>
              </a:rPr>
              <a:t>0.6</a:t>
            </a:r>
            <a:r>
              <a:rPr lang="en-US" sz="1600" b="1" dirty="0">
                <a:solidFill>
                  <a:srgbClr val="9A1900"/>
                </a:solidFill>
                <a:latin typeface="Courier New" charset="0"/>
              </a:rPr>
              <a:t>, </a:t>
            </a:r>
            <a:r>
              <a:rPr lang="en-US" sz="1600" b="1" dirty="0">
                <a:solidFill>
                  <a:srgbClr val="993399"/>
                </a:solidFill>
                <a:latin typeface="Courier New" charset="0"/>
              </a:rPr>
              <a:t>0.1</a:t>
            </a:r>
            <a:r>
              <a:rPr lang="en-US" sz="1600" b="1" dirty="0">
                <a:solidFill>
                  <a:srgbClr val="000008"/>
                </a:solidFill>
                <a:latin typeface="Courier New" charset="0"/>
              </a:rPr>
              <a:t>}</a:t>
            </a:r>
            <a:r>
              <a:rPr lang="en-US" sz="1600" b="1" dirty="0">
                <a:solidFill>
                  <a:srgbClr val="9A1900"/>
                </a:solidFill>
                <a:latin typeface="Courier New" charset="0"/>
              </a:rPr>
              <a:t>; </a:t>
            </a:r>
          </a:p>
          <a:p>
            <a:r>
              <a:rPr lang="en-US" sz="1600" b="1" dirty="0" smtClean="0">
                <a:solidFill>
                  <a:srgbClr val="0000FF"/>
                </a:solidFill>
                <a:latin typeface="Courier New" charset="0"/>
              </a:rPr>
              <a:t>double</a:t>
            </a:r>
            <a:r>
              <a:rPr lang="en-US" sz="1600" b="1" dirty="0" smtClean="0">
                <a:solidFill>
                  <a:srgbClr val="9A1900"/>
                </a:solidFill>
                <a:latin typeface="Courier New" charset="0"/>
              </a:rPr>
              <a:t> </a:t>
            </a:r>
            <a:r>
              <a:rPr lang="en-US" sz="1600" b="1" dirty="0" smtClean="0">
                <a:solidFill>
                  <a:srgbClr val="000000"/>
                </a:solidFill>
                <a:latin typeface="Courier New" charset="0"/>
              </a:rPr>
              <a:t>y</a:t>
            </a:r>
            <a:r>
              <a:rPr lang="en-US" sz="1600" b="1" dirty="0" smtClean="0">
                <a:solidFill>
                  <a:srgbClr val="9A1900"/>
                </a:solidFill>
                <a:latin typeface="Courier New" charset="0"/>
              </a:rPr>
              <a:t>[]</a:t>
            </a:r>
            <a:r>
              <a:rPr lang="en-US" sz="1600" b="1" dirty="0" smtClean="0">
                <a:solidFill>
                  <a:srgbClr val="000000"/>
                </a:solidFill>
                <a:latin typeface="Courier New" charset="0"/>
              </a:rPr>
              <a:t> </a:t>
            </a:r>
            <a:r>
              <a:rPr lang="en-US" sz="1600" b="1" dirty="0">
                <a:solidFill>
                  <a:srgbClr val="9C1600"/>
                </a:solidFill>
                <a:latin typeface="Courier New" charset="0"/>
              </a:rPr>
              <a:t>= </a:t>
            </a:r>
            <a:r>
              <a:rPr lang="en-US" sz="1600" b="1" dirty="0">
                <a:solidFill>
                  <a:srgbClr val="000008"/>
                </a:solidFill>
                <a:latin typeface="Courier New" charset="0"/>
              </a:rPr>
              <a:t>{ </a:t>
            </a:r>
            <a:r>
              <a:rPr lang="en-US" sz="1600" b="1" dirty="0">
                <a:solidFill>
                  <a:srgbClr val="993399"/>
                </a:solidFill>
                <a:latin typeface="Courier New" charset="0"/>
              </a:rPr>
              <a:t>0.5</a:t>
            </a:r>
            <a:r>
              <a:rPr lang="en-US" sz="1600" b="1" dirty="0">
                <a:solidFill>
                  <a:srgbClr val="9A1900"/>
                </a:solidFill>
                <a:latin typeface="Courier New" charset="0"/>
              </a:rPr>
              <a:t>, </a:t>
            </a:r>
            <a:r>
              <a:rPr lang="en-US" sz="1600" b="1" dirty="0">
                <a:solidFill>
                  <a:srgbClr val="993399"/>
                </a:solidFill>
                <a:latin typeface="Courier New" charset="0"/>
              </a:rPr>
              <a:t>0.1</a:t>
            </a:r>
            <a:r>
              <a:rPr lang="en-US" sz="1600" b="1" dirty="0">
                <a:solidFill>
                  <a:srgbClr val="9A1900"/>
                </a:solidFill>
                <a:latin typeface="Courier New" charset="0"/>
              </a:rPr>
              <a:t>, </a:t>
            </a:r>
            <a:r>
              <a:rPr lang="en-US" sz="1600" b="1" dirty="0">
                <a:solidFill>
                  <a:srgbClr val="993399"/>
                </a:solidFill>
                <a:latin typeface="Courier New" charset="0"/>
              </a:rPr>
              <a:t>0.4</a:t>
            </a:r>
            <a:r>
              <a:rPr lang="en-US" sz="1600" b="1" dirty="0">
                <a:solidFill>
                  <a:srgbClr val="000008"/>
                </a:solidFill>
                <a:latin typeface="Courier New" charset="0"/>
              </a:rPr>
              <a:t>}</a:t>
            </a:r>
            <a:r>
              <a:rPr lang="en-US" sz="1600" b="1" dirty="0">
                <a:solidFill>
                  <a:srgbClr val="9A1900"/>
                </a:solidFill>
                <a:latin typeface="Courier New" charset="0"/>
              </a:rPr>
              <a:t>; </a:t>
            </a:r>
            <a:endParaRPr lang="en-US" sz="1600" b="1" dirty="0">
              <a:solidFill>
                <a:srgbClr val="000008"/>
              </a:solidFill>
              <a:latin typeface="Courier New" charset="0"/>
            </a:endParaRPr>
          </a:p>
          <a:p>
            <a:pPr>
              <a:lnSpc>
                <a:spcPct val="50000"/>
              </a:lnSpc>
              <a:spcBef>
                <a:spcPct val="50000"/>
              </a:spcBef>
            </a:pPr>
            <a:r>
              <a:rPr lang="en-US" sz="1600" b="1" dirty="0" err="1" smtClean="0">
                <a:solidFill>
                  <a:srgbClr val="0000FF"/>
                </a:solidFill>
                <a:latin typeface="Courier New" charset="0"/>
              </a:rPr>
              <a:t>int</a:t>
            </a:r>
            <a:r>
              <a:rPr lang="tr-TR" sz="1600" b="1" dirty="0" smtClean="0">
                <a:solidFill>
                  <a:srgbClr val="0000FF"/>
                </a:solidFill>
                <a:latin typeface="Courier New" charset="0"/>
              </a:rPr>
              <a:t> </a:t>
            </a:r>
            <a:r>
              <a:rPr lang="en-US" sz="1600" b="1" dirty="0" smtClean="0">
                <a:solidFill>
                  <a:srgbClr val="000000"/>
                </a:solidFill>
                <a:latin typeface="Courier New" charset="0"/>
              </a:rPr>
              <a:t>N </a:t>
            </a:r>
            <a:r>
              <a:rPr lang="en-US" sz="1600" b="1" dirty="0" smtClean="0">
                <a:solidFill>
                  <a:srgbClr val="9A1900"/>
                </a:solidFill>
                <a:latin typeface="Courier New" charset="0"/>
              </a:rPr>
              <a:t>=</a:t>
            </a:r>
            <a:r>
              <a:rPr lang="tr-TR" sz="1600" b="1" dirty="0" smtClean="0">
                <a:latin typeface="Courier New" charset="0"/>
              </a:rPr>
              <a:t>3, i</a:t>
            </a:r>
            <a:r>
              <a:rPr lang="en-US" sz="1600" b="1" dirty="0" smtClean="0">
                <a:solidFill>
                  <a:srgbClr val="9A1900"/>
                </a:solidFill>
                <a:latin typeface="Courier New" charset="0"/>
              </a:rPr>
              <a:t>;</a:t>
            </a:r>
            <a:endParaRPr lang="en-US" sz="1600" b="1" dirty="0">
              <a:solidFill>
                <a:srgbClr val="0000FF"/>
              </a:solidFill>
              <a:latin typeface="Courier New" charset="0"/>
            </a:endParaRP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en-US" sz="1600" b="1" dirty="0" smtClean="0">
                <a:solidFill>
                  <a:srgbClr val="000000"/>
                </a:solidFill>
                <a:latin typeface="Courier New" charset="0"/>
              </a:rPr>
              <a:t>sum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        </a:t>
            </a:r>
            <a:endParaRPr lang="en-US" sz="1600" b="1" dirty="0">
              <a:solidFill>
                <a:srgbClr val="0000FF"/>
              </a:solidFill>
              <a:latin typeface="Courier New" charset="0"/>
            </a:endParaRPr>
          </a:p>
          <a:p>
            <a:pPr>
              <a:lnSpc>
                <a:spcPct val="50000"/>
              </a:lnSpc>
              <a:spcBef>
                <a:spcPct val="50000"/>
              </a:spcBef>
            </a:pPr>
            <a:r>
              <a:rPr lang="en-US" sz="1600" b="1" dirty="0" smtClean="0">
                <a:solidFill>
                  <a:srgbClr val="0000FF"/>
                </a:solidFill>
                <a:latin typeface="Courier New" charset="0"/>
              </a:rPr>
              <a:t>for</a:t>
            </a:r>
            <a:r>
              <a:rPr lang="en-US" sz="1600" b="1" dirty="0" smtClean="0">
                <a:solidFill>
                  <a:srgbClr val="9A1900"/>
                </a:solidFill>
                <a:latin typeface="Courier New" charset="0"/>
              </a:rPr>
              <a:t>(</a:t>
            </a:r>
            <a:r>
              <a:rPr lang="en-US" sz="1600" b="1" dirty="0" err="1" smtClean="0">
                <a:latin typeface="Courier New" charset="0"/>
              </a:rPr>
              <a:t>i</a:t>
            </a:r>
            <a:r>
              <a:rPr lang="en-US" sz="1600" b="1" dirty="0" smtClean="0">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r>
              <a:rPr lang="en-US" sz="1600" b="1" dirty="0">
                <a:latin typeface="Courier New" charset="0"/>
              </a:rPr>
              <a:t> </a:t>
            </a:r>
            <a:r>
              <a:rPr lang="en-US" sz="1600" b="1" dirty="0" err="1">
                <a:latin typeface="Courier New" charset="0"/>
              </a:rPr>
              <a:t>i</a:t>
            </a:r>
            <a:r>
              <a:rPr lang="en-US" sz="1600" b="1" dirty="0">
                <a:latin typeface="Courier New" charset="0"/>
              </a:rPr>
              <a:t> </a:t>
            </a:r>
            <a:r>
              <a:rPr lang="en-US" sz="1600" b="1" dirty="0">
                <a:solidFill>
                  <a:srgbClr val="9A1900"/>
                </a:solidFill>
                <a:latin typeface="Courier New" charset="0"/>
              </a:rPr>
              <a:t>&lt;</a:t>
            </a:r>
            <a:r>
              <a:rPr lang="en-US" sz="1600" b="1" dirty="0">
                <a:solidFill>
                  <a:srgbClr val="000000"/>
                </a:solidFill>
                <a:latin typeface="Courier New" charset="0"/>
              </a:rPr>
              <a:t>N</a:t>
            </a:r>
            <a:r>
              <a:rPr lang="en-US" sz="1600" b="1" dirty="0">
                <a:solidFill>
                  <a:srgbClr val="9A1900"/>
                </a:solidFill>
                <a:latin typeface="Courier New" charset="0"/>
              </a:rPr>
              <a:t>;</a:t>
            </a:r>
            <a:r>
              <a:rPr lang="en-US" sz="1600" b="1" dirty="0">
                <a:latin typeface="Courier New" charset="0"/>
              </a:rPr>
              <a:t> </a:t>
            </a:r>
            <a:r>
              <a:rPr lang="en-US" sz="1600" b="1" dirty="0" err="1">
                <a:latin typeface="Courier New" charset="0"/>
              </a:rPr>
              <a:t>i</a:t>
            </a:r>
            <a:r>
              <a:rPr lang="en-US" sz="1600" b="1" dirty="0">
                <a:solidFill>
                  <a:srgbClr val="9A1900"/>
                </a:solidFill>
                <a:latin typeface="Courier New" charset="0"/>
              </a:rPr>
              <a:t>++) </a:t>
            </a:r>
            <a:r>
              <a:rPr lang="en-US" sz="1600" b="1" dirty="0">
                <a:solidFill>
                  <a:srgbClr val="000000"/>
                </a:solidFill>
                <a:latin typeface="Courier New" charset="0"/>
              </a:rPr>
              <a:t>{</a:t>
            </a:r>
            <a:endParaRPr lang="en-US" sz="1600" b="1" dirty="0">
              <a:solidFill>
                <a:schemeClr val="hlink"/>
              </a:solidFill>
              <a:latin typeface="Courier New" charset="0"/>
            </a:endParaRPr>
          </a:p>
          <a:p>
            <a:pPr>
              <a:lnSpc>
                <a:spcPct val="50000"/>
              </a:lnSpc>
              <a:spcBef>
                <a:spcPct val="50000"/>
              </a:spcBef>
            </a:pPr>
            <a:r>
              <a:rPr lang="en-US" sz="1600" b="1" dirty="0">
                <a:latin typeface="Courier New" charset="0"/>
              </a:rPr>
              <a:t>   sum </a:t>
            </a:r>
            <a:r>
              <a:rPr lang="en-US" sz="1600" b="1" dirty="0">
                <a:solidFill>
                  <a:srgbClr val="9A1900"/>
                </a:solidFill>
                <a:latin typeface="Courier New" charset="0"/>
              </a:rPr>
              <a:t>=</a:t>
            </a:r>
            <a:r>
              <a:rPr lang="en-US" sz="1600" b="1" dirty="0">
                <a:latin typeface="Courier New" charset="0"/>
              </a:rPr>
              <a:t> sum </a:t>
            </a:r>
            <a:r>
              <a:rPr lang="en-US" sz="1600" b="1" dirty="0">
                <a:solidFill>
                  <a:srgbClr val="9A1900"/>
                </a:solidFill>
                <a:latin typeface="Courier New" charset="0"/>
              </a:rPr>
              <a:t>+</a:t>
            </a:r>
            <a:r>
              <a:rPr lang="en-US" sz="1600" b="1" dirty="0">
                <a:latin typeface="Courier New" charset="0"/>
              </a:rPr>
              <a:t> x</a:t>
            </a:r>
            <a:r>
              <a:rPr lang="en-US" sz="1600" b="1" dirty="0">
                <a:solidFill>
                  <a:srgbClr val="9A1900"/>
                </a:solidFill>
                <a:latin typeface="Courier New" charset="0"/>
              </a:rPr>
              <a:t>[</a:t>
            </a:r>
            <a:r>
              <a:rPr lang="en-US" sz="1600" b="1" dirty="0" err="1">
                <a:latin typeface="Courier New" charset="0"/>
              </a:rPr>
              <a:t>i</a:t>
            </a:r>
            <a:r>
              <a:rPr lang="en-US" sz="1600" b="1" dirty="0">
                <a:solidFill>
                  <a:srgbClr val="9A1900"/>
                </a:solidFill>
                <a:latin typeface="Courier New" charset="0"/>
              </a:rPr>
              <a:t>]*</a:t>
            </a:r>
            <a:r>
              <a:rPr lang="en-US" sz="1600" b="1" dirty="0">
                <a:latin typeface="Courier New" charset="0"/>
              </a:rPr>
              <a:t>y</a:t>
            </a:r>
            <a:r>
              <a:rPr lang="en-US" sz="1600" b="1" dirty="0">
                <a:solidFill>
                  <a:srgbClr val="9A1900"/>
                </a:solidFill>
                <a:latin typeface="Courier New" charset="0"/>
              </a:rPr>
              <a:t>[</a:t>
            </a:r>
            <a:r>
              <a:rPr lang="en-US" sz="1600" b="1" dirty="0" err="1">
                <a:latin typeface="Courier New" charset="0"/>
              </a:rPr>
              <a:t>i</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pic>
        <p:nvPicPr>
          <p:cNvPr id="7" name="Picture 6" descr="Picture 23.png"/>
          <p:cNvPicPr>
            <a:picLocks noChangeAspect="1"/>
          </p:cNvPicPr>
          <p:nvPr/>
        </p:nvPicPr>
        <p:blipFill>
          <a:blip r:embed="rId3"/>
          <a:stretch>
            <a:fillRect/>
          </a:stretch>
        </p:blipFill>
        <p:spPr>
          <a:xfrm>
            <a:off x="4572000" y="1428736"/>
            <a:ext cx="4028881" cy="2143140"/>
          </a:xfrm>
          <a:prstGeom prst="rect">
            <a:avLst/>
          </a:prstGeom>
          <a:ln>
            <a:solidFill>
              <a:srgbClr val="0000FF"/>
            </a:solidFill>
          </a:ln>
        </p:spPr>
      </p:pic>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icture 27.png"/>
          <p:cNvPicPr>
            <a:picLocks noChangeAspect="1"/>
          </p:cNvPicPr>
          <p:nvPr/>
        </p:nvPicPr>
        <p:blipFill>
          <a:blip r:embed="rId3"/>
          <a:stretch>
            <a:fillRect/>
          </a:stretch>
        </p:blipFill>
        <p:spPr>
          <a:xfrm>
            <a:off x="5500694" y="2071678"/>
            <a:ext cx="3114248" cy="3938393"/>
          </a:xfrm>
          <a:prstGeom prst="rect">
            <a:avLst/>
          </a:prstGeom>
        </p:spPr>
      </p:pic>
      <p:sp>
        <p:nvSpPr>
          <p:cNvPr id="64514" name="Slide Number Placeholder 3"/>
          <p:cNvSpPr>
            <a:spLocks noGrp="1"/>
          </p:cNvSpPr>
          <p:nvPr>
            <p:ph type="sldNum" sz="quarter" idx="10"/>
          </p:nvPr>
        </p:nvSpPr>
        <p:spPr>
          <a:noFill/>
        </p:spPr>
        <p:txBody>
          <a:bodyPr/>
          <a:lstStyle/>
          <a:p>
            <a:fld id="{26115053-AB54-F44C-B2A4-B3DD805244E0}" type="slidenum">
              <a:rPr lang="en-US" smtClean="0"/>
              <a:pPr/>
              <a:t>61</a:t>
            </a:fld>
            <a:endParaRPr lang="en-US" sz="1400" smtClean="0"/>
          </a:p>
        </p:txBody>
      </p:sp>
      <p:sp>
        <p:nvSpPr>
          <p:cNvPr id="64515" name="Rectangle 2"/>
          <p:cNvSpPr>
            <a:spLocks noGrp="1" noChangeArrowheads="1"/>
          </p:cNvSpPr>
          <p:nvPr>
            <p:ph type="title"/>
          </p:nvPr>
        </p:nvSpPr>
        <p:spPr/>
        <p:txBody>
          <a:bodyPr/>
          <a:lstStyle/>
          <a:p>
            <a:r>
              <a:rPr kumimoji="0" lang="en-US" dirty="0"/>
              <a:t>Two-Dimensional </a:t>
            </a:r>
            <a:r>
              <a:rPr kumimoji="0" lang="en-US" dirty="0" smtClean="0"/>
              <a:t>Array</a:t>
            </a:r>
            <a:r>
              <a:rPr kumimoji="0" lang="tr-TR" dirty="0" smtClean="0"/>
              <a:t>s</a:t>
            </a:r>
            <a:endParaRPr kumimoji="0" lang="en-US" dirty="0"/>
          </a:p>
        </p:txBody>
      </p:sp>
      <p:sp>
        <p:nvSpPr>
          <p:cNvPr id="64516" name="Rectangle 3"/>
          <p:cNvSpPr>
            <a:spLocks noGrp="1" noChangeArrowheads="1"/>
          </p:cNvSpPr>
          <p:nvPr>
            <p:ph type="body" idx="1"/>
          </p:nvPr>
        </p:nvSpPr>
        <p:spPr/>
        <p:txBody>
          <a:bodyPr/>
          <a:lstStyle/>
          <a:p>
            <a:pPr marL="0" indent="0"/>
            <a:r>
              <a:rPr kumimoji="0" lang="en-US" sz="2400" dirty="0"/>
              <a:t>Array access.  </a:t>
            </a:r>
            <a:r>
              <a:rPr kumimoji="0" lang="en-US" sz="2400" dirty="0">
                <a:solidFill>
                  <a:schemeClr val="tx1"/>
                </a:solidFill>
              </a:rPr>
              <a:t>Use </a:t>
            </a:r>
            <a:r>
              <a:rPr kumimoji="0" lang="en-US" sz="1400" b="1" dirty="0">
                <a:solidFill>
                  <a:schemeClr val="tx1"/>
                </a:solidFill>
                <a:latin typeface="Courier New" charset="0"/>
              </a:rPr>
              <a:t>a[</a:t>
            </a:r>
            <a:r>
              <a:rPr kumimoji="0" lang="en-US" sz="1400" b="1" dirty="0" err="1">
                <a:solidFill>
                  <a:schemeClr val="tx1"/>
                </a:solidFill>
                <a:latin typeface="Courier New" charset="0"/>
              </a:rPr>
              <a:t>i</a:t>
            </a:r>
            <a:r>
              <a:rPr kumimoji="0" lang="en-US" sz="1400" b="1" dirty="0">
                <a:solidFill>
                  <a:schemeClr val="tx1"/>
                </a:solidFill>
                <a:latin typeface="Courier New" charset="0"/>
              </a:rPr>
              <a:t>][j]</a:t>
            </a:r>
            <a:r>
              <a:rPr kumimoji="0" lang="en-US" sz="2400" dirty="0">
                <a:solidFill>
                  <a:schemeClr val="tx1"/>
                </a:solidFill>
              </a:rPr>
              <a:t> to access</a:t>
            </a:r>
            <a:r>
              <a:rPr kumimoji="0" lang="en-US" sz="2400" dirty="0" smtClean="0">
                <a:solidFill>
                  <a:schemeClr val="tx1"/>
                </a:solidFill>
              </a:rPr>
              <a:t> entry in </a:t>
            </a:r>
            <a:r>
              <a:rPr kumimoji="0" lang="en-US" sz="2400" dirty="0">
                <a:solidFill>
                  <a:schemeClr val="tx1"/>
                </a:solidFill>
              </a:rPr>
              <a:t>row </a:t>
            </a:r>
            <a:r>
              <a:rPr kumimoji="0" lang="en-US" sz="1400" b="1" dirty="0" err="1">
                <a:solidFill>
                  <a:schemeClr val="tx1"/>
                </a:solidFill>
                <a:latin typeface="Courier New" charset="0"/>
              </a:rPr>
              <a:t>i</a:t>
            </a:r>
            <a:r>
              <a:rPr kumimoji="0" lang="en-US" sz="2400" dirty="0">
                <a:solidFill>
                  <a:schemeClr val="tx1"/>
                </a:solidFill>
              </a:rPr>
              <a:t> and column </a:t>
            </a:r>
            <a:r>
              <a:rPr kumimoji="0" lang="en-US" sz="1400" b="1" dirty="0">
                <a:solidFill>
                  <a:schemeClr val="tx1"/>
                </a:solidFill>
                <a:latin typeface="Courier New" charset="0"/>
              </a:rPr>
              <a:t>j</a:t>
            </a:r>
            <a:r>
              <a:rPr kumimoji="0" lang="en-US" sz="2400" dirty="0">
                <a:solidFill>
                  <a:schemeClr val="tx1"/>
                </a:solidFill>
              </a:rPr>
              <a:t>. </a:t>
            </a:r>
          </a:p>
          <a:p>
            <a:pPr marL="0" indent="0"/>
            <a:r>
              <a:rPr kumimoji="0" lang="en-US" sz="2400" dirty="0"/>
              <a:t>Zero-based indexing.  </a:t>
            </a:r>
            <a:r>
              <a:rPr kumimoji="0" lang="en-US" sz="2400" dirty="0">
                <a:solidFill>
                  <a:schemeClr val="tx1"/>
                </a:solidFill>
              </a:rPr>
              <a:t>Row and column indices start at </a:t>
            </a:r>
            <a:r>
              <a:rPr lang="en-US" sz="1400" b="1" dirty="0">
                <a:solidFill>
                  <a:schemeClr val="tx1"/>
                </a:solidFill>
                <a:latin typeface="Courier New" charset="0"/>
              </a:rPr>
              <a:t>0</a:t>
            </a:r>
            <a:r>
              <a:rPr kumimoji="0" lang="en-US" sz="2400" dirty="0">
                <a:solidFill>
                  <a:schemeClr val="tx1"/>
                </a:solidFill>
              </a:rPr>
              <a:t>.</a:t>
            </a:r>
          </a:p>
          <a:p>
            <a:pPr lvl="1"/>
            <a:endParaRPr kumimoji="0" lang="en-US" dirty="0"/>
          </a:p>
        </p:txBody>
      </p:sp>
      <p:sp>
        <p:nvSpPr>
          <p:cNvPr id="64517" name="Rectangle 6"/>
          <p:cNvSpPr>
            <a:spLocks noChangeArrowheads="1"/>
          </p:cNvSpPr>
          <p:nvPr/>
        </p:nvSpPr>
        <p:spPr bwMode="auto">
          <a:xfrm>
            <a:off x="642910" y="2214554"/>
            <a:ext cx="4572032" cy="21986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rgbClr val="0000FF"/>
                </a:solidFill>
                <a:latin typeface="Courier New" charset="0"/>
              </a:rPr>
              <a:t> </a:t>
            </a:r>
            <a:r>
              <a:rPr lang="tr-TR" sz="1600" b="1" dirty="0" smtClean="0">
                <a:solidFill>
                  <a:schemeClr val="tx1"/>
                </a:solidFill>
                <a:latin typeface="Courier New" charset="0"/>
              </a:rPr>
              <a:t>i,j,</a:t>
            </a:r>
            <a:r>
              <a:rPr lang="tr-TR" sz="1600" b="1" dirty="0" smtClean="0">
                <a:solidFill>
                  <a:srgbClr val="0000FF"/>
                </a:solidFill>
                <a:latin typeface="Courier New" charset="0"/>
              </a:rPr>
              <a:t> </a:t>
            </a:r>
            <a:r>
              <a:rPr lang="en-US" sz="1600" b="1" dirty="0" smtClean="0">
                <a:solidFill>
                  <a:srgbClr val="000008"/>
                </a:solidFill>
                <a:latin typeface="Courier New" charset="0"/>
              </a:rPr>
              <a:t>M </a:t>
            </a:r>
            <a:r>
              <a:rPr lang="en-US" sz="1600" b="1" dirty="0">
                <a:solidFill>
                  <a:srgbClr val="9C1600"/>
                </a:solidFill>
                <a:latin typeface="Courier New" charset="0"/>
              </a:rPr>
              <a:t>= </a:t>
            </a:r>
            <a:r>
              <a:rPr lang="en-US" sz="1600" b="1" dirty="0">
                <a:solidFill>
                  <a:srgbClr val="99319A"/>
                </a:solidFill>
                <a:latin typeface="Courier New" charset="0"/>
              </a:rPr>
              <a:t>10</a:t>
            </a:r>
            <a:r>
              <a:rPr lang="en-US" sz="1600" b="1" dirty="0">
                <a:solidFill>
                  <a:srgbClr val="9C1600"/>
                </a:solidFill>
                <a:latin typeface="Courier New" charset="0"/>
              </a:rPr>
              <a:t>;</a:t>
            </a:r>
          </a:p>
          <a:p>
            <a:pPr>
              <a:lnSpc>
                <a:spcPct val="50000"/>
              </a:lnSpc>
              <a:spcBef>
                <a:spcPct val="50000"/>
              </a:spcBef>
            </a:pPr>
            <a:r>
              <a:rPr lang="en-US" sz="1600" b="1" dirty="0" err="1" smtClean="0">
                <a:solidFill>
                  <a:srgbClr val="0000FF"/>
                </a:solidFill>
                <a:latin typeface="Courier New" charset="0"/>
              </a:rPr>
              <a:t>int</a:t>
            </a:r>
            <a:r>
              <a:rPr lang="tr-TR" sz="1600" b="1" dirty="0" smtClean="0">
                <a:solidFill>
                  <a:srgbClr val="0000FF"/>
                </a:solidFill>
                <a:latin typeface="Courier New" charset="0"/>
              </a:rPr>
              <a:t> </a:t>
            </a:r>
            <a:r>
              <a:rPr lang="en-US" sz="1600" b="1" dirty="0" smtClean="0">
                <a:solidFill>
                  <a:srgbClr val="000008"/>
                </a:solidFill>
                <a:latin typeface="Courier New" charset="0"/>
              </a:rPr>
              <a:t>N </a:t>
            </a:r>
            <a:r>
              <a:rPr lang="en-US" sz="1600" b="1" dirty="0">
                <a:solidFill>
                  <a:srgbClr val="9C1600"/>
                </a:solidFill>
                <a:latin typeface="Courier New" charset="0"/>
              </a:rPr>
              <a:t>= </a:t>
            </a:r>
            <a:r>
              <a:rPr lang="en-US" sz="1600" b="1" dirty="0">
                <a:solidFill>
                  <a:srgbClr val="99319A"/>
                </a:solidFill>
                <a:latin typeface="Courier New" charset="0"/>
              </a:rPr>
              <a:t>3</a:t>
            </a:r>
            <a:r>
              <a:rPr lang="en-US" sz="1600" b="1" dirty="0">
                <a:solidFill>
                  <a:srgbClr val="9C1600"/>
                </a:solidFill>
                <a:latin typeface="Courier New" charset="0"/>
              </a:rPr>
              <a:t>;</a:t>
            </a:r>
            <a:endParaRPr lang="en-US" sz="1600" b="1" dirty="0">
              <a:solidFill>
                <a:srgbClr val="0000FF"/>
              </a:solidFill>
              <a:latin typeface="Courier New" charset="0"/>
            </a:endParaRP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en-US" sz="1600" b="1" dirty="0" smtClean="0">
                <a:solidFill>
                  <a:srgbClr val="000000"/>
                </a:solidFill>
                <a:latin typeface="Courier New" charset="0"/>
              </a:rPr>
              <a:t>a</a:t>
            </a:r>
            <a:r>
              <a:rPr lang="en-US" sz="1600" b="1" dirty="0" smtClean="0">
                <a:solidFill>
                  <a:srgbClr val="9A1900"/>
                </a:solidFill>
                <a:latin typeface="Courier New" charset="0"/>
              </a:rPr>
              <a:t>[</a:t>
            </a:r>
            <a:r>
              <a:rPr lang="en-US" sz="1600" b="1" dirty="0" smtClean="0">
                <a:solidFill>
                  <a:srgbClr val="000008"/>
                </a:solidFill>
                <a:latin typeface="Courier New" charset="0"/>
              </a:rPr>
              <a:t>M</a:t>
            </a:r>
            <a:r>
              <a:rPr lang="en-US" sz="1600" b="1" dirty="0">
                <a:solidFill>
                  <a:srgbClr val="9A1900"/>
                </a:solidFill>
                <a:latin typeface="Courier New" charset="0"/>
              </a:rPr>
              <a:t>][</a:t>
            </a:r>
            <a:r>
              <a:rPr lang="en-US" sz="1600" b="1" dirty="0">
                <a:solidFill>
                  <a:srgbClr val="000008"/>
                </a:solidFill>
                <a:latin typeface="Courier New" charset="0"/>
              </a:rPr>
              <a:t>N</a:t>
            </a:r>
            <a:r>
              <a:rPr lang="en-US" sz="1600" b="1" dirty="0">
                <a:solidFill>
                  <a:srgbClr val="9A1900"/>
                </a:solidFill>
                <a:latin typeface="Courier New" charset="0"/>
              </a:rPr>
              <a:t>];</a:t>
            </a:r>
          </a:p>
          <a:p>
            <a:r>
              <a:rPr lang="en-US" sz="1600" b="1" dirty="0">
                <a:solidFill>
                  <a:srgbClr val="0000FF"/>
                </a:solidFill>
                <a:latin typeface="Courier New" charset="0"/>
              </a:rPr>
              <a:t>for </a:t>
            </a:r>
            <a:r>
              <a:rPr lang="en-US" sz="1600" b="1" dirty="0" smtClean="0">
                <a:solidFill>
                  <a:srgbClr val="9C1600"/>
                </a:solidFill>
                <a:latin typeface="Courier New" charset="0"/>
              </a:rPr>
              <a:t>(</a:t>
            </a:r>
            <a:r>
              <a:rPr lang="en-US" sz="1600" b="1" dirty="0" err="1" smtClean="0">
                <a:solidFill>
                  <a:srgbClr val="000008"/>
                </a:solidFill>
                <a:latin typeface="Courier New" charset="0"/>
              </a:rPr>
              <a:t>i</a:t>
            </a:r>
            <a:r>
              <a:rPr lang="en-US" sz="1600" b="1" dirty="0" smtClean="0">
                <a:solidFill>
                  <a:srgbClr val="000008"/>
                </a:solidFill>
                <a:latin typeface="Courier New" charset="0"/>
              </a:rPr>
              <a:t>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&lt;</a:t>
            </a:r>
            <a:r>
              <a:rPr lang="en-US" sz="1600" b="1" dirty="0">
                <a:solidFill>
                  <a:srgbClr val="000008"/>
                </a:solidFill>
                <a:latin typeface="Courier New" charset="0"/>
              </a:rPr>
              <a:t>M</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9C1600"/>
                </a:solidFill>
                <a:latin typeface="Courier New" charset="0"/>
              </a:rPr>
              <a:t>++) </a:t>
            </a:r>
            <a:r>
              <a:rPr lang="en-US" sz="1600" b="1" dirty="0">
                <a:solidFill>
                  <a:srgbClr val="000008"/>
                </a:solidFill>
                <a:latin typeface="Courier New" charset="0"/>
              </a:rPr>
              <a:t>{</a:t>
            </a:r>
            <a:endParaRPr lang="en-US" sz="1600" b="1" dirty="0">
              <a:solidFill>
                <a:srgbClr val="9C1600"/>
              </a:solidFill>
              <a:latin typeface="Courier New" charset="0"/>
            </a:endParaRPr>
          </a:p>
          <a:p>
            <a:r>
              <a:rPr lang="en-US" sz="1600" b="1" dirty="0">
                <a:solidFill>
                  <a:srgbClr val="0000FF"/>
                </a:solidFill>
                <a:latin typeface="Courier New" charset="0"/>
              </a:rPr>
              <a:t>   for </a:t>
            </a:r>
            <a:r>
              <a:rPr lang="en-US" sz="1600" b="1" dirty="0" smtClean="0">
                <a:solidFill>
                  <a:srgbClr val="9C1600"/>
                </a:solidFill>
                <a:latin typeface="Courier New" charset="0"/>
              </a:rPr>
              <a:t>(</a:t>
            </a:r>
            <a:r>
              <a:rPr lang="en-US" sz="1600" b="1" dirty="0" smtClean="0">
                <a:solidFill>
                  <a:srgbClr val="000008"/>
                </a:solidFill>
                <a:latin typeface="Courier New" charset="0"/>
              </a:rPr>
              <a:t>j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j</a:t>
            </a:r>
            <a:r>
              <a:rPr lang="en-US" sz="1600" b="1" dirty="0">
                <a:solidFill>
                  <a:srgbClr val="9C1600"/>
                </a:solidFill>
                <a:latin typeface="Courier New" charset="0"/>
              </a:rPr>
              <a:t>++) </a:t>
            </a:r>
            <a:r>
              <a:rPr lang="en-US" sz="1600" b="1" dirty="0">
                <a:solidFill>
                  <a:srgbClr val="000008"/>
                </a:solidFill>
                <a:latin typeface="Courier New" charset="0"/>
              </a:rPr>
              <a:t>{</a:t>
            </a:r>
            <a:endParaRPr lang="en-US" sz="1600" b="1" dirty="0">
              <a:solidFill>
                <a:srgbClr val="9C1600"/>
              </a:solidFill>
              <a:latin typeface="Courier New" charset="0"/>
            </a:endParaRPr>
          </a:p>
          <a:p>
            <a:r>
              <a:rPr lang="tr-TR" sz="1600" b="1" dirty="0" smtClean="0">
                <a:solidFill>
                  <a:srgbClr val="000008"/>
                </a:solidFill>
                <a:latin typeface="Courier New" charset="0"/>
              </a:rPr>
              <a:t>	</a:t>
            </a:r>
            <a:r>
              <a:rPr lang="en-US" sz="1600" b="1" dirty="0" smtClean="0">
                <a:solidFill>
                  <a:srgbClr val="000008"/>
                </a:solidFill>
                <a:latin typeface="Courier New" charset="0"/>
              </a:rPr>
              <a:t>a</a:t>
            </a:r>
            <a:r>
              <a:rPr lang="en-US" sz="1600" b="1" dirty="0" smtClean="0">
                <a:solidFill>
                  <a:srgbClr val="9C1600"/>
                </a:solidFill>
                <a:latin typeface="Courier New" charset="0"/>
              </a:rPr>
              <a:t>[</a:t>
            </a:r>
            <a:r>
              <a:rPr lang="en-US" sz="1600" b="1" dirty="0" err="1" smtClean="0">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 = </a:t>
            </a:r>
            <a:r>
              <a:rPr lang="tr-TR" sz="1600" b="1" dirty="0" smtClean="0">
                <a:solidFill>
                  <a:srgbClr val="99319A"/>
                </a:solidFill>
                <a:latin typeface="Courier New" charset="0"/>
              </a:rPr>
              <a:t>5</a:t>
            </a:r>
            <a:r>
              <a:rPr lang="en-US" sz="1600" b="1" dirty="0" smtClean="0">
                <a:solidFill>
                  <a:srgbClr val="99319A"/>
                </a:solidFill>
                <a:latin typeface="Courier New" charset="0"/>
              </a:rPr>
              <a:t>.0</a:t>
            </a:r>
            <a:r>
              <a:rPr lang="en-US" sz="1600" b="1" dirty="0">
                <a:solidFill>
                  <a:srgbClr val="9C1600"/>
                </a:solidFill>
                <a:latin typeface="Courier New" charset="0"/>
              </a:rPr>
              <a:t>;</a:t>
            </a:r>
          </a:p>
          <a:p>
            <a:r>
              <a:rPr lang="en-US" sz="1600" b="1" dirty="0">
                <a:solidFill>
                  <a:srgbClr val="000008"/>
                </a:solidFill>
                <a:latin typeface="Courier New" charset="0"/>
              </a:rPr>
              <a:t>   }</a:t>
            </a:r>
            <a:endParaRPr lang="en-US" sz="1600" b="1" dirty="0">
              <a:solidFill>
                <a:srgbClr val="9C1600"/>
              </a:solidFill>
              <a:latin typeface="Courier New" charset="0"/>
            </a:endParaRPr>
          </a:p>
          <a:p>
            <a:r>
              <a:rPr lang="en-US" sz="1600" b="1" dirty="0">
                <a:solidFill>
                  <a:srgbClr val="000008"/>
                </a:solidFill>
                <a:latin typeface="Courier New" charset="0"/>
              </a:rPr>
              <a:t>}</a:t>
            </a:r>
            <a:endParaRPr lang="en-US" sz="1600" b="1" dirty="0">
              <a:solidFill>
                <a:srgbClr val="9C1600"/>
              </a:solidFill>
              <a:latin typeface="Courier New" charset="0"/>
            </a:endParaRPr>
          </a:p>
        </p:txBody>
      </p:sp>
      <p:grpSp>
        <p:nvGrpSpPr>
          <p:cNvPr id="2" name="Group 2"/>
          <p:cNvGrpSpPr/>
          <p:nvPr/>
        </p:nvGrpSpPr>
        <p:grpSpPr>
          <a:xfrm rot="16200000" flipH="1">
            <a:off x="1704034" y="9583114"/>
            <a:ext cx="6113428" cy="1806256"/>
            <a:chOff x="9597956" y="301625"/>
            <a:chExt cx="6061144" cy="1806256"/>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9597956" y="301625"/>
              <a:ext cx="6061144" cy="12255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sp>
          <p:nvSpPr>
            <p:cNvPr id="11"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12"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88889E-6 4.81481E-6 L 0.00312 -1.01852 " pathEditMode="relative" rAng="0" ptsTypes="AA">
                                      <p:cBhvr>
                                        <p:cTn id="6" dur="3000" fill="hold"/>
                                        <p:tgtEl>
                                          <p:spTgt spid="2"/>
                                        </p:tgtEl>
                                        <p:attrNameLst>
                                          <p:attrName>ppt_x</p:attrName>
                                          <p:attrName>ppt_y</p:attrName>
                                        </p:attrNameLst>
                                      </p:cBhvr>
                                      <p:rCtr x="2" y="-509"/>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00312 -1.01852 L 0.00312 -2.05788 " pathEditMode="relative" rAng="0" ptsTypes="AA">
                                      <p:cBhvr>
                                        <p:cTn id="9" dur="3000" fill="hold"/>
                                        <p:tgtEl>
                                          <p:spTgt spid="2"/>
                                        </p:tgtEl>
                                        <p:attrNameLst>
                                          <p:attrName>ppt_x</p:attrName>
                                          <p:attrName>ppt_y</p:attrName>
                                        </p:attrNameLst>
                                      </p:cBhvr>
                                      <p:rCtr x="0" y="-5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p:spPr>
        <p:txBody>
          <a:bodyPr/>
          <a:lstStyle/>
          <a:p>
            <a:fld id="{620930D0-7E75-8D46-ADFF-04F9F39EF743}" type="slidenum">
              <a:rPr lang="en-US" smtClean="0"/>
              <a:pPr/>
              <a:t>62</a:t>
            </a:fld>
            <a:endParaRPr lang="en-US" sz="1400" smtClean="0"/>
          </a:p>
        </p:txBody>
      </p:sp>
      <p:sp>
        <p:nvSpPr>
          <p:cNvPr id="66563" name="Rectangle 2"/>
          <p:cNvSpPr>
            <a:spLocks noGrp="1" noChangeArrowheads="1"/>
          </p:cNvSpPr>
          <p:nvPr>
            <p:ph type="title"/>
          </p:nvPr>
        </p:nvSpPr>
        <p:spPr/>
        <p:txBody>
          <a:bodyPr/>
          <a:lstStyle/>
          <a:p>
            <a:r>
              <a:rPr kumimoji="0" lang="en-US"/>
              <a:t>Setting 2D Array Values at Compile Time</a:t>
            </a:r>
          </a:p>
        </p:txBody>
      </p:sp>
      <p:sp>
        <p:nvSpPr>
          <p:cNvPr id="66564" name="Rectangle 3"/>
          <p:cNvSpPr>
            <a:spLocks noGrp="1" noChangeArrowheads="1"/>
          </p:cNvSpPr>
          <p:nvPr>
            <p:ph type="body" idx="1"/>
          </p:nvPr>
        </p:nvSpPr>
        <p:spPr/>
        <p:txBody>
          <a:bodyPr/>
          <a:lstStyle/>
          <a:p>
            <a:pPr marL="0" indent="0"/>
            <a:r>
              <a:rPr kumimoji="0" lang="en-US" dirty="0">
                <a:solidFill>
                  <a:schemeClr val="tx1"/>
                </a:solidFill>
              </a:rPr>
              <a:t>Initialize 2D array by listing values.</a:t>
            </a:r>
          </a:p>
        </p:txBody>
      </p:sp>
      <p:sp>
        <p:nvSpPr>
          <p:cNvPr id="66565" name="Rectangle 9"/>
          <p:cNvSpPr>
            <a:spLocks noChangeArrowheads="1"/>
          </p:cNvSpPr>
          <p:nvPr/>
        </p:nvSpPr>
        <p:spPr bwMode="auto">
          <a:xfrm>
            <a:off x="3878243" y="1928802"/>
            <a:ext cx="4694285" cy="23083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182880" rIns="182880" bIns="182880">
            <a:prstTxWarp prst="textNoShape">
              <a:avLst/>
            </a:prstTxWarp>
            <a:spAutoFit/>
          </a:bodyPr>
          <a:lstStyle/>
          <a:p>
            <a:r>
              <a:rPr lang="en-US" b="1" dirty="0" smtClean="0">
                <a:solidFill>
                  <a:srgbClr val="0000FF"/>
                </a:solidFill>
                <a:latin typeface="Courier New" charset="0"/>
              </a:rPr>
              <a:t>double</a:t>
            </a:r>
            <a:r>
              <a:rPr lang="en-US" b="1" dirty="0" smtClean="0">
                <a:solidFill>
                  <a:srgbClr val="9C1600"/>
                </a:solidFill>
                <a:latin typeface="Courier New" charset="0"/>
              </a:rPr>
              <a:t> </a:t>
            </a:r>
            <a:r>
              <a:rPr lang="en-US" b="1" dirty="0" smtClean="0">
                <a:solidFill>
                  <a:srgbClr val="000008"/>
                </a:solidFill>
                <a:latin typeface="Courier New" charset="0"/>
              </a:rPr>
              <a:t>p</a:t>
            </a:r>
            <a:r>
              <a:rPr lang="en-US" b="1" dirty="0" smtClean="0">
                <a:solidFill>
                  <a:srgbClr val="9C1600"/>
                </a:solidFill>
                <a:latin typeface="Courier New" charset="0"/>
              </a:rPr>
              <a:t> [][]</a:t>
            </a:r>
            <a:r>
              <a:rPr lang="en-US" b="1" dirty="0" smtClean="0">
                <a:solidFill>
                  <a:srgbClr val="000008"/>
                </a:solidFill>
                <a:latin typeface="Courier New" charset="0"/>
              </a:rPr>
              <a:t> </a:t>
            </a:r>
            <a:r>
              <a:rPr lang="en-US" b="1" dirty="0">
                <a:solidFill>
                  <a:srgbClr val="9C1600"/>
                </a:solidFill>
                <a:latin typeface="Courier New" charset="0"/>
              </a:rPr>
              <a:t>= </a:t>
            </a:r>
            <a:r>
              <a:rPr lang="en-US" b="1" dirty="0">
                <a:solidFill>
                  <a:srgbClr val="000008"/>
                </a:solidFill>
                <a:latin typeface="Courier New" charset="0"/>
              </a:rPr>
              <a:t>{ </a:t>
            </a:r>
          </a:p>
          <a:p>
            <a:r>
              <a:rPr lang="en-US" b="1" dirty="0" smtClean="0">
                <a:solidFill>
                  <a:schemeClr val="tx1"/>
                </a:solidFill>
                <a:latin typeface="Courier New" charset="0"/>
              </a:rPr>
              <a:t>{ </a:t>
            </a:r>
            <a:r>
              <a:rPr lang="en-US" b="1" dirty="0">
                <a:solidFill>
                  <a:schemeClr val="tx1"/>
                </a:solidFill>
                <a:latin typeface="Courier New" charset="0"/>
              </a:rPr>
              <a:t>.02, .92, .02, .02, .02 },</a:t>
            </a:r>
          </a:p>
          <a:p>
            <a:r>
              <a:rPr lang="en-US" b="1" dirty="0">
                <a:solidFill>
                  <a:schemeClr val="tx1"/>
                </a:solidFill>
                <a:latin typeface="Courier New" charset="0"/>
              </a:rPr>
              <a:t>{ .02, .02, .32, .32, .32 },</a:t>
            </a:r>
          </a:p>
          <a:p>
            <a:r>
              <a:rPr lang="en-US" b="1" dirty="0">
                <a:solidFill>
                  <a:schemeClr val="tx1"/>
                </a:solidFill>
                <a:latin typeface="Courier New" charset="0"/>
              </a:rPr>
              <a:t>{ .02, .02, .02, .92, .02 },</a:t>
            </a:r>
          </a:p>
          <a:p>
            <a:r>
              <a:rPr lang="en-US" b="1" dirty="0">
                <a:solidFill>
                  <a:schemeClr val="tx1"/>
                </a:solidFill>
                <a:latin typeface="Courier New" charset="0"/>
              </a:rPr>
              <a:t>{ .92, .02, .02, .02, .02 },</a:t>
            </a:r>
          </a:p>
          <a:p>
            <a:r>
              <a:rPr lang="en-US" b="1" dirty="0">
                <a:solidFill>
                  <a:schemeClr val="tx1"/>
                </a:solidFill>
                <a:latin typeface="Courier New" charset="0"/>
              </a:rPr>
              <a:t>{ .47, .02, .47, .02, .02 },</a:t>
            </a:r>
          </a:p>
          <a:p>
            <a:r>
              <a:rPr lang="en-US" b="1" dirty="0">
                <a:solidFill>
                  <a:srgbClr val="000008"/>
                </a:solidFill>
                <a:latin typeface="Courier New" charset="0"/>
              </a:rPr>
              <a:t>}</a:t>
            </a:r>
            <a:r>
              <a:rPr lang="en-US" b="1" dirty="0">
                <a:solidFill>
                  <a:srgbClr val="9C1600"/>
                </a:solidFill>
                <a:latin typeface="Courier New" charset="0"/>
              </a:rPr>
              <a:t>; </a:t>
            </a:r>
          </a:p>
        </p:txBody>
      </p:sp>
      <p:grpSp>
        <p:nvGrpSpPr>
          <p:cNvPr id="2" name="9 Grup"/>
          <p:cNvGrpSpPr/>
          <p:nvPr/>
        </p:nvGrpSpPr>
        <p:grpSpPr>
          <a:xfrm>
            <a:off x="857224" y="2500306"/>
            <a:ext cx="2835275" cy="2263775"/>
            <a:chOff x="2892425" y="4273550"/>
            <a:chExt cx="2835275" cy="2263775"/>
          </a:xfrm>
        </p:grpSpPr>
        <p:pic>
          <p:nvPicPr>
            <p:cNvPr id="66566" name="Picture 10" descr="Picture 2"/>
            <p:cNvPicPr>
              <a:picLocks noChangeAspect="1" noChangeArrowheads="1"/>
            </p:cNvPicPr>
            <p:nvPr/>
          </p:nvPicPr>
          <p:blipFill>
            <a:blip r:embed="rId3"/>
            <a:srcRect/>
            <a:stretch>
              <a:fillRect/>
            </a:stretch>
          </p:blipFill>
          <p:spPr bwMode="auto">
            <a:xfrm>
              <a:off x="2892425" y="4273550"/>
              <a:ext cx="2835275" cy="2263775"/>
            </a:xfrm>
            <a:prstGeom prst="rect">
              <a:avLst/>
            </a:prstGeom>
            <a:noFill/>
            <a:ln w="9525">
              <a:noFill/>
              <a:miter lim="800000"/>
              <a:headEnd/>
              <a:tailEnd/>
            </a:ln>
          </p:spPr>
        </p:pic>
        <p:pic>
          <p:nvPicPr>
            <p:cNvPr id="66567" name="Picture 11" descr="Picture 2"/>
            <p:cNvPicPr>
              <a:picLocks noChangeAspect="1" noChangeArrowheads="1"/>
            </p:cNvPicPr>
            <p:nvPr/>
          </p:nvPicPr>
          <p:blipFill>
            <a:blip r:embed="rId4" cstate="screen"/>
            <a:srcRect/>
            <a:stretch>
              <a:fillRect/>
            </a:stretch>
          </p:blipFill>
          <p:spPr bwMode="auto">
            <a:xfrm>
              <a:off x="4041775" y="4792663"/>
              <a:ext cx="379413" cy="241300"/>
            </a:xfrm>
            <a:prstGeom prst="rect">
              <a:avLst/>
            </a:prstGeom>
            <a:noFill/>
            <a:ln w="9525">
              <a:noFill/>
              <a:miter lim="800000"/>
              <a:headEnd/>
              <a:tailEnd/>
            </a:ln>
          </p:spPr>
        </p:pic>
        <p:pic>
          <p:nvPicPr>
            <p:cNvPr id="66568" name="Picture 12" descr="Picture 2"/>
            <p:cNvPicPr>
              <a:picLocks noChangeAspect="1" noChangeArrowheads="1"/>
            </p:cNvPicPr>
            <p:nvPr/>
          </p:nvPicPr>
          <p:blipFill>
            <a:blip r:embed="rId5" cstate="screen"/>
            <a:srcRect/>
            <a:stretch>
              <a:fillRect/>
            </a:stretch>
          </p:blipFill>
          <p:spPr bwMode="auto">
            <a:xfrm>
              <a:off x="3686175" y="4784725"/>
              <a:ext cx="350838" cy="241300"/>
            </a:xfrm>
            <a:prstGeom prst="rect">
              <a:avLst/>
            </a:prstGeom>
            <a:noFill/>
            <a:ln w="9525">
              <a:noFill/>
              <a:miter lim="800000"/>
              <a:headEnd/>
              <a:tailEnd/>
            </a:ln>
          </p:spPr>
        </p:pic>
      </p:grpSp>
      <p:sp>
        <p:nvSpPr>
          <p:cNvPr id="9" name="8 Metin kutusu"/>
          <p:cNvSpPr txBox="1"/>
          <p:nvPr/>
        </p:nvSpPr>
        <p:spPr>
          <a:xfrm>
            <a:off x="285720" y="2000240"/>
            <a:ext cx="164307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.02 </a:t>
            </a:r>
            <a:r>
              <a:rPr lang="tr-TR" dirty="0" err="1" smtClean="0"/>
              <a:t>means</a:t>
            </a:r>
            <a:r>
              <a:rPr lang="tr-TR" dirty="0" smtClean="0"/>
              <a:t> 0.02</a:t>
            </a:r>
            <a:endParaRPr lang="tr-TR" dirty="0"/>
          </a:p>
        </p:txBody>
      </p:sp>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icture 28.png"/>
          <p:cNvPicPr>
            <a:picLocks noChangeAspect="1"/>
          </p:cNvPicPr>
          <p:nvPr/>
        </p:nvPicPr>
        <p:blipFill>
          <a:blip r:embed="rId3"/>
          <a:srcRect/>
          <a:stretch>
            <a:fillRect/>
          </a:stretch>
        </p:blipFill>
        <p:spPr>
          <a:xfrm>
            <a:off x="5981247" y="2101174"/>
            <a:ext cx="2919297" cy="3687061"/>
          </a:xfrm>
          <a:prstGeom prst="rect">
            <a:avLst/>
          </a:prstGeom>
        </p:spPr>
      </p:pic>
      <p:sp>
        <p:nvSpPr>
          <p:cNvPr id="68611" name="Rectangle 2"/>
          <p:cNvSpPr>
            <a:spLocks noGrp="1" noChangeArrowheads="1"/>
          </p:cNvSpPr>
          <p:nvPr>
            <p:ph type="title"/>
          </p:nvPr>
        </p:nvSpPr>
        <p:spPr/>
        <p:txBody>
          <a:bodyPr/>
          <a:lstStyle/>
          <a:p>
            <a:r>
              <a:rPr kumimoji="0" lang="en-US" dirty="0"/>
              <a:t>Matrix Addition</a:t>
            </a:r>
          </a:p>
        </p:txBody>
      </p:sp>
      <p:sp>
        <p:nvSpPr>
          <p:cNvPr id="68612" name="Rectangle 3"/>
          <p:cNvSpPr>
            <a:spLocks noGrp="1" noChangeArrowheads="1"/>
          </p:cNvSpPr>
          <p:nvPr>
            <p:ph type="body" idx="1"/>
          </p:nvPr>
        </p:nvSpPr>
        <p:spPr/>
        <p:txBody>
          <a:bodyPr/>
          <a:lstStyle/>
          <a:p>
            <a:pPr marL="0" indent="0"/>
            <a:r>
              <a:rPr kumimoji="0" lang="en-US" dirty="0"/>
              <a:t>Matrix addition.  </a:t>
            </a:r>
            <a:endParaRPr kumimoji="0" lang="en-US" dirty="0">
              <a:solidFill>
                <a:schemeClr val="tx1"/>
              </a:solidFill>
            </a:endParaRPr>
          </a:p>
        </p:txBody>
      </p:sp>
      <p:sp>
        <p:nvSpPr>
          <p:cNvPr id="68613" name="Rectangle 4"/>
          <p:cNvSpPr>
            <a:spLocks noChangeArrowheads="1"/>
          </p:cNvSpPr>
          <p:nvPr/>
        </p:nvSpPr>
        <p:spPr bwMode="auto">
          <a:xfrm>
            <a:off x="285720" y="1857364"/>
            <a:ext cx="5286412" cy="17081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228600" rIns="182880" bIns="228600">
            <a:prstTxWarp prst="textNoShape">
              <a:avLst/>
            </a:prstTxWarp>
            <a:spAutoFit/>
          </a:bodyPr>
          <a:lstStyle/>
          <a:p>
            <a:pPr>
              <a:lnSpc>
                <a:spcPct val="50000"/>
              </a:lnSpc>
              <a:spcBef>
                <a:spcPct val="50000"/>
              </a:spcBef>
            </a:pPr>
            <a:r>
              <a:rPr lang="tr-TR" b="1" dirty="0" err="1" smtClean="0">
                <a:solidFill>
                  <a:srgbClr val="0000FF"/>
                </a:solidFill>
                <a:latin typeface="Courier New" charset="0"/>
              </a:rPr>
              <a:t>int</a:t>
            </a:r>
            <a:r>
              <a:rPr lang="tr-TR" b="1" dirty="0" smtClean="0">
                <a:solidFill>
                  <a:srgbClr val="0000FF"/>
                </a:solidFill>
                <a:latin typeface="Courier New" charset="0"/>
              </a:rPr>
              <a:t> i,j, N</a:t>
            </a:r>
            <a:r>
              <a:rPr lang="tr-TR" b="1" dirty="0" smtClean="0">
                <a:solidFill>
                  <a:schemeClr val="tx1"/>
                </a:solidFill>
                <a:latin typeface="Courier New" charset="0"/>
              </a:rPr>
              <a:t>=3</a:t>
            </a:r>
            <a:r>
              <a:rPr lang="tr-TR" b="1" dirty="0" smtClean="0">
                <a:solidFill>
                  <a:srgbClr val="0000FF"/>
                </a:solidFill>
                <a:latin typeface="Courier New" charset="0"/>
              </a:rPr>
              <a:t>;</a:t>
            </a:r>
          </a:p>
          <a:p>
            <a:pPr>
              <a:lnSpc>
                <a:spcPct val="50000"/>
              </a:lnSpc>
              <a:spcBef>
                <a:spcPct val="50000"/>
              </a:spcBef>
            </a:pPr>
            <a:r>
              <a:rPr lang="en-US" b="1" dirty="0" smtClean="0">
                <a:solidFill>
                  <a:srgbClr val="0000FF"/>
                </a:solidFill>
                <a:latin typeface="Courier New" charset="0"/>
              </a:rPr>
              <a:t>double</a:t>
            </a:r>
            <a:r>
              <a:rPr lang="en-US" b="1" dirty="0" smtClean="0">
                <a:solidFill>
                  <a:srgbClr val="000000"/>
                </a:solidFill>
                <a:latin typeface="Courier New" charset="0"/>
              </a:rPr>
              <a:t> c</a:t>
            </a:r>
            <a:r>
              <a:rPr lang="en-US" b="1" dirty="0" smtClean="0">
                <a:solidFill>
                  <a:srgbClr val="9A1900"/>
                </a:solidFill>
                <a:latin typeface="Courier New" charset="0"/>
              </a:rPr>
              <a:t>[</a:t>
            </a:r>
            <a:r>
              <a:rPr lang="tr-TR" b="1" dirty="0" smtClean="0">
                <a:solidFill>
                  <a:srgbClr val="9A1900"/>
                </a:solidFill>
                <a:latin typeface="Courier New" charset="0"/>
              </a:rPr>
              <a:t>N</a:t>
            </a:r>
            <a:r>
              <a:rPr lang="en-US" b="1" dirty="0" smtClean="0">
                <a:solidFill>
                  <a:srgbClr val="9A1900"/>
                </a:solidFill>
                <a:latin typeface="Courier New" charset="0"/>
              </a:rPr>
              <a:t>][</a:t>
            </a:r>
            <a:r>
              <a:rPr lang="tr-TR" b="1" dirty="0" smtClean="0">
                <a:solidFill>
                  <a:srgbClr val="9A1900"/>
                </a:solidFill>
                <a:latin typeface="Courier New" charset="0"/>
              </a:rPr>
              <a:t>N</a:t>
            </a:r>
            <a:r>
              <a:rPr lang="en-US" b="1" dirty="0" smtClean="0">
                <a:solidFill>
                  <a:srgbClr val="9A1900"/>
                </a:solidFill>
                <a:latin typeface="Courier New" charset="0"/>
              </a:rPr>
              <a:t>];</a:t>
            </a:r>
            <a:endParaRPr lang="en-US" b="1" dirty="0">
              <a:solidFill>
                <a:srgbClr val="9A1900"/>
              </a:solidFill>
              <a:latin typeface="Courier New" charset="0"/>
            </a:endParaRPr>
          </a:p>
          <a:p>
            <a:pPr>
              <a:lnSpc>
                <a:spcPct val="50000"/>
              </a:lnSpc>
              <a:spcBef>
                <a:spcPct val="50000"/>
              </a:spcBef>
            </a:pPr>
            <a:r>
              <a:rPr lang="en-US" b="1" dirty="0">
                <a:solidFill>
                  <a:srgbClr val="0000FF"/>
                </a:solidFill>
                <a:latin typeface="Courier New" charset="0"/>
              </a:rPr>
              <a:t>for </a:t>
            </a:r>
            <a:r>
              <a:rPr lang="en-US" b="1" dirty="0" smtClean="0">
                <a:solidFill>
                  <a:srgbClr val="9C1600"/>
                </a:solidFill>
                <a:latin typeface="Courier New" charset="0"/>
              </a:rPr>
              <a:t>(</a:t>
            </a:r>
            <a:r>
              <a:rPr lang="en-US" b="1" dirty="0" err="1" smtClean="0">
                <a:solidFill>
                  <a:srgbClr val="000008"/>
                </a:solidFill>
                <a:latin typeface="Courier New" charset="0"/>
              </a:rPr>
              <a:t>i</a:t>
            </a:r>
            <a:r>
              <a:rPr lang="en-US" b="1" dirty="0" smtClean="0">
                <a:solidFill>
                  <a:srgbClr val="000008"/>
                </a:solidFill>
                <a:latin typeface="Courier New" charset="0"/>
              </a:rPr>
              <a:t>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9C1600"/>
                </a:solidFill>
                <a:latin typeface="Courier New" charset="0"/>
              </a:rPr>
              <a:t>++)</a:t>
            </a:r>
          </a:p>
          <a:p>
            <a:pPr>
              <a:lnSpc>
                <a:spcPct val="50000"/>
              </a:lnSpc>
              <a:spcBef>
                <a:spcPct val="50000"/>
              </a:spcBef>
            </a:pPr>
            <a:r>
              <a:rPr lang="en-US" b="1" dirty="0">
                <a:solidFill>
                  <a:srgbClr val="0000FF"/>
                </a:solidFill>
                <a:latin typeface="Courier New" charset="0"/>
              </a:rPr>
              <a:t>   for </a:t>
            </a:r>
            <a:r>
              <a:rPr lang="en-US" b="1" dirty="0" smtClean="0">
                <a:solidFill>
                  <a:srgbClr val="9C1600"/>
                </a:solidFill>
                <a:latin typeface="Courier New" charset="0"/>
              </a:rPr>
              <a:t>(</a:t>
            </a:r>
            <a:r>
              <a:rPr lang="en-US" b="1" dirty="0" smtClean="0">
                <a:solidFill>
                  <a:srgbClr val="000008"/>
                </a:solidFill>
                <a:latin typeface="Courier New" charset="0"/>
              </a:rPr>
              <a:t>j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a:solidFill>
                  <a:srgbClr val="000008"/>
                </a:solidFill>
                <a:latin typeface="Courier New" charset="0"/>
              </a:rPr>
              <a:t>j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a:solidFill>
                  <a:srgbClr val="000008"/>
                </a:solidFill>
                <a:latin typeface="Courier New" charset="0"/>
              </a:rPr>
              <a:t>j</a:t>
            </a:r>
            <a:r>
              <a:rPr lang="en-US" b="1" dirty="0">
                <a:solidFill>
                  <a:srgbClr val="9C1600"/>
                </a:solidFill>
                <a:latin typeface="Courier New" charset="0"/>
              </a:rPr>
              <a:t>++)</a:t>
            </a:r>
          </a:p>
          <a:p>
            <a:pPr>
              <a:lnSpc>
                <a:spcPct val="50000"/>
              </a:lnSpc>
              <a:spcBef>
                <a:spcPct val="50000"/>
              </a:spcBef>
            </a:pPr>
            <a:r>
              <a:rPr lang="en-US" b="1" dirty="0">
                <a:solidFill>
                  <a:srgbClr val="000008"/>
                </a:solidFill>
                <a:latin typeface="Courier New" charset="0"/>
              </a:rPr>
              <a:t>      c</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a</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b</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a:t>
            </a:r>
          </a:p>
        </p:txBody>
      </p:sp>
      <p:sp>
        <p:nvSpPr>
          <p:cNvPr id="9" name="8 Metin kutusu"/>
          <p:cNvSpPr txBox="1"/>
          <p:nvPr/>
        </p:nvSpPr>
        <p:spPr>
          <a:xfrm>
            <a:off x="642910" y="3857628"/>
            <a:ext cx="5000660" cy="2207240"/>
          </a:xfrm>
          <a:prstGeom prst="flowChartTerminator">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400" dirty="0" err="1" smtClean="0"/>
              <a:t>What</a:t>
            </a:r>
            <a:r>
              <a:rPr lang="tr-TR" sz="2400" dirty="0" smtClean="0"/>
              <a:t> </a:t>
            </a:r>
            <a:r>
              <a:rPr lang="tr-TR" sz="2400" dirty="0" err="1" smtClean="0"/>
              <a:t>will</a:t>
            </a:r>
            <a:r>
              <a:rPr lang="tr-TR" sz="2400" dirty="0" smtClean="0"/>
              <a:t> </a:t>
            </a:r>
            <a:r>
              <a:rPr lang="tr-TR" sz="2400" dirty="0" err="1" smtClean="0"/>
              <a:t>the</a:t>
            </a:r>
            <a:r>
              <a:rPr lang="tr-TR" sz="2400" dirty="0" smtClean="0"/>
              <a:t> c </a:t>
            </a:r>
            <a:r>
              <a:rPr lang="tr-TR" sz="2400" dirty="0" err="1" smtClean="0"/>
              <a:t>array’s</a:t>
            </a:r>
            <a:r>
              <a:rPr lang="tr-TR" sz="2400" dirty="0" smtClean="0"/>
              <a:t> </a:t>
            </a:r>
            <a:r>
              <a:rPr lang="tr-TR" sz="2400" dirty="0" err="1" smtClean="0"/>
              <a:t>content</a:t>
            </a:r>
            <a:r>
              <a:rPr lang="tr-TR" sz="2400" dirty="0" smtClean="0"/>
              <a:t> be </a:t>
            </a:r>
            <a:r>
              <a:rPr lang="tr-TR" sz="2400" dirty="0" err="1" smtClean="0"/>
              <a:t>after</a:t>
            </a:r>
            <a:r>
              <a:rPr lang="tr-TR" sz="2400" dirty="0" smtClean="0"/>
              <a:t> </a:t>
            </a:r>
            <a:r>
              <a:rPr lang="tr-TR" sz="2400" dirty="0" err="1" smtClean="0"/>
              <a:t>you</a:t>
            </a:r>
            <a:r>
              <a:rPr lang="tr-TR" sz="2400" dirty="0" smtClean="0"/>
              <a:t> </a:t>
            </a:r>
            <a:r>
              <a:rPr lang="tr-TR" sz="2400" dirty="0" err="1" smtClean="0"/>
              <a:t>run</a:t>
            </a:r>
            <a:r>
              <a:rPr lang="tr-TR" sz="2400" dirty="0" smtClean="0"/>
              <a:t> </a:t>
            </a:r>
            <a:r>
              <a:rPr lang="tr-TR" sz="2400" dirty="0" err="1" smtClean="0"/>
              <a:t>this</a:t>
            </a:r>
            <a:r>
              <a:rPr lang="tr-TR" sz="2400" dirty="0" smtClean="0"/>
              <a:t> </a:t>
            </a:r>
            <a:r>
              <a:rPr lang="tr-TR" sz="2400" dirty="0" err="1" smtClean="0"/>
              <a:t>code</a:t>
            </a:r>
            <a:r>
              <a:rPr lang="tr-TR" sz="2400" dirty="0" smtClean="0"/>
              <a:t> </a:t>
            </a:r>
            <a:r>
              <a:rPr lang="tr-TR" sz="2400" dirty="0" err="1" smtClean="0"/>
              <a:t>with</a:t>
            </a:r>
            <a:r>
              <a:rPr lang="tr-TR" sz="2400" dirty="0" smtClean="0"/>
              <a:t> a </a:t>
            </a:r>
            <a:r>
              <a:rPr lang="tr-TR" sz="2400" dirty="0" err="1" smtClean="0"/>
              <a:t>and</a:t>
            </a:r>
            <a:r>
              <a:rPr lang="tr-TR" sz="2400" dirty="0" smtClean="0"/>
              <a:t> b </a:t>
            </a:r>
            <a:r>
              <a:rPr lang="tr-TR" sz="2400" dirty="0" err="1" smtClean="0"/>
              <a:t>arrays</a:t>
            </a:r>
            <a:r>
              <a:rPr lang="tr-TR" sz="2400" dirty="0" smtClean="0"/>
              <a:t> </a:t>
            </a:r>
            <a:r>
              <a:rPr lang="tr-TR" sz="2400" dirty="0" err="1" smtClean="0"/>
              <a:t>are</a:t>
            </a:r>
            <a:r>
              <a:rPr lang="tr-TR" sz="2400" dirty="0" smtClean="0"/>
              <a:t> </a:t>
            </a:r>
            <a:r>
              <a:rPr lang="tr-TR" sz="2400" dirty="0" err="1" smtClean="0"/>
              <a:t>given</a:t>
            </a:r>
            <a:r>
              <a:rPr lang="tr-TR" sz="2400" dirty="0" smtClean="0"/>
              <a:t> as </a:t>
            </a:r>
            <a:r>
              <a:rPr lang="tr-TR" sz="2400" dirty="0" err="1" smtClean="0"/>
              <a:t>shown</a:t>
            </a:r>
            <a:r>
              <a:rPr lang="tr-TR" sz="2400" dirty="0" smtClean="0"/>
              <a:t> on </a:t>
            </a:r>
            <a:r>
              <a:rPr lang="tr-TR" sz="2400" dirty="0" err="1" smtClean="0"/>
              <a:t>this</a:t>
            </a:r>
            <a:r>
              <a:rPr lang="tr-TR" sz="2400" dirty="0" smtClean="0"/>
              <a:t> </a:t>
            </a:r>
            <a:r>
              <a:rPr lang="tr-TR" sz="2400" dirty="0" err="1" smtClean="0"/>
              <a:t>slide</a:t>
            </a:r>
            <a:r>
              <a:rPr lang="tr-TR" sz="2400" dirty="0" smtClean="0"/>
              <a:t>?</a:t>
            </a:r>
            <a:endParaRPr lang="tr-TR" sz="2400" dirty="0"/>
          </a:p>
        </p:txBody>
      </p:sp>
      <p:sp>
        <p:nvSpPr>
          <p:cNvPr id="10" name="9 Yuvarlatılmış Dikdörtgen"/>
          <p:cNvSpPr/>
          <p:nvPr/>
        </p:nvSpPr>
        <p:spPr bwMode="auto">
          <a:xfrm>
            <a:off x="6572264" y="4572008"/>
            <a:ext cx="2214578" cy="1357322"/>
          </a:xfrm>
          <a:prstGeom prst="roundRect">
            <a:avLst/>
          </a:prstGeom>
          <a:solidFill>
            <a:schemeClr val="accent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checkerboard(across)">
                                      <p:cBhvr>
                                        <p:cTn id="7" dur="500"/>
                                        <p:tgtEl>
                                          <p:spTgt spid="68611"/>
                                        </p:tgtEl>
                                      </p:cBhvr>
                                    </p:animEffect>
                                  </p:childTnLst>
                                </p:cTn>
                              </p:par>
                              <p:par>
                                <p:cTn id="8" presetID="5" presetClass="entr" presetSubtype="10" fill="hold" nodeType="withEffect">
                                  <p:stCondLst>
                                    <p:cond delay="0"/>
                                  </p:stCondLst>
                                  <p:childTnLst>
                                    <p:set>
                                      <p:cBhvr>
                                        <p:cTn id="9" dur="1" fill="hold">
                                          <p:stCondLst>
                                            <p:cond delay="0"/>
                                          </p:stCondLst>
                                        </p:cTn>
                                        <p:tgtEl>
                                          <p:spTgt spid="68612">
                                            <p:txEl>
                                              <p:pRg st="0" end="0"/>
                                            </p:txEl>
                                          </p:spTgt>
                                        </p:tgtEl>
                                        <p:attrNameLst>
                                          <p:attrName>style.visibility</p:attrName>
                                        </p:attrNameLst>
                                      </p:cBhvr>
                                      <p:to>
                                        <p:strVal val="visible"/>
                                      </p:to>
                                    </p:set>
                                    <p:animEffect transition="in" filter="checkerboard(across)">
                                      <p:cBhvr>
                                        <p:cTn id="10" dur="500"/>
                                        <p:tgtEl>
                                          <p:spTgt spid="686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0"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Matris çarpımı…</a:t>
            </a:r>
            <a:endParaRPr lang="tr-TR" dirty="0"/>
          </a:p>
        </p:txBody>
      </p:sp>
      <p:sp>
        <p:nvSpPr>
          <p:cNvPr id="4" name="3 Slayt Numarası Yer Tutucusu"/>
          <p:cNvSpPr>
            <a:spLocks noGrp="1"/>
          </p:cNvSpPr>
          <p:nvPr>
            <p:ph type="sldNum" sz="quarter" idx="12"/>
          </p:nvPr>
        </p:nvSpPr>
        <p:spPr/>
        <p:txBody>
          <a:bodyPr/>
          <a:lstStyle/>
          <a:p>
            <a:pPr>
              <a:defRPr/>
            </a:pPr>
            <a:fld id="{A63D527E-A9AB-CC44-88DC-70AEB46546E6}" type="slidenum">
              <a:rPr lang="en-US" smtClean="0"/>
              <a:pPr>
                <a:defRPr/>
              </a:pPr>
              <a:t>64</a:t>
            </a:fld>
            <a:endParaRPr lang="en-US" sz="1400"/>
          </a:p>
        </p:txBody>
      </p:sp>
      <p:sp>
        <p:nvSpPr>
          <p:cNvPr id="3" name="2 İçerik Yer Tutucusu"/>
          <p:cNvSpPr>
            <a:spLocks noGrp="1"/>
          </p:cNvSpPr>
          <p:nvPr>
            <p:ph sz="quarter" idx="1"/>
          </p:nvPr>
        </p:nvSpPr>
        <p:spPr/>
        <p:txBody>
          <a:bodyPr/>
          <a:lstStyle/>
          <a:p>
            <a:r>
              <a:rPr lang="tr-TR" dirty="0" smtClean="0"/>
              <a:t>Matematikte matris çarpımı birçok işlem isteyen karışık bir işlemdir.</a:t>
            </a:r>
          </a:p>
          <a:p>
            <a:endParaRPr lang="tr-TR" dirty="0" smtClean="0"/>
          </a:p>
          <a:p>
            <a:endParaRPr lang="tr-TR" dirty="0" smtClean="0"/>
          </a:p>
          <a:p>
            <a:r>
              <a:rPr lang="tr-TR" dirty="0" smtClean="0"/>
              <a:t>Oysa </a:t>
            </a:r>
            <a:r>
              <a:rPr lang="tr-TR" dirty="0" err="1" smtClean="0"/>
              <a:t>C’de</a:t>
            </a:r>
            <a:r>
              <a:rPr lang="tr-TR" dirty="0" smtClean="0"/>
              <a:t> 5 satırlık bir işlemdir.</a:t>
            </a:r>
          </a:p>
          <a:p>
            <a:r>
              <a:rPr lang="tr-TR" sz="2400" dirty="0" smtClean="0"/>
              <a:t>Kendi başınıza dosyadan iki tane matris alıp çarpan ve sonucu başka dosyaya yazdıran kodu yazdırmayı deneyiniz.</a:t>
            </a:r>
          </a:p>
          <a:p>
            <a:endParaRPr lang="tr-TR" dirty="0"/>
          </a:p>
        </p:txBody>
      </p:sp>
      <p:pic>
        <p:nvPicPr>
          <p:cNvPr id="8" name="7 Resim" descr="index.png"/>
          <p:cNvPicPr>
            <a:picLocks noChangeAspect="1"/>
          </p:cNvPicPr>
          <p:nvPr/>
        </p:nvPicPr>
        <p:blipFill>
          <a:blip r:embed="rId2"/>
          <a:stretch>
            <a:fillRect/>
          </a:stretch>
        </p:blipFill>
        <p:spPr>
          <a:xfrm>
            <a:off x="2500298" y="1785926"/>
            <a:ext cx="5759689" cy="1071570"/>
          </a:xfrm>
          <a:prstGeom prst="rect">
            <a:avLst/>
          </a:prstGeom>
        </p:spPr>
      </p:pic>
      <p:pic>
        <p:nvPicPr>
          <p:cNvPr id="9" name="8 Resim" descr="1294385494524101157.gif"/>
          <p:cNvPicPr>
            <a:picLocks noChangeAspect="1"/>
          </p:cNvPicPr>
          <p:nvPr/>
        </p:nvPicPr>
        <p:blipFill>
          <a:blip r:embed="rId3"/>
          <a:stretch>
            <a:fillRect/>
          </a:stretch>
        </p:blipFill>
        <p:spPr>
          <a:xfrm>
            <a:off x="4863304" y="4456803"/>
            <a:ext cx="3709224" cy="1543965"/>
          </a:xfrm>
          <a:prstGeom prst="rect">
            <a:avLst/>
          </a:prstGeom>
        </p:spPr>
      </p:pic>
      <p:sp>
        <p:nvSpPr>
          <p:cNvPr id="10" name="Rectangle 4"/>
          <p:cNvSpPr>
            <a:spLocks noChangeArrowheads="1"/>
          </p:cNvSpPr>
          <p:nvPr/>
        </p:nvSpPr>
        <p:spPr bwMode="auto">
          <a:xfrm>
            <a:off x="357158" y="4429132"/>
            <a:ext cx="5159375" cy="16004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228600" rIns="182880" bIns="228600">
            <a:prstTxWarp prst="textNoShape">
              <a:avLst/>
            </a:prstTxWarp>
            <a:spAutoFit/>
          </a:bodyPr>
          <a:lstStyle/>
          <a:p>
            <a:pPr>
              <a:lnSpc>
                <a:spcPct val="50000"/>
              </a:lnSpc>
              <a:spcBef>
                <a:spcPct val="50000"/>
              </a:spcBef>
            </a:pPr>
            <a:r>
              <a:rPr lang="tr-TR" sz="1600" b="1" dirty="0" err="1" smtClean="0">
                <a:solidFill>
                  <a:srgbClr val="000000"/>
                </a:solidFill>
                <a:latin typeface="Courier New" charset="0"/>
              </a:rPr>
              <a:t>int</a:t>
            </a:r>
            <a:r>
              <a:rPr lang="tr-TR" sz="1600" b="1" dirty="0" smtClean="0">
                <a:solidFill>
                  <a:srgbClr val="000000"/>
                </a:solidFill>
                <a:latin typeface="Courier New" charset="0"/>
              </a:rPr>
              <a:t> i,j, k, </a:t>
            </a:r>
            <a:r>
              <a:rPr lang="en-US" sz="1600" b="1" dirty="0" smtClean="0">
                <a:solidFill>
                  <a:srgbClr val="000000"/>
                </a:solidFill>
                <a:latin typeface="Courier New" charset="0"/>
              </a:rPr>
              <a:t>c </a:t>
            </a:r>
            <a:r>
              <a:rPr lang="en-US" sz="1600" b="1" dirty="0" smtClean="0">
                <a:solidFill>
                  <a:srgbClr val="9A1900"/>
                </a:solidFill>
                <a:latin typeface="Courier New" charset="0"/>
              </a:rPr>
              <a:t>[</a:t>
            </a:r>
            <a:r>
              <a:rPr lang="en-US" sz="1600" b="1" dirty="0" smtClean="0">
                <a:solidFill>
                  <a:srgbClr val="000008"/>
                </a:solidFill>
                <a:latin typeface="Courier New" charset="0"/>
              </a:rPr>
              <a:t>N</a:t>
            </a:r>
            <a:r>
              <a:rPr lang="en-US" sz="1600" b="1" dirty="0" smtClean="0">
                <a:solidFill>
                  <a:srgbClr val="9A1900"/>
                </a:solidFill>
                <a:latin typeface="Courier New" charset="0"/>
              </a:rPr>
              <a:t>][</a:t>
            </a:r>
            <a:r>
              <a:rPr lang="en-US" sz="1600" b="1" dirty="0" smtClean="0">
                <a:solidFill>
                  <a:srgbClr val="000008"/>
                </a:solidFill>
                <a:latin typeface="Courier New" charset="0"/>
              </a:rPr>
              <a:t>N</a:t>
            </a:r>
            <a:r>
              <a:rPr lang="en-US" sz="1600" b="1" dirty="0" smtClean="0">
                <a:solidFill>
                  <a:srgbClr val="9A1900"/>
                </a:solidFill>
                <a:latin typeface="Courier New" charset="0"/>
              </a:rPr>
              <a:t>]</a:t>
            </a:r>
            <a:r>
              <a:rPr lang="tr-TR" sz="1600" b="1" dirty="0" smtClean="0">
                <a:solidFill>
                  <a:srgbClr val="9A1900"/>
                </a:solidFill>
                <a:latin typeface="Courier New" charset="0"/>
              </a:rPr>
              <a:t> = {}</a:t>
            </a:r>
            <a:r>
              <a:rPr lang="en-US" sz="1600" b="1" dirty="0" smtClean="0">
                <a:solidFill>
                  <a:srgbClr val="9A1900"/>
                </a:solidFill>
                <a:latin typeface="Courier New" charset="0"/>
              </a:rPr>
              <a:t>;</a:t>
            </a:r>
          </a:p>
          <a:p>
            <a:pPr>
              <a:lnSpc>
                <a:spcPct val="50000"/>
              </a:lnSpc>
              <a:spcBef>
                <a:spcPct val="50000"/>
              </a:spcBef>
            </a:pPr>
            <a:r>
              <a:rPr lang="en-US" sz="1600" b="1" dirty="0" smtClean="0">
                <a:solidFill>
                  <a:srgbClr val="0000FF"/>
                </a:solidFill>
                <a:latin typeface="Courier New" charset="0"/>
              </a:rPr>
              <a:t>for </a:t>
            </a:r>
            <a:r>
              <a:rPr lang="en-US" sz="1600" b="1" dirty="0" smtClean="0">
                <a:solidFill>
                  <a:srgbClr val="9C1600"/>
                </a:solidFill>
                <a:latin typeface="Courier New" charset="0"/>
              </a:rPr>
              <a:t>(</a:t>
            </a:r>
            <a:r>
              <a:rPr lang="en-US" sz="1600" b="1" dirty="0" err="1" smtClean="0">
                <a:solidFill>
                  <a:srgbClr val="000008"/>
                </a:solidFill>
                <a:latin typeface="Courier New" charset="0"/>
              </a:rPr>
              <a:t>i</a:t>
            </a:r>
            <a:r>
              <a:rPr lang="en-US" sz="1600" b="1" dirty="0" smtClean="0">
                <a:solidFill>
                  <a:srgbClr val="000008"/>
                </a:solidFill>
                <a:latin typeface="Courier New" charset="0"/>
              </a:rPr>
              <a:t>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9C1600"/>
                </a:solidFill>
                <a:latin typeface="Courier New" charset="0"/>
              </a:rPr>
              <a:t>++)</a:t>
            </a:r>
          </a:p>
          <a:p>
            <a:pPr>
              <a:lnSpc>
                <a:spcPct val="50000"/>
              </a:lnSpc>
              <a:spcBef>
                <a:spcPct val="50000"/>
              </a:spcBef>
            </a:pPr>
            <a:r>
              <a:rPr lang="en-US" sz="1600" b="1" dirty="0">
                <a:solidFill>
                  <a:srgbClr val="0000FF"/>
                </a:solidFill>
                <a:latin typeface="Courier New" charset="0"/>
              </a:rPr>
              <a:t>   for </a:t>
            </a:r>
            <a:r>
              <a:rPr lang="en-US" sz="1600" b="1" dirty="0" smtClean="0">
                <a:solidFill>
                  <a:srgbClr val="9C1600"/>
                </a:solidFill>
                <a:latin typeface="Courier New" charset="0"/>
              </a:rPr>
              <a:t>(</a:t>
            </a:r>
            <a:r>
              <a:rPr lang="en-US" sz="1600" b="1" dirty="0" smtClean="0">
                <a:solidFill>
                  <a:srgbClr val="000008"/>
                </a:solidFill>
                <a:latin typeface="Courier New" charset="0"/>
              </a:rPr>
              <a:t>j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j</a:t>
            </a:r>
            <a:r>
              <a:rPr lang="en-US" sz="1600" b="1" dirty="0">
                <a:solidFill>
                  <a:srgbClr val="9C1600"/>
                </a:solidFill>
                <a:latin typeface="Courier New" charset="0"/>
              </a:rPr>
              <a:t>++)</a:t>
            </a:r>
          </a:p>
          <a:p>
            <a:pPr>
              <a:lnSpc>
                <a:spcPct val="50000"/>
              </a:lnSpc>
              <a:spcBef>
                <a:spcPct val="50000"/>
              </a:spcBef>
            </a:pPr>
            <a:r>
              <a:rPr lang="tr-TR" sz="1600" b="1" dirty="0" smtClean="0">
                <a:solidFill>
                  <a:srgbClr val="0000FF"/>
                </a:solidFill>
                <a:latin typeface="Courier New" charset="0"/>
              </a:rPr>
              <a:t>	</a:t>
            </a:r>
            <a:r>
              <a:rPr lang="en-US" sz="1600" b="1" dirty="0" smtClean="0">
                <a:solidFill>
                  <a:srgbClr val="0000FF"/>
                </a:solidFill>
                <a:latin typeface="Courier New" charset="0"/>
              </a:rPr>
              <a:t>for </a:t>
            </a:r>
            <a:r>
              <a:rPr lang="en-US" sz="1600" b="1" dirty="0" smtClean="0">
                <a:solidFill>
                  <a:srgbClr val="9C1600"/>
                </a:solidFill>
                <a:latin typeface="Courier New" charset="0"/>
              </a:rPr>
              <a:t>(</a:t>
            </a:r>
            <a:r>
              <a:rPr lang="en-US" sz="1600" b="1" dirty="0" smtClean="0">
                <a:solidFill>
                  <a:srgbClr val="000008"/>
                </a:solidFill>
                <a:latin typeface="Courier New" charset="0"/>
              </a:rPr>
              <a:t>k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k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k</a:t>
            </a:r>
            <a:r>
              <a:rPr lang="en-US" sz="1600" b="1" dirty="0">
                <a:solidFill>
                  <a:srgbClr val="9C1600"/>
                </a:solidFill>
                <a:latin typeface="Courier New" charset="0"/>
              </a:rPr>
              <a:t>++)</a:t>
            </a:r>
          </a:p>
          <a:p>
            <a:pPr>
              <a:lnSpc>
                <a:spcPct val="50000"/>
              </a:lnSpc>
              <a:spcBef>
                <a:spcPct val="50000"/>
              </a:spcBef>
            </a:pPr>
            <a:r>
              <a:rPr lang="tr-TR" sz="1600" b="1" dirty="0" smtClean="0">
                <a:solidFill>
                  <a:srgbClr val="000008"/>
                </a:solidFill>
                <a:latin typeface="Courier New" charset="0"/>
              </a:rPr>
              <a:t>	</a:t>
            </a:r>
            <a:r>
              <a:rPr lang="en-US" sz="1600" b="1" dirty="0" smtClean="0">
                <a:solidFill>
                  <a:srgbClr val="000008"/>
                </a:solidFill>
                <a:latin typeface="Courier New" charset="0"/>
              </a:rPr>
              <a:t>c</a:t>
            </a:r>
            <a:r>
              <a:rPr lang="en-US" sz="1600" b="1" dirty="0" smtClean="0">
                <a:solidFill>
                  <a:srgbClr val="9C1600"/>
                </a:solidFill>
                <a:latin typeface="Courier New" charset="0"/>
              </a:rPr>
              <a:t>[</a:t>
            </a:r>
            <a:r>
              <a:rPr lang="en-US" sz="1600" b="1" dirty="0" err="1" smtClean="0">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 += </a:t>
            </a:r>
            <a:r>
              <a:rPr lang="en-US" sz="1600" b="1" dirty="0">
                <a:solidFill>
                  <a:srgbClr val="000008"/>
                </a:solidFill>
                <a:latin typeface="Courier New" charset="0"/>
              </a:rPr>
              <a:t>a</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k</a:t>
            </a:r>
            <a:r>
              <a:rPr lang="en-US" sz="1600" b="1" dirty="0">
                <a:solidFill>
                  <a:srgbClr val="9C1600"/>
                </a:solidFill>
                <a:latin typeface="Courier New" charset="0"/>
              </a:rPr>
              <a:t>] * </a:t>
            </a:r>
            <a:r>
              <a:rPr lang="en-US" sz="1600" b="1" dirty="0">
                <a:solidFill>
                  <a:srgbClr val="000008"/>
                </a:solidFill>
                <a:latin typeface="Courier New" charset="0"/>
              </a:rPr>
              <a:t>b</a:t>
            </a:r>
            <a:r>
              <a:rPr lang="en-US" sz="1600" b="1" dirty="0">
                <a:solidFill>
                  <a:srgbClr val="9C1600"/>
                </a:solidFill>
                <a:latin typeface="Courier New" charset="0"/>
              </a:rPr>
              <a:t>[</a:t>
            </a:r>
            <a:r>
              <a:rPr lang="en-US" sz="1600" b="1" dirty="0">
                <a:solidFill>
                  <a:srgbClr val="000008"/>
                </a:solidFill>
                <a:latin typeface="Courier New" charset="0"/>
              </a:rPr>
              <a:t>k</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a:t>
            </a: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Daha büyük boyutlu diziler…</a:t>
            </a:r>
            <a:endParaRPr lang="tr-TR" dirty="0"/>
          </a:p>
        </p:txBody>
      </p:sp>
      <p:sp>
        <p:nvSpPr>
          <p:cNvPr id="3" name="2 İçerik Yer Tutucusu"/>
          <p:cNvSpPr>
            <a:spLocks noGrp="1"/>
          </p:cNvSpPr>
          <p:nvPr>
            <p:ph sz="quarter" idx="1"/>
          </p:nvPr>
        </p:nvSpPr>
        <p:spPr/>
        <p:txBody>
          <a:bodyPr>
            <a:normAutofit/>
          </a:bodyPr>
          <a:lstStyle/>
          <a:p>
            <a:r>
              <a:rPr lang="tr-TR" sz="2800" dirty="0" err="1" smtClean="0"/>
              <a:t>int</a:t>
            </a:r>
            <a:r>
              <a:rPr lang="tr-TR" sz="2800" dirty="0" smtClean="0"/>
              <a:t> </a:t>
            </a:r>
            <a:r>
              <a:rPr lang="tr-TR" sz="2800" dirty="0" err="1" smtClean="0"/>
              <a:t>ucBoyutluDizi</a:t>
            </a:r>
            <a:r>
              <a:rPr lang="tr-TR" sz="2800" dirty="0" smtClean="0"/>
              <a:t> [4][3][2];</a:t>
            </a:r>
          </a:p>
          <a:p>
            <a:pPr lvl="1"/>
            <a:r>
              <a:rPr lang="tr-TR" sz="2500" dirty="0" smtClean="0"/>
              <a:t>dizisini uzayda düşünmek yerine içindeki elemanları cinsinden düşünürüz.</a:t>
            </a:r>
          </a:p>
          <a:p>
            <a:pPr lvl="1"/>
            <a:r>
              <a:rPr lang="tr-TR" sz="2400" dirty="0" err="1" smtClean="0">
                <a:solidFill>
                  <a:schemeClr val="tx1"/>
                </a:solidFill>
              </a:rPr>
              <a:t>ucBoyutluDizi</a:t>
            </a:r>
            <a:r>
              <a:rPr lang="tr-TR" sz="2400" dirty="0" smtClean="0">
                <a:solidFill>
                  <a:schemeClr val="tx1"/>
                </a:solidFill>
              </a:rPr>
              <a:t>[0][0][0]</a:t>
            </a:r>
          </a:p>
          <a:p>
            <a:pPr lvl="1"/>
            <a:r>
              <a:rPr lang="tr-TR" sz="2400" dirty="0" err="1" smtClean="0">
                <a:solidFill>
                  <a:schemeClr val="tx1"/>
                </a:solidFill>
              </a:rPr>
              <a:t>ucBoyutluDizi</a:t>
            </a:r>
            <a:r>
              <a:rPr lang="tr-TR" sz="2400" dirty="0" smtClean="0">
                <a:solidFill>
                  <a:schemeClr val="tx1"/>
                </a:solidFill>
              </a:rPr>
              <a:t>[0][0][1]</a:t>
            </a:r>
          </a:p>
          <a:p>
            <a:pPr lvl="1"/>
            <a:r>
              <a:rPr lang="tr-TR" sz="2400" dirty="0" err="1" smtClean="0">
                <a:solidFill>
                  <a:schemeClr val="tx1"/>
                </a:solidFill>
              </a:rPr>
              <a:t>ucBoyutluDizi</a:t>
            </a:r>
            <a:r>
              <a:rPr lang="tr-TR" sz="2400" dirty="0" smtClean="0">
                <a:solidFill>
                  <a:schemeClr val="tx1"/>
                </a:solidFill>
              </a:rPr>
              <a:t>[0][1][0]</a:t>
            </a:r>
          </a:p>
          <a:p>
            <a:pPr lvl="1"/>
            <a:r>
              <a:rPr lang="tr-TR" sz="2400" dirty="0" err="1" smtClean="0">
                <a:solidFill>
                  <a:schemeClr val="tx1"/>
                </a:solidFill>
              </a:rPr>
              <a:t>ucBoyutluDizi</a:t>
            </a:r>
            <a:r>
              <a:rPr lang="tr-TR" sz="2400" dirty="0" smtClean="0">
                <a:solidFill>
                  <a:schemeClr val="tx1"/>
                </a:solidFill>
              </a:rPr>
              <a:t>[0][1][1]</a:t>
            </a:r>
          </a:p>
          <a:p>
            <a:pPr lvl="1"/>
            <a:r>
              <a:rPr lang="tr-TR" sz="2400" dirty="0" err="1" smtClean="0">
                <a:solidFill>
                  <a:schemeClr val="tx1"/>
                </a:solidFill>
              </a:rPr>
              <a:t>ucBoyutluDizi</a:t>
            </a:r>
            <a:r>
              <a:rPr lang="tr-TR" sz="2400" dirty="0" smtClean="0">
                <a:solidFill>
                  <a:schemeClr val="tx1"/>
                </a:solidFill>
              </a:rPr>
              <a:t>[0][2][0]</a:t>
            </a:r>
            <a:endParaRPr lang="tr-TR" sz="2400" dirty="0" err="1" smtClean="0">
              <a:solidFill>
                <a:schemeClr val="tx1"/>
              </a:solidFill>
            </a:endParaRPr>
          </a:p>
          <a:p>
            <a:pPr lvl="1"/>
            <a:r>
              <a:rPr lang="tr-TR" sz="2400" dirty="0" err="1" smtClean="0">
                <a:solidFill>
                  <a:schemeClr val="tx1"/>
                </a:solidFill>
              </a:rPr>
              <a:t>ucBoyutluDizi[0][2][1]</a:t>
            </a:r>
          </a:p>
          <a:p>
            <a:pPr lvl="1"/>
            <a:r>
              <a:rPr lang="tr-TR" sz="2400" dirty="0" err="1" smtClean="0">
                <a:solidFill>
                  <a:schemeClr val="tx1"/>
                </a:solidFill>
              </a:rPr>
              <a:t>ucBoyutluDizi</a:t>
            </a:r>
            <a:r>
              <a:rPr lang="tr-TR" sz="2400" dirty="0" smtClean="0">
                <a:solidFill>
                  <a:schemeClr val="tx1"/>
                </a:solidFill>
              </a:rPr>
              <a:t>[1][0][0]</a:t>
            </a:r>
          </a:p>
          <a:p>
            <a:pPr lvl="1"/>
            <a:endParaRPr lang="tr-TR" sz="4000" dirty="0" smtClean="0"/>
          </a:p>
          <a:p>
            <a:pPr lvl="1"/>
            <a:endParaRPr lang="tr-TR" sz="4400" dirty="0" smtClean="0"/>
          </a:p>
          <a:p>
            <a:pPr lvl="1"/>
            <a:endParaRPr lang="tr-TR" sz="4000" dirty="0" smtClean="0"/>
          </a:p>
          <a:p>
            <a:pPr lvl="1"/>
            <a:endParaRPr lang="tr-TR" sz="3600" dirty="0" smtClean="0"/>
          </a:p>
          <a:p>
            <a:pPr lvl="1"/>
            <a:endParaRPr lang="tr-TR" sz="3200" dirty="0" smtClean="0"/>
          </a:p>
          <a:p>
            <a:pPr lvl="1"/>
            <a:endParaRPr lang="tr-TR" sz="2500" dirty="0" smtClean="0"/>
          </a:p>
          <a:p>
            <a:endParaRPr lang="tr-TR" dirty="0"/>
          </a:p>
        </p:txBody>
      </p:sp>
      <p:sp>
        <p:nvSpPr>
          <p:cNvPr id="4" name="3 Dikdörtgen"/>
          <p:cNvSpPr/>
          <p:nvPr/>
        </p:nvSpPr>
        <p:spPr>
          <a:xfrm>
            <a:off x="4357686" y="2500306"/>
            <a:ext cx="4572000" cy="3046988"/>
          </a:xfrm>
          <a:prstGeom prst="rect">
            <a:avLst/>
          </a:prstGeom>
        </p:spPr>
        <p:txBody>
          <a:bodyPr>
            <a:spAutoFit/>
          </a:bodyPr>
          <a:lstStyle/>
          <a:p>
            <a:pPr lvl="1"/>
            <a:r>
              <a:rPr lang="tr-TR" sz="2400" dirty="0" err="1" smtClean="0"/>
              <a:t>ucBoyutluDizi</a:t>
            </a:r>
            <a:r>
              <a:rPr lang="tr-TR" sz="2400" dirty="0" smtClean="0"/>
              <a:t>[1][0][1]</a:t>
            </a:r>
          </a:p>
          <a:p>
            <a:pPr lvl="1"/>
            <a:r>
              <a:rPr lang="tr-TR" sz="2400" dirty="0" err="1" smtClean="0"/>
              <a:t>ucBoyutluDizi</a:t>
            </a:r>
            <a:r>
              <a:rPr lang="tr-TR" sz="2400" dirty="0" smtClean="0"/>
              <a:t>[1][1][0]</a:t>
            </a:r>
          </a:p>
          <a:p>
            <a:pPr lvl="1"/>
            <a:r>
              <a:rPr lang="tr-TR" sz="2400" dirty="0" err="1" smtClean="0"/>
              <a:t>ucBoyutluDizi</a:t>
            </a:r>
            <a:r>
              <a:rPr lang="tr-TR" sz="2400" dirty="0" smtClean="0"/>
              <a:t>[1][1][1]</a:t>
            </a:r>
          </a:p>
          <a:p>
            <a:pPr lvl="1"/>
            <a:r>
              <a:rPr lang="tr-TR" sz="2400" dirty="0" err="1" smtClean="0"/>
              <a:t>ucBoyutluDizi</a:t>
            </a:r>
            <a:r>
              <a:rPr lang="tr-TR" sz="2400" dirty="0" smtClean="0"/>
              <a:t>[1][2][0]</a:t>
            </a:r>
          </a:p>
          <a:p>
            <a:pPr lvl="1"/>
            <a:r>
              <a:rPr lang="tr-TR" sz="2400" dirty="0" err="1" smtClean="0"/>
              <a:t>ucBoyutluDizi</a:t>
            </a:r>
            <a:r>
              <a:rPr lang="tr-TR" sz="2400" dirty="0" smtClean="0"/>
              <a:t>[1][2][1]</a:t>
            </a:r>
          </a:p>
          <a:p>
            <a:pPr lvl="1"/>
            <a:r>
              <a:rPr lang="tr-TR" sz="2400" dirty="0" err="1" smtClean="0"/>
              <a:t>ucBoyutluDizi</a:t>
            </a:r>
            <a:r>
              <a:rPr lang="tr-TR" sz="2400" dirty="0" smtClean="0"/>
              <a:t>[2][0][0]</a:t>
            </a:r>
          </a:p>
          <a:p>
            <a:pPr lvl="1"/>
            <a:r>
              <a:rPr lang="tr-TR" sz="2400" dirty="0" smtClean="0"/>
              <a:t>…</a:t>
            </a:r>
          </a:p>
          <a:p>
            <a:pPr lvl="1"/>
            <a:r>
              <a:rPr lang="tr-TR" sz="2400" dirty="0" err="1" smtClean="0"/>
              <a:t>ucBoyutluDizi</a:t>
            </a:r>
            <a:r>
              <a:rPr lang="tr-TR" sz="2400" dirty="0" smtClean="0"/>
              <a:t>[3][2][1]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heckerboard(across)">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Üç boyutlu dizinin elamanları…</a:t>
            </a:r>
            <a:endParaRPr lang="tr-TR" dirty="0"/>
          </a:p>
        </p:txBody>
      </p:sp>
      <p:sp>
        <p:nvSpPr>
          <p:cNvPr id="3" name="2 İçerik Yer Tutucusu"/>
          <p:cNvSpPr>
            <a:spLocks noGrp="1"/>
          </p:cNvSpPr>
          <p:nvPr>
            <p:ph sz="quarter" idx="1"/>
          </p:nvPr>
        </p:nvSpPr>
        <p:spPr/>
        <p:txBody>
          <a:bodyPr>
            <a:normAutofit fontScale="925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 {</a:t>
            </a:r>
          </a:p>
          <a:p>
            <a:pPr>
              <a:buNone/>
            </a:pPr>
            <a:r>
              <a:rPr lang="tr-TR" dirty="0" smtClean="0"/>
              <a:t>	</a:t>
            </a:r>
            <a:r>
              <a:rPr lang="tr-TR" dirty="0" err="1" smtClean="0"/>
              <a:t>int</a:t>
            </a:r>
            <a:r>
              <a:rPr lang="tr-TR" dirty="0" smtClean="0"/>
              <a:t> m=3, n=2,o=2;</a:t>
            </a:r>
          </a:p>
          <a:p>
            <a:pPr>
              <a:buNone/>
            </a:pPr>
            <a:r>
              <a:rPr lang="tr-TR" dirty="0" smtClean="0"/>
              <a:t>	</a:t>
            </a:r>
            <a:r>
              <a:rPr lang="tr-TR" dirty="0" err="1" smtClean="0"/>
              <a:t>int</a:t>
            </a:r>
            <a:r>
              <a:rPr lang="tr-TR" dirty="0" smtClean="0"/>
              <a:t> dizi[m][n][o];</a:t>
            </a:r>
          </a:p>
          <a:p>
            <a:pPr>
              <a:buNone/>
            </a:pPr>
            <a:r>
              <a:rPr lang="tr-TR" dirty="0" smtClean="0"/>
              <a:t>	</a:t>
            </a:r>
            <a:r>
              <a:rPr lang="tr-TR" dirty="0" err="1" smtClean="0"/>
              <a:t>int</a:t>
            </a:r>
            <a:r>
              <a:rPr lang="tr-TR" dirty="0" smtClean="0"/>
              <a:t> i,j,k;</a:t>
            </a:r>
          </a:p>
          <a:p>
            <a:pPr>
              <a:buNone/>
            </a:pPr>
            <a:r>
              <a:rPr lang="tr-TR" dirty="0" smtClean="0"/>
              <a:t>	</a:t>
            </a:r>
            <a:r>
              <a:rPr lang="tr-TR" dirty="0" err="1" smtClean="0"/>
              <a:t>for</a:t>
            </a:r>
            <a:r>
              <a:rPr lang="tr-TR" dirty="0" smtClean="0"/>
              <a:t>(i=0; i&lt;m; i++)</a:t>
            </a:r>
          </a:p>
          <a:p>
            <a:pPr>
              <a:buNone/>
            </a:pPr>
            <a:r>
              <a:rPr lang="tr-TR" dirty="0" smtClean="0"/>
              <a:t>		</a:t>
            </a:r>
            <a:r>
              <a:rPr lang="tr-TR" dirty="0" err="1" smtClean="0"/>
              <a:t>for</a:t>
            </a:r>
            <a:r>
              <a:rPr lang="tr-TR" dirty="0" smtClean="0"/>
              <a:t>(j=0; j&lt;n; j++)</a:t>
            </a:r>
          </a:p>
          <a:p>
            <a:pPr>
              <a:buNone/>
            </a:pPr>
            <a:r>
              <a:rPr lang="tr-TR" dirty="0" smtClean="0"/>
              <a:t>			</a:t>
            </a:r>
            <a:r>
              <a:rPr lang="tr-TR" dirty="0" err="1" smtClean="0"/>
              <a:t>for</a:t>
            </a:r>
            <a:r>
              <a:rPr lang="tr-TR" dirty="0" smtClean="0"/>
              <a:t>(k=0; k&lt;o; k++)</a:t>
            </a:r>
          </a:p>
          <a:p>
            <a:pPr>
              <a:buNone/>
            </a:pPr>
            <a:r>
              <a:rPr lang="tr-TR" dirty="0" smtClean="0"/>
              <a:t>			</a:t>
            </a:r>
            <a:r>
              <a:rPr lang="tr-TR" sz="1700" dirty="0" err="1" smtClean="0"/>
              <a:t>printf</a:t>
            </a:r>
            <a:r>
              <a:rPr lang="tr-TR" sz="1700" dirty="0" smtClean="0"/>
              <a:t>("dizi[%d][%d][%d]'</a:t>
            </a:r>
            <a:r>
              <a:rPr lang="tr-TR" sz="1700" dirty="0" err="1" smtClean="0"/>
              <a:t>nin</a:t>
            </a:r>
            <a:r>
              <a:rPr lang="tr-TR" sz="1700" dirty="0" smtClean="0"/>
              <a:t> </a:t>
            </a:r>
            <a:r>
              <a:rPr lang="tr-TR" sz="1700" dirty="0" err="1" smtClean="0"/>
              <a:t>hafizadaki</a:t>
            </a:r>
            <a:r>
              <a:rPr lang="tr-TR" sz="1700" dirty="0" smtClean="0"/>
              <a:t> adresi:%d\n", i,j,k, &amp;dizi[i][j][k]);</a:t>
            </a:r>
            <a:endParaRPr lang="tr-TR" dirty="0" smtClean="0"/>
          </a:p>
          <a:p>
            <a:pPr>
              <a:buNone/>
            </a:pPr>
            <a:r>
              <a:rPr lang="tr-TR" dirty="0" smtClean="0"/>
              <a:t>	</a:t>
            </a:r>
            <a:r>
              <a:rPr lang="tr-TR" dirty="0" err="1" smtClean="0"/>
              <a:t>return</a:t>
            </a:r>
            <a:r>
              <a:rPr lang="tr-TR" dirty="0" smtClean="0"/>
              <a:t> 0;</a:t>
            </a:r>
          </a:p>
          <a:p>
            <a:pPr>
              <a:buNone/>
            </a:pPr>
            <a:r>
              <a:rPr lang="tr-TR" dirty="0" smtClean="0"/>
              <a:t>}</a:t>
            </a:r>
            <a:endParaRPr lang="tr-TR" dirty="0"/>
          </a:p>
        </p:txBody>
      </p:sp>
      <p:pic>
        <p:nvPicPr>
          <p:cNvPr id="4098" name="Picture 2"/>
          <p:cNvPicPr>
            <a:picLocks noChangeAspect="1" noChangeArrowheads="1"/>
          </p:cNvPicPr>
          <p:nvPr/>
        </p:nvPicPr>
        <p:blipFill>
          <a:blip r:embed="rId2"/>
          <a:srcRect/>
          <a:stretch>
            <a:fillRect/>
          </a:stretch>
        </p:blipFill>
        <p:spPr bwMode="auto">
          <a:xfrm>
            <a:off x="4214810" y="1357298"/>
            <a:ext cx="4424961" cy="2786082"/>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Çok boyutlu dizilere dair…</a:t>
            </a:r>
            <a:endParaRPr lang="tr-TR" dirty="0"/>
          </a:p>
        </p:txBody>
      </p:sp>
      <p:sp>
        <p:nvSpPr>
          <p:cNvPr id="3" name="2 İçerik Yer Tutucusu"/>
          <p:cNvSpPr>
            <a:spLocks noGrp="1"/>
          </p:cNvSpPr>
          <p:nvPr>
            <p:ph sz="quarter" idx="1"/>
          </p:nvPr>
        </p:nvSpPr>
        <p:spPr/>
        <p:txBody>
          <a:bodyPr/>
          <a:lstStyle/>
          <a:p>
            <a:r>
              <a:rPr lang="tr-TR" dirty="0" smtClean="0"/>
              <a:t>100 boyutlu bir dizi bile olsa </a:t>
            </a:r>
          </a:p>
          <a:p>
            <a:pPr lvl="1"/>
            <a:r>
              <a:rPr lang="tr-TR" dirty="0" smtClean="0"/>
              <a:t>(</a:t>
            </a:r>
            <a:r>
              <a:rPr lang="tr-TR" dirty="0" err="1" smtClean="0"/>
              <a:t>int</a:t>
            </a:r>
            <a:r>
              <a:rPr lang="tr-TR" dirty="0" smtClean="0"/>
              <a:t> dizi[10][22][3][4]…[23][72];)</a:t>
            </a:r>
          </a:p>
          <a:p>
            <a:r>
              <a:rPr lang="tr-TR" dirty="0" smtClean="0"/>
              <a:t>elemanları hafızada yan yana dizili olacaktır.</a:t>
            </a:r>
          </a:p>
          <a:p>
            <a:endParaRPr lang="tr-TR" dirty="0" smtClean="0"/>
          </a:p>
          <a:p>
            <a:r>
              <a:rPr lang="tr-TR" dirty="0" smtClean="0"/>
              <a:t>Dizi boyutlarında korkutucu bir yan yoktur.</a:t>
            </a:r>
          </a:p>
          <a:p>
            <a:r>
              <a:rPr lang="tr-TR" dirty="0" smtClean="0"/>
              <a:t>2 boyutlu dizileri matris gibi hayal edebilirsiniz ama 3 ve daha fazla boyutlarda bu düşünce tarzını bırakınız.</a:t>
            </a:r>
          </a:p>
          <a:p>
            <a:r>
              <a:rPr lang="tr-TR" dirty="0" smtClean="0"/>
              <a:t>Sadece şunu biliniz: dizi boyutları sadece dizinin elamanlarına verdiğimiz isimleri düzenlemek içindir.</a:t>
            </a:r>
            <a:endParaRPr lang="tr-TR" dirty="0"/>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Çok boyutlu dizi kullanımına örnek…</a:t>
            </a:r>
            <a:endParaRPr lang="tr-TR" dirty="0"/>
          </a:p>
        </p:txBody>
      </p:sp>
      <p:sp>
        <p:nvSpPr>
          <p:cNvPr id="3" name="2 İçerik Yer Tutucusu"/>
          <p:cNvSpPr>
            <a:spLocks noGrp="1"/>
          </p:cNvSpPr>
          <p:nvPr>
            <p:ph sz="quarter" idx="1"/>
          </p:nvPr>
        </p:nvSpPr>
        <p:spPr/>
        <p:txBody>
          <a:bodyPr/>
          <a:lstStyle/>
          <a:p>
            <a:r>
              <a:rPr lang="tr-TR" dirty="0" smtClean="0"/>
              <a:t>İllerimizin en büyük üç ilçesinin en büyük 10 hastanesinin doktor, yatak ve ambulans sayılarını </a:t>
            </a:r>
            <a:r>
              <a:rPr lang="tr-TR" b="1" dirty="0" smtClean="0"/>
              <a:t>bir değişkende </a:t>
            </a:r>
            <a:r>
              <a:rPr lang="tr-TR" dirty="0" smtClean="0"/>
              <a:t>saklayınız.</a:t>
            </a:r>
          </a:p>
        </p:txBody>
      </p:sp>
      <p:grpSp>
        <p:nvGrpSpPr>
          <p:cNvPr id="4" name="16 Grup"/>
          <p:cNvGrpSpPr/>
          <p:nvPr/>
        </p:nvGrpSpPr>
        <p:grpSpPr>
          <a:xfrm>
            <a:off x="785786" y="3429000"/>
            <a:ext cx="7286652" cy="2643182"/>
            <a:chOff x="1428728" y="3786190"/>
            <a:chExt cx="7286652" cy="2643182"/>
          </a:xfrm>
        </p:grpSpPr>
        <p:pic>
          <p:nvPicPr>
            <p:cNvPr id="18" name="17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19" name="18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20" name="19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21" name="20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22" name="21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3" name="22 Resim" descr="1192549655-bed-1.gif"/>
          <p:cNvPicPr>
            <a:picLocks noChangeAspect="1"/>
          </p:cNvPicPr>
          <p:nvPr/>
        </p:nvPicPr>
        <p:blipFill>
          <a:blip r:embed="rId4"/>
          <a:stretch>
            <a:fillRect/>
          </a:stretch>
        </p:blipFill>
        <p:spPr>
          <a:xfrm>
            <a:off x="4286248" y="2643182"/>
            <a:ext cx="568999" cy="561955"/>
          </a:xfrm>
          <a:prstGeom prst="rect">
            <a:avLst/>
          </a:prstGeom>
        </p:spPr>
      </p:pic>
      <p:pic>
        <p:nvPicPr>
          <p:cNvPr id="24" name="23 Resim" descr="inde2x.jpg"/>
          <p:cNvPicPr>
            <a:picLocks noChangeAspect="1"/>
          </p:cNvPicPr>
          <p:nvPr/>
        </p:nvPicPr>
        <p:blipFill>
          <a:blip r:embed="rId5" cstate="screen"/>
          <a:stretch>
            <a:fillRect/>
          </a:stretch>
        </p:blipFill>
        <p:spPr>
          <a:xfrm>
            <a:off x="5214942" y="3071810"/>
            <a:ext cx="571504" cy="359462"/>
          </a:xfrm>
          <a:prstGeom prst="rect">
            <a:avLst/>
          </a:prstGeom>
        </p:spPr>
      </p:pic>
      <p:pic>
        <p:nvPicPr>
          <p:cNvPr id="25" name="24 Resim" descr="index.png"/>
          <p:cNvPicPr>
            <a:picLocks noChangeAspect="1"/>
          </p:cNvPicPr>
          <p:nvPr/>
        </p:nvPicPr>
        <p:blipFill>
          <a:blip r:embed="rId6">
            <a:clrChange>
              <a:clrFrom>
                <a:srgbClr val="FFFFFF"/>
              </a:clrFrom>
              <a:clrTo>
                <a:srgbClr val="FFFFFF">
                  <a:alpha val="0"/>
                </a:srgbClr>
              </a:clrTo>
            </a:clrChange>
          </a:blip>
          <a:stretch>
            <a:fillRect/>
          </a:stretch>
        </p:blipFill>
        <p:spPr>
          <a:xfrm>
            <a:off x="3428992" y="3214686"/>
            <a:ext cx="500066" cy="500066"/>
          </a:xfrm>
          <a:prstGeom prst="rect">
            <a:avLst/>
          </a:prstGeom>
        </p:spPr>
      </p:pic>
      <p:pic>
        <p:nvPicPr>
          <p:cNvPr id="26" name="25 Resim" descr="index.png"/>
          <p:cNvPicPr>
            <a:picLocks noChangeAspect="1"/>
          </p:cNvPicPr>
          <p:nvPr/>
        </p:nvPicPr>
        <p:blipFill>
          <a:blip r:embed="rId6">
            <a:clrChange>
              <a:clrFrom>
                <a:srgbClr val="FFFFFF"/>
              </a:clrFrom>
              <a:clrTo>
                <a:srgbClr val="FFFFFF">
                  <a:alpha val="0"/>
                </a:srgbClr>
              </a:clrTo>
            </a:clrChange>
          </a:blip>
          <a:stretch>
            <a:fillRect/>
          </a:stretch>
        </p:blipFill>
        <p:spPr>
          <a:xfrm>
            <a:off x="6858016" y="3357562"/>
            <a:ext cx="500066" cy="500066"/>
          </a:xfrm>
          <a:prstGeom prst="rect">
            <a:avLst/>
          </a:prstGeom>
        </p:spPr>
      </p:pic>
      <p:pic>
        <p:nvPicPr>
          <p:cNvPr id="27" name="26 Resim" descr="index.png"/>
          <p:cNvPicPr>
            <a:picLocks noChangeAspect="1"/>
          </p:cNvPicPr>
          <p:nvPr/>
        </p:nvPicPr>
        <p:blipFill>
          <a:blip r:embed="rId6">
            <a:clrChange>
              <a:clrFrom>
                <a:srgbClr val="FFFFFF"/>
              </a:clrFrom>
              <a:clrTo>
                <a:srgbClr val="FFFFFF">
                  <a:alpha val="0"/>
                </a:srgbClr>
              </a:clrTo>
            </a:clrChange>
          </a:blip>
          <a:stretch>
            <a:fillRect/>
          </a:stretch>
        </p:blipFill>
        <p:spPr>
          <a:xfrm>
            <a:off x="6500826" y="2857496"/>
            <a:ext cx="500066" cy="500066"/>
          </a:xfrm>
          <a:prstGeom prst="rect">
            <a:avLst/>
          </a:prstGeom>
        </p:spPr>
      </p:pic>
      <p:pic>
        <p:nvPicPr>
          <p:cNvPr id="28" name="27 Resim" descr="inde2x.jpg"/>
          <p:cNvPicPr>
            <a:picLocks noChangeAspect="1"/>
          </p:cNvPicPr>
          <p:nvPr/>
        </p:nvPicPr>
        <p:blipFill>
          <a:blip r:embed="rId5" cstate="screen"/>
          <a:stretch>
            <a:fillRect/>
          </a:stretch>
        </p:blipFill>
        <p:spPr>
          <a:xfrm>
            <a:off x="5143504" y="5572140"/>
            <a:ext cx="571504" cy="359462"/>
          </a:xfrm>
          <a:prstGeom prst="rect">
            <a:avLst/>
          </a:prstGeom>
        </p:spPr>
      </p:pic>
      <p:pic>
        <p:nvPicPr>
          <p:cNvPr id="29" name="28 Resim" descr="inde2x.jpg"/>
          <p:cNvPicPr>
            <a:picLocks noChangeAspect="1"/>
          </p:cNvPicPr>
          <p:nvPr/>
        </p:nvPicPr>
        <p:blipFill>
          <a:blip r:embed="rId5" cstate="screen"/>
          <a:stretch>
            <a:fillRect/>
          </a:stretch>
        </p:blipFill>
        <p:spPr>
          <a:xfrm>
            <a:off x="1785918" y="2928934"/>
            <a:ext cx="571504" cy="359462"/>
          </a:xfrm>
          <a:prstGeom prst="rect">
            <a:avLst/>
          </a:prstGeom>
        </p:spPr>
      </p:pic>
      <p:pic>
        <p:nvPicPr>
          <p:cNvPr id="30" name="29 Resim" descr="1192549655-bed-1.gif"/>
          <p:cNvPicPr>
            <a:picLocks noChangeAspect="1"/>
          </p:cNvPicPr>
          <p:nvPr/>
        </p:nvPicPr>
        <p:blipFill>
          <a:blip r:embed="rId4"/>
          <a:stretch>
            <a:fillRect/>
          </a:stretch>
        </p:blipFill>
        <p:spPr>
          <a:xfrm>
            <a:off x="3643306" y="5429264"/>
            <a:ext cx="568999" cy="561955"/>
          </a:xfrm>
          <a:prstGeom prst="rect">
            <a:avLst/>
          </a:prstGeom>
        </p:spPr>
      </p:pic>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Çok boyutlu dizi kullanımına örnek…</a:t>
            </a:r>
            <a:endParaRPr lang="tr-TR" dirty="0"/>
          </a:p>
        </p:txBody>
      </p:sp>
      <p:sp>
        <p:nvSpPr>
          <p:cNvPr id="3" name="2 İçerik Yer Tutucusu"/>
          <p:cNvSpPr>
            <a:spLocks noGrp="1"/>
          </p:cNvSpPr>
          <p:nvPr>
            <p:ph sz="quarter" idx="1"/>
          </p:nvPr>
        </p:nvSpPr>
        <p:spPr/>
        <p:txBody>
          <a:bodyPr/>
          <a:lstStyle/>
          <a:p>
            <a:pPr>
              <a:buNone/>
            </a:pPr>
            <a:r>
              <a:rPr lang="tr-TR" sz="1800" dirty="0" smtClean="0"/>
              <a:t>/*Programcının kararı: İlçeler büyükten küçüğe 1’den 3’e doğru temsil edilsin. Doktor sayıları indis 0, yatak sayıları indis 1, ambulans sayıları ise indis 2’lerde saklansın.*/</a:t>
            </a:r>
          </a:p>
          <a:p>
            <a:r>
              <a:rPr lang="tr-TR" dirty="0" err="1" smtClean="0"/>
              <a:t>int</a:t>
            </a:r>
            <a:r>
              <a:rPr lang="tr-TR" dirty="0" smtClean="0"/>
              <a:t> </a:t>
            </a:r>
            <a:r>
              <a:rPr lang="tr-TR" dirty="0" err="1" smtClean="0"/>
              <a:t>saglik</a:t>
            </a:r>
            <a:r>
              <a:rPr lang="tr-TR" dirty="0" smtClean="0"/>
              <a:t>[82][4][10][3];</a:t>
            </a:r>
            <a:endParaRPr lang="tr-TR" dirty="0"/>
          </a:p>
        </p:txBody>
      </p:sp>
      <p:cxnSp>
        <p:nvCxnSpPr>
          <p:cNvPr id="5" name="4 Düz Ok Bağlayıcısı"/>
          <p:cNvCxnSpPr/>
          <p:nvPr/>
        </p:nvCxnSpPr>
        <p:spPr>
          <a:xfrm rot="10800000" flipV="1">
            <a:off x="1500166" y="2357430"/>
            <a:ext cx="78581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428596" y="3000372"/>
            <a:ext cx="2143140" cy="1477328"/>
          </a:xfrm>
          <a:prstGeom prst="rect">
            <a:avLst/>
          </a:prstGeom>
          <a:noFill/>
        </p:spPr>
        <p:txBody>
          <a:bodyPr wrap="square" rtlCol="0">
            <a:spAutoFit/>
          </a:bodyPr>
          <a:lstStyle/>
          <a:p>
            <a:r>
              <a:rPr lang="tr-TR" dirty="0" smtClean="0"/>
              <a:t>İller plaka </a:t>
            </a:r>
            <a:r>
              <a:rPr lang="tr-TR" dirty="0" err="1" smtClean="0"/>
              <a:t>nolarıyla</a:t>
            </a:r>
            <a:r>
              <a:rPr lang="tr-TR" dirty="0" smtClean="0"/>
              <a:t> temsil edilsin.</a:t>
            </a:r>
            <a:r>
              <a:rPr lang="tr-TR" i="1" dirty="0" smtClean="0"/>
              <a:t>0 indisi kullanılmayacaktır. Belki ülke ortalaması için kullanılabilir.</a:t>
            </a:r>
            <a:endParaRPr lang="tr-TR" i="1" dirty="0"/>
          </a:p>
        </p:txBody>
      </p:sp>
      <p:sp>
        <p:nvSpPr>
          <p:cNvPr id="8" name="7 Metin kutusu"/>
          <p:cNvSpPr txBox="1"/>
          <p:nvPr/>
        </p:nvSpPr>
        <p:spPr>
          <a:xfrm>
            <a:off x="2857488" y="3214686"/>
            <a:ext cx="2143140" cy="1754326"/>
          </a:xfrm>
          <a:prstGeom prst="rect">
            <a:avLst/>
          </a:prstGeom>
          <a:noFill/>
        </p:spPr>
        <p:txBody>
          <a:bodyPr wrap="square" rtlCol="0">
            <a:spAutoFit/>
          </a:bodyPr>
          <a:lstStyle/>
          <a:p>
            <a:r>
              <a:rPr lang="tr-TR" i="1" dirty="0" smtClean="0"/>
              <a:t>0 indisi kullanılmayacaktır. </a:t>
            </a:r>
          </a:p>
          <a:p>
            <a:r>
              <a:rPr lang="tr-TR" i="1" dirty="0" smtClean="0"/>
              <a:t>1 – en büyük 1.ilçe</a:t>
            </a:r>
          </a:p>
          <a:p>
            <a:r>
              <a:rPr lang="tr-TR" i="1" dirty="0" smtClean="0"/>
              <a:t>2 – en büyük 2.ilçe</a:t>
            </a:r>
          </a:p>
          <a:p>
            <a:r>
              <a:rPr lang="tr-TR" i="1" dirty="0" smtClean="0"/>
              <a:t>3 – en büyük 3.ilçe</a:t>
            </a:r>
          </a:p>
          <a:p>
            <a:endParaRPr lang="tr-TR" i="1" dirty="0"/>
          </a:p>
        </p:txBody>
      </p:sp>
      <p:cxnSp>
        <p:nvCxnSpPr>
          <p:cNvPr id="10" name="9 Düz Ok Bağlayıcısı"/>
          <p:cNvCxnSpPr/>
          <p:nvPr/>
        </p:nvCxnSpPr>
        <p:spPr>
          <a:xfrm rot="16200000" flipH="1">
            <a:off x="2571736" y="2643182"/>
            <a:ext cx="78581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a:off x="3786182" y="2428868"/>
            <a:ext cx="571504"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4429124" y="2357430"/>
            <a:ext cx="2143140" cy="1200329"/>
          </a:xfrm>
          <a:prstGeom prst="rect">
            <a:avLst/>
          </a:prstGeom>
          <a:noFill/>
        </p:spPr>
        <p:txBody>
          <a:bodyPr wrap="square" rtlCol="0">
            <a:spAutoFit/>
          </a:bodyPr>
          <a:lstStyle/>
          <a:p>
            <a:r>
              <a:rPr lang="tr-TR" i="1" dirty="0" smtClean="0"/>
              <a:t>0 - Doktor sayısı</a:t>
            </a:r>
          </a:p>
          <a:p>
            <a:r>
              <a:rPr lang="tr-TR" i="1" dirty="0" smtClean="0"/>
              <a:t>1 – Yatak sayısı</a:t>
            </a:r>
          </a:p>
          <a:p>
            <a:r>
              <a:rPr lang="tr-TR" i="1" dirty="0" smtClean="0"/>
              <a:t>2 – Ambulans sayısı</a:t>
            </a:r>
          </a:p>
          <a:p>
            <a:endParaRPr lang="tr-TR" i="1" dirty="0"/>
          </a:p>
        </p:txBody>
      </p:sp>
      <p:sp>
        <p:nvSpPr>
          <p:cNvPr id="16" name="15 Metin kutusu"/>
          <p:cNvSpPr txBox="1"/>
          <p:nvPr/>
        </p:nvSpPr>
        <p:spPr>
          <a:xfrm>
            <a:off x="5143504" y="4143380"/>
            <a:ext cx="335758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Ankara ilinin en büyük ilçesine ait en büyük 6.hastanesinin ambulans sayısı </a:t>
            </a:r>
            <a:r>
              <a:rPr lang="tr-TR" dirty="0" err="1" smtClean="0"/>
              <a:t>saglik</a:t>
            </a:r>
            <a:r>
              <a:rPr lang="tr-TR" dirty="0" smtClean="0"/>
              <a:t>[6][1][5][2]  elemanında saklanmaktadır.</a:t>
            </a:r>
            <a:endParaRPr lang="tr-TR" dirty="0"/>
          </a:p>
        </p:txBody>
      </p:sp>
      <p:pic>
        <p:nvPicPr>
          <p:cNvPr id="17" name="16 Resim" descr="1192549655-bed-1.gif"/>
          <p:cNvPicPr>
            <a:picLocks noChangeAspect="1"/>
          </p:cNvPicPr>
          <p:nvPr/>
        </p:nvPicPr>
        <p:blipFill>
          <a:blip r:embed="rId2"/>
          <a:stretch>
            <a:fillRect/>
          </a:stretch>
        </p:blipFill>
        <p:spPr>
          <a:xfrm>
            <a:off x="6429388" y="2500306"/>
            <a:ext cx="568999" cy="561955"/>
          </a:xfrm>
          <a:prstGeom prst="rect">
            <a:avLst/>
          </a:prstGeom>
        </p:spPr>
      </p:pic>
      <p:pic>
        <p:nvPicPr>
          <p:cNvPr id="23" name="22 Resim" descr="inde2x.jpg"/>
          <p:cNvPicPr>
            <a:picLocks noChangeAspect="1"/>
          </p:cNvPicPr>
          <p:nvPr/>
        </p:nvPicPr>
        <p:blipFill>
          <a:blip r:embed="rId3" cstate="screen"/>
          <a:stretch>
            <a:fillRect/>
          </a:stretch>
        </p:blipFill>
        <p:spPr>
          <a:xfrm>
            <a:off x="6286512" y="3214686"/>
            <a:ext cx="571504" cy="359462"/>
          </a:xfrm>
          <a:prstGeom prst="rect">
            <a:avLst/>
          </a:prstGeom>
        </p:spPr>
      </p:pic>
      <p:pic>
        <p:nvPicPr>
          <p:cNvPr id="24" name="23 Resim" descr="index.png"/>
          <p:cNvPicPr>
            <a:picLocks noChangeAspect="1"/>
          </p:cNvPicPr>
          <p:nvPr/>
        </p:nvPicPr>
        <p:blipFill>
          <a:blip r:embed="rId4">
            <a:clrChange>
              <a:clrFrom>
                <a:srgbClr val="FFFFFF"/>
              </a:clrFrom>
              <a:clrTo>
                <a:srgbClr val="FFFFFF">
                  <a:alpha val="0"/>
                </a:srgbClr>
              </a:clrTo>
            </a:clrChange>
          </a:blip>
          <a:stretch>
            <a:fillRect/>
          </a:stretch>
        </p:blipFill>
        <p:spPr>
          <a:xfrm>
            <a:off x="6000760" y="2143116"/>
            <a:ext cx="500066" cy="500066"/>
          </a:xfrm>
          <a:prstGeom prst="rect">
            <a:avLst/>
          </a:prstGeom>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26" name="25 Yuvarlatılmış Dikdörtgen"/>
          <p:cNvSpPr/>
          <p:nvPr/>
        </p:nvSpPr>
        <p:spPr>
          <a:xfrm>
            <a:off x="642910" y="3143248"/>
            <a:ext cx="2428892" cy="1000132"/>
          </a:xfrm>
          <a:prstGeom prst="roundRect">
            <a:avLst/>
          </a:prstGeom>
          <a:solidFill>
            <a:schemeClr val="accent4">
              <a:lumMod val="20000"/>
              <a:lumOff val="80000"/>
            </a:schemeClr>
          </a:solidFill>
          <a:ln w="57150">
            <a:solidFill>
              <a:srgbClr val="FF0000"/>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tr-TR"/>
          </a:p>
        </p:txBody>
      </p:sp>
      <p:sp>
        <p:nvSpPr>
          <p:cNvPr id="48" name="47 Metin kutusu"/>
          <p:cNvSpPr txBox="1"/>
          <p:nvPr/>
        </p:nvSpPr>
        <p:spPr>
          <a:xfrm>
            <a:off x="2871989" y="198223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smtClean="0"/>
              <a:t>Yol Haritası</a:t>
            </a:r>
            <a:endParaRPr lang="tr-TR" dirty="0"/>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300328" y="1112147"/>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6041478" y="1112147"/>
            <a:ext cx="512325" cy="828000"/>
          </a:xfrm>
          <a:prstGeom prst="rect">
            <a:avLst/>
          </a:prstGeom>
        </p:spPr>
      </p:pic>
      <p:sp>
        <p:nvSpPr>
          <p:cNvPr id="51" name="50 Metin kutusu"/>
          <p:cNvSpPr txBox="1"/>
          <p:nvPr/>
        </p:nvSpPr>
        <p:spPr>
          <a:xfrm>
            <a:off x="6636193" y="129726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dizi -dizgi</a:t>
            </a:r>
          </a:p>
        </p:txBody>
      </p:sp>
      <p:pic>
        <p:nvPicPr>
          <p:cNvPr id="97" name="96 Resim" descr="16201491-3d-human-with-a-pointer-isolated-on-white-background.jpg"/>
          <p:cNvPicPr>
            <a:picLocks noChangeAspect="1"/>
          </p:cNvPicPr>
          <p:nvPr/>
        </p:nvPicPr>
        <p:blipFill>
          <a:blip r:embed="rId12">
            <a:clrChange>
              <a:clrFrom>
                <a:srgbClr val="FFFFFF"/>
              </a:clrFrom>
              <a:clrTo>
                <a:srgbClr val="FFFFFF">
                  <a:alpha val="0"/>
                </a:srgbClr>
              </a:clrTo>
            </a:clrChange>
          </a:blip>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komut ekranı</a:t>
            </a:r>
          </a:p>
        </p:txBody>
      </p:sp>
      <p:sp>
        <p:nvSpPr>
          <p:cNvPr id="25" name="24 Metin kutusu"/>
          <p:cNvSpPr txBox="1"/>
          <p:nvPr/>
        </p:nvSpPr>
        <p:spPr>
          <a:xfrm>
            <a:off x="6215074" y="4000504"/>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özyineleme</a:t>
            </a:r>
          </a:p>
        </p:txBody>
      </p:sp>
    </p:spTree>
  </p:cSld>
  <p:clrMapOvr>
    <a:masterClrMapping/>
  </p:clrMapOvr>
  <p:transition spd="med" advClick="0">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142852"/>
            <a:ext cx="8229600" cy="4937760"/>
          </a:xfrm>
        </p:spPr>
        <p:txBody>
          <a:bodyPr>
            <a:normAutofit fontScale="85000" lnSpcReduction="20000"/>
          </a:bodyPr>
          <a:lstStyle/>
          <a:p>
            <a:pPr marL="514350" indent="-514350">
              <a:buFont typeface="+mj-lt"/>
              <a:buAutoNum type="arabicPeriod"/>
            </a:pPr>
            <a:r>
              <a:rPr lang="tr-TR" dirty="0" smtClean="0"/>
              <a:t>#</a:t>
            </a:r>
            <a:r>
              <a:rPr lang="tr-TR" dirty="0" err="1" smtClean="0"/>
              <a:t>include</a:t>
            </a:r>
            <a:r>
              <a:rPr lang="tr-TR" dirty="0" smtClean="0"/>
              <a:t> &lt;</a:t>
            </a:r>
            <a:r>
              <a:rPr lang="tr-TR" dirty="0" err="1" smtClean="0"/>
              <a:t>stdio</a:t>
            </a:r>
            <a:r>
              <a:rPr lang="tr-TR" dirty="0" smtClean="0"/>
              <a:t>.h&gt;</a:t>
            </a:r>
          </a:p>
          <a:p>
            <a:pPr marL="514350" indent="-514350">
              <a:buFont typeface="+mj-lt"/>
              <a:buAutoNum type="arabicPeriod"/>
            </a:pPr>
            <a:r>
              <a:rPr lang="tr-TR" dirty="0" err="1" smtClean="0"/>
              <a:t>int</a:t>
            </a:r>
            <a:r>
              <a:rPr lang="tr-TR" dirty="0" smtClean="0"/>
              <a:t> </a:t>
            </a:r>
            <a:r>
              <a:rPr lang="tr-TR" dirty="0" err="1" smtClean="0"/>
              <a:t>main</a:t>
            </a:r>
            <a:r>
              <a:rPr lang="tr-TR" dirty="0" smtClean="0"/>
              <a:t>()</a:t>
            </a:r>
          </a:p>
          <a:p>
            <a:pPr marL="514350" indent="-514350">
              <a:buFont typeface="+mj-lt"/>
              <a:buAutoNum type="arabicPeriod"/>
            </a:pPr>
            <a:r>
              <a:rPr lang="tr-TR" dirty="0" smtClean="0"/>
              <a:t>{</a:t>
            </a:r>
          </a:p>
          <a:p>
            <a:pPr marL="514350" indent="-514350">
              <a:buFont typeface="+mj-lt"/>
              <a:buAutoNum type="arabicPeriod"/>
            </a:pPr>
            <a:r>
              <a:rPr lang="tr-TR" dirty="0" smtClean="0"/>
              <a:t>	</a:t>
            </a:r>
            <a:r>
              <a:rPr lang="tr-TR" dirty="0" err="1" smtClean="0"/>
              <a:t>int</a:t>
            </a:r>
            <a:r>
              <a:rPr lang="tr-TR" dirty="0" smtClean="0"/>
              <a:t> dizi[3][3]= {{2,3},{2,1,4},{2}};</a:t>
            </a:r>
          </a:p>
          <a:p>
            <a:pPr marL="514350" indent="-514350">
              <a:buFont typeface="+mj-lt"/>
              <a:buAutoNum type="arabicPeriod"/>
            </a:pPr>
            <a:r>
              <a:rPr lang="tr-TR" dirty="0" smtClean="0"/>
              <a:t>	</a:t>
            </a:r>
            <a:r>
              <a:rPr lang="tr-TR" dirty="0" err="1" smtClean="0"/>
              <a:t>int</a:t>
            </a:r>
            <a:r>
              <a:rPr lang="tr-TR" dirty="0" smtClean="0"/>
              <a:t> i,j;</a:t>
            </a:r>
          </a:p>
          <a:p>
            <a:pPr marL="514350" indent="-514350">
              <a:buFont typeface="+mj-lt"/>
              <a:buAutoNum type="arabicPeriod"/>
            </a:pPr>
            <a:r>
              <a:rPr lang="tr-TR" dirty="0" smtClean="0"/>
              <a:t>	</a:t>
            </a:r>
            <a:r>
              <a:rPr lang="tr-TR" dirty="0" err="1" smtClean="0"/>
              <a:t>for</a:t>
            </a:r>
            <a:r>
              <a:rPr lang="tr-TR" dirty="0" smtClean="0"/>
              <a:t>(i=0; i&lt;3; i++)</a:t>
            </a:r>
          </a:p>
          <a:p>
            <a:pPr marL="514350" indent="-514350">
              <a:buFont typeface="+mj-lt"/>
              <a:buAutoNum type="arabicPeriod"/>
            </a:pPr>
            <a:r>
              <a:rPr lang="tr-TR" dirty="0" smtClean="0"/>
              <a:t>	{</a:t>
            </a:r>
          </a:p>
          <a:p>
            <a:pPr marL="514350" indent="-514350">
              <a:buFont typeface="+mj-lt"/>
              <a:buAutoNum type="arabicPeriod"/>
            </a:pPr>
            <a:r>
              <a:rPr lang="tr-TR" dirty="0" smtClean="0"/>
              <a:t>		</a:t>
            </a:r>
            <a:r>
              <a:rPr lang="tr-TR" dirty="0" err="1" smtClean="0"/>
              <a:t>for</a:t>
            </a:r>
            <a:r>
              <a:rPr lang="tr-TR" dirty="0" smtClean="0"/>
              <a:t>(j=0; j&lt;3; j++)</a:t>
            </a:r>
          </a:p>
          <a:p>
            <a:pPr marL="514350" indent="-514350">
              <a:buFont typeface="+mj-lt"/>
              <a:buAutoNum type="arabicPeriod"/>
            </a:pPr>
            <a:r>
              <a:rPr lang="tr-TR" dirty="0" smtClean="0"/>
              <a:t>			</a:t>
            </a:r>
            <a:r>
              <a:rPr lang="tr-TR" dirty="0" err="1" smtClean="0"/>
              <a:t>printf</a:t>
            </a:r>
            <a:r>
              <a:rPr lang="tr-TR" dirty="0" smtClean="0"/>
              <a:t>("%d", dizi[i][j]);</a:t>
            </a:r>
          </a:p>
          <a:p>
            <a:pPr marL="514350" indent="-514350">
              <a:buFont typeface="+mj-lt"/>
              <a:buAutoNum type="arabicPeriod"/>
            </a:pPr>
            <a:endParaRPr lang="tr-TR" dirty="0" smtClean="0"/>
          </a:p>
          <a:p>
            <a:pPr marL="514350" indent="-514350">
              <a:buFont typeface="+mj-lt"/>
              <a:buAutoNum type="arabicPeriod"/>
            </a:pPr>
            <a:r>
              <a:rPr lang="tr-TR" dirty="0" smtClean="0"/>
              <a:t>		</a:t>
            </a:r>
            <a:r>
              <a:rPr lang="tr-TR" dirty="0" err="1" smtClean="0"/>
              <a:t>printf</a:t>
            </a:r>
            <a:r>
              <a:rPr lang="tr-TR" dirty="0" smtClean="0"/>
              <a:t>("\n");</a:t>
            </a:r>
          </a:p>
          <a:p>
            <a:pPr marL="514350" indent="-514350">
              <a:buFont typeface="+mj-lt"/>
              <a:buAutoNum type="arabicPeriod"/>
            </a:pPr>
            <a:r>
              <a:rPr lang="tr-TR" dirty="0" smtClean="0"/>
              <a:t>	}</a:t>
            </a:r>
          </a:p>
          <a:p>
            <a:pPr marL="514350" indent="-514350">
              <a:buFont typeface="+mj-lt"/>
              <a:buAutoNum type="arabicPeriod"/>
            </a:pPr>
            <a:r>
              <a:rPr lang="tr-TR" dirty="0" smtClean="0"/>
              <a:t>	</a:t>
            </a:r>
            <a:r>
              <a:rPr lang="tr-TR" dirty="0" err="1" smtClean="0"/>
              <a:t>return</a:t>
            </a:r>
            <a:r>
              <a:rPr lang="tr-TR" dirty="0" smtClean="0"/>
              <a:t> 0;</a:t>
            </a:r>
          </a:p>
          <a:p>
            <a:pPr marL="514350" indent="-514350">
              <a:buFont typeface="+mj-lt"/>
              <a:buAutoNum type="arabicPeriod"/>
            </a:pPr>
            <a:r>
              <a:rPr lang="tr-TR" dirty="0" smtClean="0"/>
              <a:t>}</a:t>
            </a:r>
          </a:p>
        </p:txBody>
      </p:sp>
      <p:sp>
        <p:nvSpPr>
          <p:cNvPr id="2" name="1 Başlık"/>
          <p:cNvSpPr>
            <a:spLocks noGrp="1"/>
          </p:cNvSpPr>
          <p:nvPr>
            <p:ph type="title"/>
          </p:nvPr>
        </p:nvSpPr>
        <p:spPr>
          <a:xfrm>
            <a:off x="4714876" y="152400"/>
            <a:ext cx="3971924" cy="990600"/>
          </a:xfrm>
        </p:spPr>
        <p:txBody>
          <a:bodyPr/>
          <a:lstStyle/>
          <a:p>
            <a:r>
              <a:rPr lang="tr-TR" dirty="0" smtClean="0"/>
              <a:t>Örnek</a:t>
            </a:r>
            <a:endParaRPr lang="tr-TR" dirty="0"/>
          </a:p>
        </p:txBody>
      </p:sp>
      <p:pic>
        <p:nvPicPr>
          <p:cNvPr id="1026" name="Picture 2"/>
          <p:cNvPicPr>
            <a:picLocks noChangeAspect="1" noChangeArrowheads="1"/>
          </p:cNvPicPr>
          <p:nvPr/>
        </p:nvPicPr>
        <p:blipFill>
          <a:blip r:embed="rId2"/>
          <a:srcRect/>
          <a:stretch>
            <a:fillRect/>
          </a:stretch>
        </p:blipFill>
        <p:spPr bwMode="auto">
          <a:xfrm>
            <a:off x="6715140" y="3429000"/>
            <a:ext cx="1714512" cy="230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2.ders sonu</a:t>
            </a:r>
            <a:endParaRPr lang="tr-TR" sz="8000" dirty="0"/>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Diziler ve fonksiyonlar</a:t>
            </a:r>
            <a:endParaRPr lang="tr-TR" dirty="0"/>
          </a:p>
        </p:txBody>
      </p:sp>
      <p:sp>
        <p:nvSpPr>
          <p:cNvPr id="3" name="2 İçerik Yer Tutucusu"/>
          <p:cNvSpPr>
            <a:spLocks noGrp="1"/>
          </p:cNvSpPr>
          <p:nvPr>
            <p:ph sz="quarter" idx="1"/>
          </p:nvPr>
        </p:nvSpPr>
        <p:spPr/>
        <p:txBody>
          <a:bodyPr>
            <a:normAutofit/>
          </a:bodyPr>
          <a:lstStyle/>
          <a:p>
            <a:r>
              <a:rPr lang="tr-TR" sz="2400" dirty="0" smtClean="0"/>
              <a:t>Dizileri fonksiyonlara göndermek istediğimizde bunu nasıl yapmalıyız?</a:t>
            </a:r>
          </a:p>
          <a:p>
            <a:pPr>
              <a:buNone/>
            </a:pPr>
            <a:r>
              <a:rPr lang="tr-TR" sz="2400" dirty="0" smtClean="0"/>
              <a:t>Dizi alan prototip örneği: 		</a:t>
            </a:r>
            <a:r>
              <a:rPr lang="tr-TR" sz="2400" dirty="0" err="1" smtClean="0"/>
              <a:t>void</a:t>
            </a:r>
            <a:r>
              <a:rPr lang="tr-TR" sz="2400" dirty="0" smtClean="0"/>
              <a:t> </a:t>
            </a:r>
            <a:r>
              <a:rPr lang="tr-TR" sz="2400" dirty="0" err="1" smtClean="0"/>
              <a:t>yazdir</a:t>
            </a:r>
            <a:r>
              <a:rPr lang="tr-TR" sz="2400" dirty="0" smtClean="0"/>
              <a:t>(</a:t>
            </a:r>
            <a:r>
              <a:rPr lang="tr-TR" sz="2400" dirty="0" err="1" smtClean="0"/>
              <a:t>int</a:t>
            </a:r>
            <a:r>
              <a:rPr lang="tr-TR" sz="2400" dirty="0" smtClean="0"/>
              <a:t> dizi[10]);</a:t>
            </a:r>
          </a:p>
          <a:p>
            <a:pPr>
              <a:buNone/>
            </a:pPr>
            <a:r>
              <a:rPr lang="tr-TR" sz="2400" dirty="0" smtClean="0"/>
              <a:t>Fonksiyonun çağrılışı: 			kare(</a:t>
            </a:r>
            <a:r>
              <a:rPr lang="tr-TR" sz="2400" dirty="0" err="1" smtClean="0"/>
              <a:t>lost</a:t>
            </a:r>
            <a:r>
              <a:rPr lang="tr-TR" sz="2400" dirty="0" smtClean="0"/>
              <a:t>);</a:t>
            </a:r>
          </a:p>
          <a:p>
            <a:pPr>
              <a:buNone/>
            </a:pPr>
            <a:endParaRPr lang="tr-TR" sz="2400" dirty="0" smtClean="0"/>
          </a:p>
          <a:p>
            <a:endParaRPr lang="tr-TR" sz="2400" dirty="0" smtClean="0"/>
          </a:p>
          <a:p>
            <a:endParaRPr lang="tr-TR" sz="2400" dirty="0" smtClean="0"/>
          </a:p>
          <a:p>
            <a:endParaRPr lang="tr-TR" sz="2400" dirty="0" smtClean="0"/>
          </a:p>
        </p:txBody>
      </p:sp>
      <p:cxnSp>
        <p:nvCxnSpPr>
          <p:cNvPr id="6" name="5 Düz Ok Bağlayıcısı"/>
          <p:cNvCxnSpPr/>
          <p:nvPr/>
        </p:nvCxnSpPr>
        <p:spPr>
          <a:xfrm rot="16200000" flipH="1">
            <a:off x="7143768" y="2500306"/>
            <a:ext cx="571504"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7072330" y="2928934"/>
            <a:ext cx="1785950" cy="954107"/>
          </a:xfrm>
          <a:prstGeom prst="rect">
            <a:avLst/>
          </a:prstGeom>
          <a:noFill/>
        </p:spPr>
        <p:txBody>
          <a:bodyPr wrap="square" rtlCol="0">
            <a:spAutoFit/>
          </a:bodyPr>
          <a:lstStyle/>
          <a:p>
            <a:pPr algn="ctr"/>
            <a:r>
              <a:rPr lang="tr-TR" sz="1400" dirty="0" smtClean="0"/>
              <a:t>Köşeli parantezler bunun bir dizi değişkeni olduğunu derleyiciye belirtir.</a:t>
            </a:r>
            <a:endParaRPr lang="tr-TR" sz="1400" dirty="0"/>
          </a:p>
        </p:txBody>
      </p:sp>
      <p:cxnSp>
        <p:nvCxnSpPr>
          <p:cNvPr id="9" name="8 Düz Ok Bağlayıcısı"/>
          <p:cNvCxnSpPr/>
          <p:nvPr/>
        </p:nvCxnSpPr>
        <p:spPr>
          <a:xfrm rot="5400000">
            <a:off x="5536413" y="2964653"/>
            <a:ext cx="428628"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3143240" y="3429000"/>
            <a:ext cx="3714776" cy="738664"/>
          </a:xfrm>
          <a:prstGeom prst="rect">
            <a:avLst/>
          </a:prstGeom>
          <a:noFill/>
        </p:spPr>
        <p:txBody>
          <a:bodyPr wrap="square" rtlCol="0">
            <a:spAutoFit/>
          </a:bodyPr>
          <a:lstStyle/>
          <a:p>
            <a:pPr algn="ctr"/>
            <a:r>
              <a:rPr lang="tr-TR" sz="1400" dirty="0" smtClean="0"/>
              <a:t>Oldukça sade bir kullanım. Zaten kare bir dizi bekliyor ve </a:t>
            </a:r>
            <a:r>
              <a:rPr lang="tr-TR" sz="1400" dirty="0" err="1" smtClean="0"/>
              <a:t>lost</a:t>
            </a:r>
            <a:r>
              <a:rPr lang="tr-TR" sz="1400" dirty="0" smtClean="0"/>
              <a:t> zaten dizi olarak tanımlı. </a:t>
            </a:r>
            <a:br>
              <a:rPr lang="tr-TR" sz="1400" dirty="0" smtClean="0"/>
            </a:br>
            <a:r>
              <a:rPr lang="tr-TR" sz="1400" dirty="0" smtClean="0"/>
              <a:t>[] koymayı gerektirecek bir durum yok.</a:t>
            </a:r>
            <a:endParaRPr lang="tr-TR" sz="1400" dirty="0"/>
          </a:p>
        </p:txBody>
      </p:sp>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dirty="0" smtClean="0"/>
              <a:t>Örnek (Diziler ve Fonksiyonlar)</a:t>
            </a:r>
            <a:endParaRPr lang="tr-TR" sz="2800" b="1" dirty="0"/>
          </a:p>
        </p:txBody>
      </p:sp>
      <p:sp>
        <p:nvSpPr>
          <p:cNvPr id="3" name="2 İçerik Yer Tutucusu"/>
          <p:cNvSpPr>
            <a:spLocks noGrp="1"/>
          </p:cNvSpPr>
          <p:nvPr>
            <p:ph sz="quarter" idx="1"/>
          </p:nvPr>
        </p:nvSpPr>
        <p:spPr/>
        <p:txBody>
          <a:bodyPr/>
          <a:lstStyle/>
          <a:p>
            <a:r>
              <a:rPr lang="tr-TR" dirty="0" smtClean="0"/>
              <a:t>3 elemanlı bir dizi açın ve bil141 fonksiyonuna gönderin.</a:t>
            </a:r>
          </a:p>
          <a:p>
            <a:r>
              <a:rPr lang="tr-TR" dirty="0" smtClean="0"/>
              <a:t>Fonksiyon diziyi alıp, içerisine 3,5,8 değerlerini kaydetsin.</a:t>
            </a:r>
          </a:p>
          <a:p>
            <a:r>
              <a:rPr lang="tr-TR" dirty="0" err="1" smtClean="0"/>
              <a:t>main’de</a:t>
            </a:r>
            <a:r>
              <a:rPr lang="tr-TR" dirty="0" smtClean="0"/>
              <a:t> bir </a:t>
            </a:r>
            <a:r>
              <a:rPr lang="tr-TR" dirty="0" err="1" smtClean="0"/>
              <a:t>for</a:t>
            </a:r>
            <a:r>
              <a:rPr lang="tr-TR" dirty="0" smtClean="0"/>
              <a:t> döngüsü ile dizinin elemanlarını yazdırın.</a:t>
            </a:r>
          </a:p>
        </p:txBody>
      </p:sp>
      <p:sp>
        <p:nvSpPr>
          <p:cNvPr id="6" name="5 Yuvarlatılmış Dikdörtgen"/>
          <p:cNvSpPr/>
          <p:nvPr/>
        </p:nvSpPr>
        <p:spPr>
          <a:xfrm>
            <a:off x="4857752" y="3214686"/>
            <a:ext cx="3000396" cy="2786082"/>
          </a:xfrm>
          <a:prstGeom prst="roundRect">
            <a:avLst>
              <a:gd name="adj" fmla="val 7956"/>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2400" b="1" u="sng" dirty="0" smtClean="0"/>
              <a:t>Kodun Yapısı:</a:t>
            </a:r>
          </a:p>
          <a:p>
            <a:pPr>
              <a:buFont typeface="Arial" pitchFamily="34" charset="0"/>
              <a:buChar char="•"/>
            </a:pPr>
            <a:r>
              <a:rPr lang="tr-TR" sz="2400" dirty="0" smtClean="0"/>
              <a:t>Fonksiyon Prototipi</a:t>
            </a:r>
          </a:p>
          <a:p>
            <a:pPr>
              <a:buFont typeface="Arial" pitchFamily="34" charset="0"/>
              <a:buChar char="•"/>
            </a:pPr>
            <a:r>
              <a:rPr lang="tr-TR" sz="2400" dirty="0" err="1" smtClean="0"/>
              <a:t>main</a:t>
            </a:r>
            <a:endParaRPr lang="tr-TR" sz="2400" dirty="0" smtClean="0"/>
          </a:p>
          <a:p>
            <a:pPr lvl="1">
              <a:buFont typeface="Arial" pitchFamily="34" charset="0"/>
              <a:buChar char="•"/>
            </a:pPr>
            <a:r>
              <a:rPr lang="tr-TR" sz="2400" dirty="0" smtClean="0"/>
              <a:t>dizi tanımı</a:t>
            </a:r>
          </a:p>
          <a:p>
            <a:pPr lvl="1">
              <a:buFont typeface="Arial" pitchFamily="34" charset="0"/>
              <a:buChar char="•"/>
            </a:pPr>
            <a:r>
              <a:rPr lang="tr-TR" sz="2400" dirty="0" smtClean="0"/>
              <a:t>fonksiyonun çağırılması</a:t>
            </a:r>
          </a:p>
          <a:p>
            <a:pPr>
              <a:buFont typeface="Arial" pitchFamily="34" charset="0"/>
              <a:buChar char="•"/>
            </a:pPr>
            <a:r>
              <a:rPr lang="tr-TR" sz="2400" dirty="0" smtClean="0"/>
              <a:t>Fonksiyonun Tanımı</a:t>
            </a:r>
            <a:endParaRPr lang="tr-TR" sz="2400" dirty="0"/>
          </a:p>
        </p:txBody>
      </p:sp>
      <p:pic>
        <p:nvPicPr>
          <p:cNvPr id="7" name="6 Resim" descr="bilgisayar.wmf"/>
          <p:cNvPicPr>
            <a:picLocks noChangeAspect="1"/>
          </p:cNvPicPr>
          <p:nvPr/>
        </p:nvPicPr>
        <p:blipFill>
          <a:blip r:embed="rId2"/>
          <a:stretch>
            <a:fillRect/>
          </a:stretch>
        </p:blipFill>
        <p:spPr>
          <a:xfrm>
            <a:off x="1000100" y="2928934"/>
            <a:ext cx="1630426" cy="1664751"/>
          </a:xfrm>
          <a:prstGeom prst="rect">
            <a:avLst/>
          </a:prstGeom>
        </p:spPr>
      </p:pic>
      <p:sp>
        <p:nvSpPr>
          <p:cNvPr id="8" name="7 Yuvarlatılmış Dikdörtgen"/>
          <p:cNvSpPr/>
          <p:nvPr/>
        </p:nvSpPr>
        <p:spPr>
          <a:xfrm>
            <a:off x="785786" y="4714884"/>
            <a:ext cx="3000396"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Değişiklik kalıcı olmasın istenme durumları için dizinin kopyasını çıkartalım.</a:t>
            </a:r>
          </a:p>
          <a:p>
            <a:pPr algn="ctr"/>
            <a:r>
              <a:rPr lang="tr-TR" dirty="0" err="1" smtClean="0"/>
              <a:t>int</a:t>
            </a:r>
            <a:r>
              <a:rPr lang="tr-TR" dirty="0" smtClean="0"/>
              <a:t> </a:t>
            </a:r>
            <a:r>
              <a:rPr lang="tr-TR" dirty="0" err="1" smtClean="0"/>
              <a:t>dizikopya</a:t>
            </a:r>
            <a:r>
              <a:rPr lang="tr-TR" dirty="0" smtClean="0"/>
              <a:t>[10];</a:t>
            </a:r>
          </a:p>
          <a:p>
            <a:pPr algn="ctr"/>
            <a:r>
              <a:rPr lang="tr-TR" dirty="0" err="1" smtClean="0"/>
              <a:t>dizikopya</a:t>
            </a:r>
            <a:r>
              <a:rPr lang="tr-TR" dirty="0" smtClean="0"/>
              <a:t> = dizi çalışır mı?</a:t>
            </a:r>
            <a:endParaRPr lang="tr-TR" dirty="0"/>
          </a:p>
        </p:txBody>
      </p:sp>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2357430"/>
            <a:ext cx="3400420" cy="2714644"/>
          </a:xfrm>
        </p:spPr>
        <p:txBody>
          <a:bodyPr>
            <a:noAutofit/>
          </a:bodyPr>
          <a:lstStyle/>
          <a:p>
            <a:pPr algn="just">
              <a:buNone/>
            </a:pPr>
            <a:r>
              <a:rPr lang="tr-TR" sz="1600" b="1" dirty="0" smtClean="0">
                <a:solidFill>
                  <a:schemeClr val="tx1"/>
                </a:solidFill>
              </a:rPr>
              <a:t>Örnek Fonksiyon Kullanımı:</a:t>
            </a:r>
          </a:p>
          <a:p>
            <a:pPr algn="just">
              <a:buNone/>
            </a:pPr>
            <a:r>
              <a:rPr lang="tr-TR" sz="1800" dirty="0" err="1" smtClean="0">
                <a:solidFill>
                  <a:schemeClr val="tx1"/>
                </a:solidFill>
              </a:rPr>
              <a:t>void</a:t>
            </a:r>
            <a:r>
              <a:rPr lang="tr-TR" sz="1800" dirty="0" smtClean="0">
                <a:solidFill>
                  <a:schemeClr val="tx1"/>
                </a:solidFill>
              </a:rPr>
              <a:t> </a:t>
            </a:r>
            <a:r>
              <a:rPr lang="tr-TR" sz="1800" dirty="0" err="1" smtClean="0">
                <a:solidFill>
                  <a:schemeClr val="tx1"/>
                </a:solidFill>
              </a:rPr>
              <a:t>kareAl</a:t>
            </a:r>
            <a:r>
              <a:rPr lang="tr-TR" sz="1800" dirty="0" smtClean="0">
                <a:solidFill>
                  <a:schemeClr val="tx1"/>
                </a:solidFill>
              </a:rPr>
              <a:t>(</a:t>
            </a:r>
            <a:r>
              <a:rPr lang="tr-TR" sz="1800" dirty="0" err="1" smtClean="0">
                <a:solidFill>
                  <a:schemeClr val="tx1"/>
                </a:solidFill>
              </a:rPr>
              <a:t>int</a:t>
            </a:r>
            <a:r>
              <a:rPr lang="tr-TR" sz="1800" dirty="0" smtClean="0">
                <a:solidFill>
                  <a:schemeClr val="tx1"/>
                </a:solidFill>
              </a:rPr>
              <a:t> dizi[], </a:t>
            </a:r>
            <a:r>
              <a:rPr lang="tr-TR" sz="1800" dirty="0" err="1" smtClean="0">
                <a:solidFill>
                  <a:schemeClr val="tx1"/>
                </a:solidFill>
              </a:rPr>
              <a:t>int</a:t>
            </a:r>
            <a:r>
              <a:rPr lang="tr-TR" sz="1800" dirty="0" smtClean="0">
                <a:solidFill>
                  <a:schemeClr val="tx1"/>
                </a:solidFill>
              </a:rPr>
              <a:t> kapasite)</a:t>
            </a:r>
          </a:p>
          <a:p>
            <a:pPr algn="just">
              <a:buNone/>
            </a:pPr>
            <a:r>
              <a:rPr lang="tr-TR" sz="1800" dirty="0" smtClean="0">
                <a:solidFill>
                  <a:schemeClr val="tx1"/>
                </a:solidFill>
              </a:rPr>
              <a:t>{</a:t>
            </a:r>
          </a:p>
          <a:p>
            <a:pPr algn="just">
              <a:buNone/>
            </a:pPr>
            <a:r>
              <a:rPr lang="tr-TR" sz="1800" dirty="0">
                <a:solidFill>
                  <a:schemeClr val="tx1"/>
                </a:solidFill>
              </a:rPr>
              <a:t> </a:t>
            </a: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i;</a:t>
            </a:r>
          </a:p>
          <a:p>
            <a:pPr algn="just">
              <a:buNone/>
            </a:pPr>
            <a:r>
              <a:rPr lang="tr-TR" sz="1800" dirty="0" smtClean="0">
                <a:solidFill>
                  <a:schemeClr val="tx1"/>
                </a:solidFill>
              </a:rPr>
              <a:t>    </a:t>
            </a:r>
            <a:r>
              <a:rPr lang="tr-TR" sz="1800" dirty="0" err="1" smtClean="0">
                <a:solidFill>
                  <a:schemeClr val="tx1"/>
                </a:solidFill>
              </a:rPr>
              <a:t>for</a:t>
            </a:r>
            <a:r>
              <a:rPr lang="tr-TR" sz="1800" dirty="0" smtClean="0">
                <a:solidFill>
                  <a:schemeClr val="tx1"/>
                </a:solidFill>
              </a:rPr>
              <a:t>(i=0; i&lt;kapasite; i++)</a:t>
            </a:r>
          </a:p>
          <a:p>
            <a:pPr algn="just">
              <a:buNone/>
            </a:pPr>
            <a:r>
              <a:rPr lang="tr-TR" sz="1800" dirty="0" smtClean="0">
                <a:solidFill>
                  <a:schemeClr val="tx1"/>
                </a:solidFill>
              </a:rPr>
              <a:t>        dizi[i] = dizi[i]*dizi[i];</a:t>
            </a:r>
          </a:p>
          <a:p>
            <a:pPr algn="just">
              <a:buNone/>
            </a:pPr>
            <a:r>
              <a:rPr lang="tr-TR" sz="1800" dirty="0" smtClean="0">
                <a:solidFill>
                  <a:schemeClr val="tx1"/>
                </a:solidFill>
              </a:rPr>
              <a:t>}</a:t>
            </a:r>
          </a:p>
        </p:txBody>
      </p:sp>
      <p:sp>
        <p:nvSpPr>
          <p:cNvPr id="2" name="Başlık 1"/>
          <p:cNvSpPr>
            <a:spLocks noGrp="1"/>
          </p:cNvSpPr>
          <p:nvPr>
            <p:ph type="title"/>
          </p:nvPr>
        </p:nvSpPr>
        <p:spPr/>
        <p:txBody>
          <a:bodyPr>
            <a:noAutofit/>
          </a:bodyPr>
          <a:lstStyle/>
          <a:p>
            <a:r>
              <a:rPr lang="tr-TR" sz="2400" b="1" dirty="0" smtClean="0">
                <a:solidFill>
                  <a:schemeClr val="tx2">
                    <a:lumMod val="60000"/>
                    <a:lumOff val="40000"/>
                  </a:schemeClr>
                </a:solidFill>
              </a:rPr>
              <a:t>Dizilerin Fonksiyonlara Parametre Olarak Gönderilmesi</a:t>
            </a:r>
            <a:endParaRPr lang="tr-TR" sz="2400" b="1" dirty="0">
              <a:solidFill>
                <a:schemeClr val="tx2">
                  <a:lumMod val="60000"/>
                  <a:lumOff val="40000"/>
                </a:schemeClr>
              </a:solidFill>
            </a:endParaRPr>
          </a:p>
        </p:txBody>
      </p:sp>
      <p:sp>
        <p:nvSpPr>
          <p:cNvPr id="4" name="3 Dikdörtgen"/>
          <p:cNvSpPr/>
          <p:nvPr/>
        </p:nvSpPr>
        <p:spPr>
          <a:xfrm>
            <a:off x="3929058" y="2643182"/>
            <a:ext cx="4572000" cy="1569660"/>
          </a:xfrm>
          <a:prstGeom prst="rect">
            <a:avLst/>
          </a:prstGeom>
        </p:spPr>
        <p:txBody>
          <a:bodyPr>
            <a:spAutoFit/>
          </a:bodyPr>
          <a:lstStyle/>
          <a:p>
            <a:pPr algn="just">
              <a:buFont typeface="Wingdings" pitchFamily="2" charset="2"/>
              <a:buChar char="Ø"/>
            </a:pPr>
            <a:r>
              <a:rPr lang="tr-TR" sz="2400" dirty="0" err="1" smtClean="0"/>
              <a:t>kareAl</a:t>
            </a:r>
            <a:r>
              <a:rPr lang="tr-TR" sz="2400" dirty="0" smtClean="0"/>
              <a:t> fonksiyonu bir </a:t>
            </a:r>
            <a:r>
              <a:rPr lang="tr-TR" sz="2400" dirty="0" err="1" smtClean="0"/>
              <a:t>int</a:t>
            </a:r>
            <a:r>
              <a:rPr lang="tr-TR" sz="2400" dirty="0" smtClean="0"/>
              <a:t> dizisini parametre olarak alır ve dizideki elemanların karesini alarak dizi elemanlarını günceller. </a:t>
            </a:r>
          </a:p>
        </p:txBody>
      </p:sp>
      <p:sp>
        <p:nvSpPr>
          <p:cNvPr id="5" name="4 Yuvarlatılmış Dikdörtgen"/>
          <p:cNvSpPr/>
          <p:nvPr/>
        </p:nvSpPr>
        <p:spPr>
          <a:xfrm>
            <a:off x="428596" y="1857364"/>
            <a:ext cx="3357586" cy="32861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Yuvarlatılmış Dikdörtgen"/>
          <p:cNvSpPr/>
          <p:nvPr/>
        </p:nvSpPr>
        <p:spPr>
          <a:xfrm>
            <a:off x="3857620" y="2571744"/>
            <a:ext cx="4786346" cy="17859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400" b="1" dirty="0" smtClean="0">
                <a:solidFill>
                  <a:schemeClr val="tx2">
                    <a:lumMod val="60000"/>
                    <a:lumOff val="40000"/>
                  </a:schemeClr>
                </a:solidFill>
              </a:rPr>
              <a:t>Dizilerin Fonksiyonlara Parametre Olarak Gönderilmesi</a:t>
            </a:r>
            <a:endParaRPr lang="tr-TR" sz="2400" b="1" dirty="0">
              <a:solidFill>
                <a:schemeClr val="tx2">
                  <a:lumMod val="60000"/>
                  <a:lumOff val="40000"/>
                </a:schemeClr>
              </a:solidFill>
            </a:endParaRPr>
          </a:p>
        </p:txBody>
      </p:sp>
      <p:sp>
        <p:nvSpPr>
          <p:cNvPr id="3" name="Alt Başlık 2"/>
          <p:cNvSpPr>
            <a:spLocks noGrp="1"/>
          </p:cNvSpPr>
          <p:nvPr>
            <p:ph sz="quarter" idx="1"/>
          </p:nvPr>
        </p:nvSpPr>
        <p:spPr/>
        <p:txBody>
          <a:bodyPr>
            <a:noAutofit/>
          </a:bodyPr>
          <a:lstStyle/>
          <a:p>
            <a:pPr algn="just">
              <a:buFontTx/>
              <a:buChar char="-"/>
            </a:pPr>
            <a:r>
              <a:rPr lang="tr-TR" sz="1400" dirty="0" smtClean="0">
                <a:solidFill>
                  <a:schemeClr val="tx1"/>
                </a:solidFill>
              </a:rPr>
              <a:t> Diziler de diğer tüm değişkenler gibi fonksiyonlara parametre olarak gönderilebilirler. Diziler fonksiyonlara gönderilirken dizilerin ilk elemanının adresi fonksiyona gönderilir. Bu durumda dizilerin elemanları üzerinde </a:t>
            </a:r>
            <a:r>
              <a:rPr lang="tr-TR" sz="1400" b="1" dirty="0" smtClean="0">
                <a:solidFill>
                  <a:schemeClr val="tx1"/>
                </a:solidFill>
              </a:rPr>
              <a:t>yapılacak değişiklikler diziye yansıyacaktır </a:t>
            </a:r>
            <a:r>
              <a:rPr lang="tr-TR" sz="1400" dirty="0" smtClean="0">
                <a:solidFill>
                  <a:schemeClr val="tx1"/>
                </a:solidFill>
              </a:rPr>
              <a:t>(Dizi gönderiminde dizinin kopyası değil adresi gidiyor). Fonksiyonlara parametre olarak gönderilen dizilerde bu duruma dikkat edilmelidir.</a:t>
            </a:r>
          </a:p>
          <a:p>
            <a:pPr algn="just">
              <a:buFontTx/>
              <a:buChar char="-"/>
            </a:pPr>
            <a:endParaRPr lang="tr-TR" sz="1200" dirty="0" smtClean="0">
              <a:solidFill>
                <a:schemeClr val="tx1"/>
              </a:solidFill>
            </a:endParaRPr>
          </a:p>
          <a:p>
            <a:pPr algn="just"/>
            <a:r>
              <a:rPr lang="tr-TR" sz="1200" b="1" dirty="0" smtClean="0">
                <a:solidFill>
                  <a:schemeClr val="tx1"/>
                </a:solidFill>
              </a:rPr>
              <a:t>Örnek Fonksiyon Kullanımı:</a:t>
            </a:r>
          </a:p>
          <a:p>
            <a:pPr lvl="1" algn="just"/>
            <a:r>
              <a:rPr lang="tr-TR" sz="2800" dirty="0" err="1" smtClean="0">
                <a:solidFill>
                  <a:schemeClr val="tx1"/>
                </a:solidFill>
              </a:rPr>
              <a:t>void</a:t>
            </a:r>
            <a:r>
              <a:rPr lang="tr-TR" sz="2800" dirty="0" smtClean="0">
                <a:solidFill>
                  <a:schemeClr val="tx1"/>
                </a:solidFill>
              </a:rPr>
              <a:t> </a:t>
            </a:r>
            <a:r>
              <a:rPr lang="tr-TR" sz="2800" dirty="0" err="1" smtClean="0">
                <a:solidFill>
                  <a:schemeClr val="tx1"/>
                </a:solidFill>
              </a:rPr>
              <a:t>kareAl</a:t>
            </a:r>
            <a:r>
              <a:rPr lang="tr-TR" sz="2800" dirty="0" smtClean="0">
                <a:solidFill>
                  <a:schemeClr val="tx1"/>
                </a:solidFill>
              </a:rPr>
              <a:t>(</a:t>
            </a:r>
            <a:r>
              <a:rPr lang="tr-TR" sz="2800" dirty="0" err="1" smtClean="0">
                <a:solidFill>
                  <a:srgbClr val="0070C0"/>
                </a:solidFill>
              </a:rPr>
              <a:t>int</a:t>
            </a:r>
            <a:r>
              <a:rPr lang="tr-TR" sz="2800" dirty="0" smtClean="0">
                <a:solidFill>
                  <a:srgbClr val="0070C0"/>
                </a:solidFill>
              </a:rPr>
              <a:t> dizi[], </a:t>
            </a:r>
            <a:r>
              <a:rPr lang="tr-TR" sz="2800" dirty="0" err="1" smtClean="0">
                <a:solidFill>
                  <a:schemeClr val="tx1"/>
                </a:solidFill>
              </a:rPr>
              <a:t>int</a:t>
            </a:r>
            <a:r>
              <a:rPr lang="tr-TR" sz="2800" dirty="0" smtClean="0">
                <a:solidFill>
                  <a:schemeClr val="tx1"/>
                </a:solidFill>
              </a:rPr>
              <a:t> kapasite){</a:t>
            </a:r>
          </a:p>
          <a:p>
            <a:pPr lvl="1" algn="just"/>
            <a:r>
              <a:rPr lang="tr-TR" sz="2800" dirty="0">
                <a:solidFill>
                  <a:schemeClr val="tx1"/>
                </a:solidFill>
              </a:rPr>
              <a:t> </a:t>
            </a:r>
            <a:r>
              <a:rPr lang="tr-TR" sz="2800" dirty="0" smtClean="0">
                <a:solidFill>
                  <a:schemeClr val="tx1"/>
                </a:solidFill>
              </a:rPr>
              <a:t>   </a:t>
            </a:r>
            <a:r>
              <a:rPr lang="tr-TR" sz="2800" dirty="0" err="1" smtClean="0">
                <a:solidFill>
                  <a:schemeClr val="tx1"/>
                </a:solidFill>
              </a:rPr>
              <a:t>int</a:t>
            </a:r>
            <a:r>
              <a:rPr lang="tr-TR" sz="2800" dirty="0" smtClean="0">
                <a:solidFill>
                  <a:schemeClr val="tx1"/>
                </a:solidFill>
              </a:rPr>
              <a:t> i;</a:t>
            </a:r>
          </a:p>
          <a:p>
            <a:pPr lvl="1" algn="just"/>
            <a:r>
              <a:rPr lang="tr-TR" sz="2800" dirty="0" smtClean="0">
                <a:solidFill>
                  <a:schemeClr val="tx1"/>
                </a:solidFill>
              </a:rPr>
              <a:t>    </a:t>
            </a:r>
            <a:r>
              <a:rPr lang="tr-TR" sz="2800" dirty="0" err="1" smtClean="0">
                <a:solidFill>
                  <a:schemeClr val="tx1"/>
                </a:solidFill>
              </a:rPr>
              <a:t>for</a:t>
            </a:r>
            <a:r>
              <a:rPr lang="tr-TR" sz="2800" dirty="0" smtClean="0">
                <a:solidFill>
                  <a:schemeClr val="tx1"/>
                </a:solidFill>
              </a:rPr>
              <a:t>(i=0; i&lt;kapasite; i++)</a:t>
            </a:r>
          </a:p>
          <a:p>
            <a:pPr lvl="1" algn="just"/>
            <a:r>
              <a:rPr lang="tr-TR" sz="2800" dirty="0" smtClean="0">
                <a:solidFill>
                  <a:schemeClr val="tx1"/>
                </a:solidFill>
              </a:rPr>
              <a:t>        dizi[i] = dizi[i]*dizi[i];</a:t>
            </a:r>
          </a:p>
          <a:p>
            <a:pPr lvl="1" algn="just"/>
            <a:r>
              <a:rPr lang="tr-TR" sz="2800" dirty="0" smtClean="0">
                <a:solidFill>
                  <a:schemeClr val="tx1"/>
                </a:solidFill>
              </a:rPr>
              <a:t>}</a:t>
            </a:r>
          </a:p>
        </p:txBody>
      </p:sp>
      <p:sp>
        <p:nvSpPr>
          <p:cNvPr id="4" name="3 Dikdörtgen"/>
          <p:cNvSpPr/>
          <p:nvPr/>
        </p:nvSpPr>
        <p:spPr>
          <a:xfrm>
            <a:off x="500034" y="5286388"/>
            <a:ext cx="8215338" cy="954107"/>
          </a:xfrm>
          <a:prstGeom prst="rect">
            <a:avLst/>
          </a:prstGeom>
        </p:spPr>
        <p:txBody>
          <a:bodyPr wrap="square">
            <a:spAutoFit/>
          </a:bodyPr>
          <a:lstStyle/>
          <a:p>
            <a:pPr algn="just">
              <a:buFont typeface="Wingdings" pitchFamily="2" charset="2"/>
              <a:buChar char="Ø"/>
            </a:pPr>
            <a:r>
              <a:rPr lang="tr-TR" sz="1400" dirty="0" smtClean="0"/>
              <a:t>Fonksiyonlara gönderilen dizi parametrelerinin yanında ayrıca dizilerin kapasite bilgisinin de gönderildiğine dikkat edin. Java gibi nesnesel dillerde dizilerin kapasitesi bir değişkende tutulduğundan dizilerin kapasitesini bulmak kolaydır. Ancak, C dilinde bunun için tanımlanmış bir değişken olmadığından gerek döngülerde, gerekse fonksiyonlarda </a:t>
            </a:r>
            <a:r>
              <a:rPr lang="tr-TR" sz="1400" b="1" dirty="0" smtClean="0"/>
              <a:t>dizi kapasitesinin bilinmesi gerekir.</a:t>
            </a:r>
          </a:p>
        </p:txBody>
      </p:sp>
      <p:cxnSp>
        <p:nvCxnSpPr>
          <p:cNvPr id="6" name="5 Düz Ok Bağlayıcısı"/>
          <p:cNvCxnSpPr/>
          <p:nvPr/>
        </p:nvCxnSpPr>
        <p:spPr>
          <a:xfrm rot="10800000">
            <a:off x="4143372" y="1928802"/>
            <a:ext cx="3000396"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rot="10800000" flipV="1">
            <a:off x="4357686" y="4214818"/>
            <a:ext cx="2786082" cy="1857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5-Nokta Yıldız"/>
          <p:cNvSpPr/>
          <p:nvPr/>
        </p:nvSpPr>
        <p:spPr>
          <a:xfrm>
            <a:off x="6858016" y="3143248"/>
            <a:ext cx="1571636" cy="1357322"/>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20000" y="120000"/>
                                    </p:animScale>
                                  </p:childTnLst>
                                </p:cTn>
                              </p:par>
                              <p:par>
                                <p:cTn id="7" presetID="32" presetClass="emph" presetSubtype="0" fill="hold" grpId="1" nodeType="withEffect">
                                  <p:stCondLst>
                                    <p:cond delay="0"/>
                                  </p:stCondLst>
                                  <p:childTnLst>
                                    <p:animClr clrSpc="rgb" dir="cw">
                                      <p:cBhvr override="childStyle">
                                        <p:cTn id="8" dur="100" fill="hold"/>
                                        <p:tgtEl>
                                          <p:spTgt spid="9"/>
                                        </p:tgtEl>
                                        <p:attrNameLst>
                                          <p:attrName>style.color</p:attrName>
                                        </p:attrNameLst>
                                      </p:cBhvr>
                                      <p:to>
                                        <a:schemeClr val="accent2"/>
                                      </p:to>
                                    </p:animClr>
                                    <p:animClr clrSpc="rgb" dir="cw">
                                      <p:cBhvr>
                                        <p:cTn id="9" dur="100" fill="hold"/>
                                        <p:tgtEl>
                                          <p:spTgt spid="9"/>
                                        </p:tgtEl>
                                        <p:attrNameLst>
                                          <p:attrName>fillcolor</p:attrName>
                                        </p:attrNameLst>
                                      </p:cBhvr>
                                      <p:to>
                                        <a:schemeClr val="accent2"/>
                                      </p:to>
                                    </p:animClr>
                                    <p:set>
                                      <p:cBhvr>
                                        <p:cTn id="10" dur="100" fill="hold"/>
                                        <p:tgtEl>
                                          <p:spTgt spid="9"/>
                                        </p:tgtEl>
                                        <p:attrNameLst>
                                          <p:attrName>fill.type</p:attrName>
                                        </p:attrNameLst>
                                      </p:cBhvr>
                                      <p:to>
                                        <p:strVal val="solid"/>
                                      </p:to>
                                    </p:set>
                                    <p:set>
                                      <p:cBhvr>
                                        <p:cTn id="11" dur="100" fill="hold"/>
                                        <p:tgtEl>
                                          <p:spTgt spid="9"/>
                                        </p:tgtEl>
                                        <p:attrNameLst>
                                          <p:attrName>fill.on</p:attrName>
                                        </p:attrNameLst>
                                      </p:cBhvr>
                                      <p:to>
                                        <p:strVal val="true"/>
                                      </p:to>
                                    </p:se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400" b="1" dirty="0" smtClean="0">
                <a:solidFill>
                  <a:schemeClr val="tx2">
                    <a:lumMod val="60000"/>
                    <a:lumOff val="40000"/>
                  </a:schemeClr>
                </a:solidFill>
              </a:rPr>
              <a:t>Dizilerin Fonksiyonlara Parametre Olarak Gönderilmesi</a:t>
            </a:r>
            <a:endParaRPr lang="tr-TR" sz="24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smtClean="0">
                <a:solidFill>
                  <a:schemeClr val="tx1"/>
                </a:solidFill>
              </a:rPr>
              <a:t>Örnek:</a:t>
            </a:r>
          </a:p>
          <a:p>
            <a:pPr algn="just"/>
            <a:r>
              <a:rPr lang="tr-TR" sz="2400" dirty="0" err="1" smtClean="0">
                <a:solidFill>
                  <a:schemeClr val="tx1"/>
                </a:solidFill>
              </a:rPr>
              <a:t>int</a:t>
            </a:r>
            <a:r>
              <a:rPr lang="tr-TR" sz="2400" dirty="0" smtClean="0">
                <a:solidFill>
                  <a:schemeClr val="tx1"/>
                </a:solidFill>
              </a:rPr>
              <a:t> dizi[] = {1, 2, 3, 4};</a:t>
            </a:r>
          </a:p>
          <a:p>
            <a:pPr algn="just"/>
            <a:r>
              <a:rPr lang="tr-TR" sz="2400" dirty="0" err="1" smtClean="0">
                <a:solidFill>
                  <a:schemeClr val="tx1"/>
                </a:solidFill>
              </a:rPr>
              <a:t>yazdir</a:t>
            </a:r>
            <a:r>
              <a:rPr lang="tr-TR" sz="2400" dirty="0" smtClean="0">
                <a:solidFill>
                  <a:schemeClr val="tx1"/>
                </a:solidFill>
              </a:rPr>
              <a:t>(dizi, 4);</a:t>
            </a:r>
          </a:p>
          <a:p>
            <a:pPr algn="just"/>
            <a:r>
              <a:rPr lang="tr-TR" dirty="0" err="1">
                <a:solidFill>
                  <a:schemeClr val="tx1"/>
                </a:solidFill>
              </a:rPr>
              <a:t>p</a:t>
            </a:r>
            <a:r>
              <a:rPr lang="tr-TR" sz="2400" dirty="0" err="1" smtClean="0">
                <a:solidFill>
                  <a:schemeClr val="tx1"/>
                </a:solidFill>
              </a:rPr>
              <a:t>rintf</a:t>
            </a:r>
            <a:r>
              <a:rPr lang="tr-TR" sz="2400" dirty="0" smtClean="0">
                <a:solidFill>
                  <a:schemeClr val="tx1"/>
                </a:solidFill>
              </a:rPr>
              <a:t>("\n");</a:t>
            </a:r>
          </a:p>
          <a:p>
            <a:pPr algn="just"/>
            <a:r>
              <a:rPr lang="tr-TR" sz="2400" dirty="0" err="1" smtClean="0">
                <a:solidFill>
                  <a:schemeClr val="tx1"/>
                </a:solidFill>
              </a:rPr>
              <a:t>kareAl</a:t>
            </a:r>
            <a:r>
              <a:rPr lang="tr-TR" sz="2400" dirty="0" smtClean="0">
                <a:solidFill>
                  <a:schemeClr val="tx1"/>
                </a:solidFill>
              </a:rPr>
              <a:t>(dizi, 4);</a:t>
            </a:r>
          </a:p>
          <a:p>
            <a:pPr algn="just"/>
            <a:r>
              <a:rPr lang="tr-TR" sz="2400" dirty="0" err="1" smtClean="0">
                <a:solidFill>
                  <a:schemeClr val="tx1"/>
                </a:solidFill>
              </a:rPr>
              <a:t>yazdir</a:t>
            </a:r>
            <a:r>
              <a:rPr lang="tr-TR" sz="2400" dirty="0" smtClean="0">
                <a:solidFill>
                  <a:schemeClr val="tx1"/>
                </a:solidFill>
              </a:rPr>
              <a:t>(dizi,4);</a:t>
            </a:r>
          </a:p>
          <a:p>
            <a:pPr algn="just"/>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örnekte </a:t>
            </a:r>
            <a:r>
              <a:rPr lang="tr-TR" sz="2400" dirty="0" err="1" smtClean="0">
                <a:solidFill>
                  <a:schemeClr val="tx1"/>
                </a:solidFill>
              </a:rPr>
              <a:t>int</a:t>
            </a:r>
            <a:r>
              <a:rPr lang="tr-TR" sz="2400" dirty="0" smtClean="0">
                <a:solidFill>
                  <a:schemeClr val="tx1"/>
                </a:solidFill>
              </a:rPr>
              <a:t> dizisi elemanlarının değerleri </a:t>
            </a:r>
            <a:r>
              <a:rPr lang="tr-TR" sz="2400" dirty="0" err="1" smtClean="0">
                <a:solidFill>
                  <a:schemeClr val="tx1"/>
                </a:solidFill>
              </a:rPr>
              <a:t>kareAl</a:t>
            </a:r>
            <a:r>
              <a:rPr lang="tr-TR" sz="2400" dirty="0" smtClean="0">
                <a:solidFill>
                  <a:schemeClr val="tx1"/>
                </a:solidFill>
              </a:rPr>
              <a:t> metodu içerisinde değiştirilmiştir. Bu yüzden dizi ikinci kez yazdırıldığında dizinin </a:t>
            </a:r>
            <a:r>
              <a:rPr lang="tr-TR" sz="2400" b="1" dirty="0" smtClean="0">
                <a:solidFill>
                  <a:schemeClr val="tx1"/>
                </a:solidFill>
              </a:rPr>
              <a:t>yeni değerleri </a:t>
            </a:r>
            <a:r>
              <a:rPr lang="tr-TR" sz="2400" dirty="0" smtClean="0">
                <a:solidFill>
                  <a:schemeClr val="tx1"/>
                </a:solidFill>
              </a:rPr>
              <a:t>ekrana yazdırılmıştır.</a:t>
            </a:r>
          </a:p>
          <a:p>
            <a:pPr algn="just"/>
            <a:endParaRPr lang="tr-TR" sz="2400" dirty="0" smtClean="0">
              <a:solidFill>
                <a:schemeClr val="tx1"/>
              </a:solidFill>
            </a:endParaRPr>
          </a:p>
        </p:txBody>
      </p:sp>
      <p:sp>
        <p:nvSpPr>
          <p:cNvPr id="4" name="3 Dikdörtgen"/>
          <p:cNvSpPr/>
          <p:nvPr/>
        </p:nvSpPr>
        <p:spPr>
          <a:xfrm>
            <a:off x="5715008" y="1714488"/>
            <a:ext cx="2000264"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FontTx/>
              <a:buChar char="-"/>
            </a:pPr>
            <a:r>
              <a:rPr lang="tr-TR" sz="3600" b="1" dirty="0" smtClean="0"/>
              <a:t>Çıktı:</a:t>
            </a:r>
          </a:p>
          <a:p>
            <a:pPr algn="just"/>
            <a:r>
              <a:rPr lang="tr-TR" sz="3600" dirty="0" smtClean="0"/>
              <a:t>1 2 3 4</a:t>
            </a:r>
          </a:p>
          <a:p>
            <a:pPr algn="just"/>
            <a:r>
              <a:rPr lang="tr-TR" sz="3600" dirty="0" smtClean="0"/>
              <a:t>1 4 9 16</a:t>
            </a:r>
          </a:p>
        </p:txBody>
      </p:sp>
    </p:spTree>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
            </a:r>
            <a:br>
              <a:rPr lang="tr-TR" dirty="0" smtClean="0"/>
            </a:br>
            <a:r>
              <a:rPr lang="tr-TR" sz="2400" dirty="0" smtClean="0"/>
              <a:t>DEĞER/ADRES İLE GEÇİŞ kavramlarına diziler üzerinden giriş…</a:t>
            </a:r>
            <a:endParaRPr lang="tr-TR" dirty="0"/>
          </a:p>
        </p:txBody>
      </p:sp>
      <p:pic>
        <p:nvPicPr>
          <p:cNvPr id="4" name="3 İçerik Yer Tutucusu" descr="bilgisayar.wmf"/>
          <p:cNvPicPr>
            <a:picLocks noGrp="1" noChangeAspect="1"/>
          </p:cNvPicPr>
          <p:nvPr>
            <p:ph sz="quarter" idx="1"/>
          </p:nvPr>
        </p:nvPicPr>
        <p:blipFill>
          <a:blip r:embed="rId2"/>
          <a:stretch>
            <a:fillRect/>
          </a:stretch>
        </p:blipFill>
        <p:spPr>
          <a:xfrm>
            <a:off x="3667125" y="2763837"/>
            <a:ext cx="1809750" cy="1847850"/>
          </a:xfrm>
        </p:spPr>
      </p:pic>
      <p:sp>
        <p:nvSpPr>
          <p:cNvPr id="5" name="4 Metin kutusu"/>
          <p:cNvSpPr txBox="1"/>
          <p:nvPr/>
        </p:nvSpPr>
        <p:spPr>
          <a:xfrm>
            <a:off x="1000100" y="1428736"/>
            <a:ext cx="7143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BİLİNENDEN BAŞLAYALIM:</a:t>
            </a:r>
            <a:br>
              <a:rPr lang="tr-TR" dirty="0" smtClean="0"/>
            </a:br>
            <a:r>
              <a:rPr lang="tr-TR" dirty="0" smtClean="0"/>
              <a:t>Fonksiyona bir değişken gönderelim, değerini değiştirtelim ve </a:t>
            </a:r>
            <a:r>
              <a:rPr lang="tr-TR" dirty="0" err="1" smtClean="0"/>
              <a:t>main’de</a:t>
            </a:r>
            <a:r>
              <a:rPr lang="tr-TR" dirty="0" smtClean="0"/>
              <a:t> bu değerin değişmediğini görelim.</a:t>
            </a:r>
            <a:endParaRPr lang="tr-TR" dirty="0"/>
          </a:p>
        </p:txBody>
      </p:sp>
      <p:sp>
        <p:nvSpPr>
          <p:cNvPr id="6" name="5 Metin kutusu"/>
          <p:cNvSpPr txBox="1"/>
          <p:nvPr/>
        </p:nvSpPr>
        <p:spPr>
          <a:xfrm>
            <a:off x="285720" y="2514423"/>
            <a:ext cx="714380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dirty="0" smtClean="0"/>
              <a:t>BİLİNENDE DERİNLEŞELİM:</a:t>
            </a:r>
            <a:br>
              <a:rPr lang="tr-TR" dirty="0" smtClean="0"/>
            </a:br>
            <a:r>
              <a:rPr lang="tr-TR" dirty="0" err="1" smtClean="0"/>
              <a:t>main’deki</a:t>
            </a:r>
            <a:r>
              <a:rPr lang="tr-TR" dirty="0" smtClean="0"/>
              <a:t> değişkenin adresini yazdıralım. </a:t>
            </a:r>
            <a:r>
              <a:rPr lang="tr-TR" dirty="0" err="1" smtClean="0"/>
              <a:t>fonk</a:t>
            </a:r>
            <a:r>
              <a:rPr lang="tr-TR" dirty="0" smtClean="0"/>
              <a:t> içindekinin adresini yazdıralım. Adreslerin farklı olduğunu görelim ve fonksiyonlara DEĞER İLE GEÇİŞ kavramını inşa edelim.</a:t>
            </a:r>
            <a:endParaRPr lang="tr-TR" dirty="0"/>
          </a:p>
        </p:txBody>
      </p:sp>
      <p:sp>
        <p:nvSpPr>
          <p:cNvPr id="7" name="6 Metin kutusu"/>
          <p:cNvSpPr txBox="1"/>
          <p:nvPr/>
        </p:nvSpPr>
        <p:spPr>
          <a:xfrm>
            <a:off x="928662" y="3929066"/>
            <a:ext cx="71438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dirty="0" smtClean="0"/>
              <a:t>BİLİNMEYENE GEÇİŞ: MERAK UYANDIRMA AŞAMASI</a:t>
            </a:r>
          </a:p>
          <a:p>
            <a:r>
              <a:rPr lang="tr-TR" dirty="0" smtClean="0"/>
              <a:t>Aynı şeyi diziler ile yapalım ve </a:t>
            </a:r>
            <a:r>
              <a:rPr lang="tr-TR" dirty="0" err="1" smtClean="0"/>
              <a:t>main’deki</a:t>
            </a:r>
            <a:r>
              <a:rPr lang="tr-TR" dirty="0" smtClean="0"/>
              <a:t> dizi değişecek mi diye soralım?</a:t>
            </a:r>
            <a:br>
              <a:rPr lang="tr-TR" dirty="0" smtClean="0"/>
            </a:br>
            <a:r>
              <a:rPr lang="tr-TR" dirty="0" smtClean="0"/>
              <a:t>Değişmemesini beklerken, değiştiğini görelim.</a:t>
            </a:r>
            <a:endParaRPr lang="tr-TR" dirty="0"/>
          </a:p>
        </p:txBody>
      </p:sp>
      <p:sp>
        <p:nvSpPr>
          <p:cNvPr id="8" name="7 Metin kutusu"/>
          <p:cNvSpPr txBox="1"/>
          <p:nvPr/>
        </p:nvSpPr>
        <p:spPr>
          <a:xfrm>
            <a:off x="285720" y="5072074"/>
            <a:ext cx="71438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dirty="0" smtClean="0"/>
              <a:t>BİLİNMEYENİ “BİLİNEN” YAPALIM:</a:t>
            </a:r>
          </a:p>
          <a:p>
            <a:r>
              <a:rPr lang="tr-TR" dirty="0" smtClean="0"/>
              <a:t>Dizinin </a:t>
            </a:r>
            <a:r>
              <a:rPr lang="tr-TR" dirty="0" err="1" smtClean="0"/>
              <a:t>main’deki</a:t>
            </a:r>
            <a:r>
              <a:rPr lang="tr-TR" dirty="0" smtClean="0"/>
              <a:t> adresinin ve </a:t>
            </a:r>
            <a:r>
              <a:rPr lang="tr-TR" dirty="0" err="1" smtClean="0"/>
              <a:t>fonk</a:t>
            </a:r>
            <a:r>
              <a:rPr lang="tr-TR" dirty="0" smtClean="0"/>
              <a:t> içindeki adresinin aynı olduğunu (isimleri farklı olsa da) görelim ve ADRES İLE GEÇİŞ kavramını inşa edelim.</a:t>
            </a:r>
            <a:endParaRPr lang="tr-TR" dirty="0"/>
          </a:p>
        </p:txBody>
      </p:sp>
      <p:sp>
        <p:nvSpPr>
          <p:cNvPr id="9" name="8 Yuvarlatılmış Dikdörtgen"/>
          <p:cNvSpPr/>
          <p:nvPr/>
        </p:nvSpPr>
        <p:spPr>
          <a:xfrm>
            <a:off x="7500958" y="2428868"/>
            <a:ext cx="1500198"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Değişkenleri, adreslerini ve değerlerini tahtada gösterelim.</a:t>
            </a:r>
            <a:endParaRPr lang="tr-TR" sz="14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14290"/>
            <a:ext cx="8229600" cy="990600"/>
          </a:xfrm>
        </p:spPr>
        <p:txBody>
          <a:bodyPr/>
          <a:lstStyle/>
          <a:p>
            <a:r>
              <a:rPr lang="tr-TR" dirty="0" smtClean="0"/>
              <a:t>Alıştırma: Ekran çıktısı nedir?</a:t>
            </a:r>
            <a:endParaRPr lang="tr-TR" dirty="0"/>
          </a:p>
        </p:txBody>
      </p:sp>
      <p:sp>
        <p:nvSpPr>
          <p:cNvPr id="3" name="2 İçerik Yer Tutucusu"/>
          <p:cNvSpPr>
            <a:spLocks noGrp="1"/>
          </p:cNvSpPr>
          <p:nvPr>
            <p:ph sz="quarter" idx="1"/>
          </p:nvPr>
        </p:nvSpPr>
        <p:spPr>
          <a:xfrm>
            <a:off x="285720" y="1285860"/>
            <a:ext cx="8229600" cy="3071834"/>
          </a:xfrm>
        </p:spPr>
        <p:txBody>
          <a:bodyPr>
            <a:normAutofit fontScale="77500" lnSpcReduction="20000"/>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void</a:t>
            </a:r>
            <a:r>
              <a:rPr lang="tr-TR" dirty="0" smtClean="0"/>
              <a:t> kat(</a:t>
            </a:r>
            <a:r>
              <a:rPr lang="tr-TR" dirty="0" err="1" smtClean="0"/>
              <a:t>int</a:t>
            </a:r>
            <a:r>
              <a:rPr lang="tr-TR" dirty="0" smtClean="0"/>
              <a:t>[], </a:t>
            </a:r>
            <a:r>
              <a:rPr lang="tr-TR" dirty="0" err="1" smtClean="0"/>
              <a:t>int</a:t>
            </a:r>
            <a:r>
              <a:rPr lang="tr-TR" dirty="0" smtClean="0"/>
              <a:t>[]);</a:t>
            </a:r>
          </a:p>
          <a:p>
            <a:pPr>
              <a:buNone/>
            </a:pPr>
            <a:r>
              <a:rPr lang="tr-TR" dirty="0" err="1" smtClean="0"/>
              <a:t>int</a:t>
            </a:r>
            <a:r>
              <a:rPr lang="tr-TR" dirty="0" smtClean="0"/>
              <a:t> </a:t>
            </a:r>
            <a:r>
              <a:rPr lang="tr-TR" dirty="0" err="1" smtClean="0"/>
              <a:t>main</a:t>
            </a:r>
            <a:r>
              <a:rPr lang="tr-TR" dirty="0" smtClean="0"/>
              <a:t>(){</a:t>
            </a:r>
          </a:p>
          <a:p>
            <a:pPr>
              <a:buNone/>
            </a:pPr>
            <a:r>
              <a:rPr lang="tr-TR" dirty="0" smtClean="0"/>
              <a:t>      </a:t>
            </a:r>
            <a:r>
              <a:rPr lang="tr-TR" dirty="0" err="1" smtClean="0"/>
              <a:t>int</a:t>
            </a:r>
            <a:r>
              <a:rPr lang="tr-TR" dirty="0" smtClean="0"/>
              <a:t> x[1] = {4};</a:t>
            </a:r>
          </a:p>
          <a:p>
            <a:pPr>
              <a:buNone/>
            </a:pPr>
            <a:r>
              <a:rPr lang="tr-TR" dirty="0" smtClean="0"/>
              <a:t>      </a:t>
            </a:r>
            <a:r>
              <a:rPr lang="tr-TR" dirty="0" err="1" smtClean="0"/>
              <a:t>int</a:t>
            </a:r>
            <a:r>
              <a:rPr lang="tr-TR" dirty="0" smtClean="0"/>
              <a:t> y[1] = {9};</a:t>
            </a:r>
          </a:p>
          <a:p>
            <a:pPr>
              <a:buNone/>
            </a:pPr>
            <a:r>
              <a:rPr lang="tr-TR" dirty="0" smtClean="0"/>
              <a:t>      kat(x,y);</a:t>
            </a:r>
          </a:p>
          <a:p>
            <a:pPr>
              <a:buNone/>
            </a:pPr>
            <a:r>
              <a:rPr lang="tr-TR" dirty="0" smtClean="0"/>
              <a:t>      </a:t>
            </a:r>
            <a:r>
              <a:rPr lang="tr-TR" dirty="0" err="1" smtClean="0"/>
              <a:t>printf</a:t>
            </a:r>
            <a:r>
              <a:rPr lang="tr-TR" dirty="0" smtClean="0"/>
              <a:t>("%d-", x[0]);</a:t>
            </a:r>
          </a:p>
          <a:p>
            <a:pPr>
              <a:buNone/>
            </a:pPr>
            <a:r>
              <a:rPr lang="tr-TR" dirty="0" smtClean="0"/>
              <a:t>      </a:t>
            </a:r>
            <a:r>
              <a:rPr lang="tr-TR" dirty="0" err="1" smtClean="0"/>
              <a:t>printf</a:t>
            </a:r>
            <a:r>
              <a:rPr lang="tr-TR" dirty="0" smtClean="0"/>
              <a:t>("%d\n", y[0]);</a:t>
            </a:r>
          </a:p>
          <a:p>
            <a:pPr>
              <a:buNone/>
            </a:pPr>
            <a:r>
              <a:rPr lang="tr-TR" dirty="0" smtClean="0"/>
              <a:t>      </a:t>
            </a:r>
            <a:r>
              <a:rPr lang="tr-TR" dirty="0" err="1" smtClean="0"/>
              <a:t>return</a:t>
            </a:r>
            <a:r>
              <a:rPr lang="tr-TR" dirty="0" smtClean="0"/>
              <a:t> 0; }</a:t>
            </a:r>
          </a:p>
          <a:p>
            <a:pPr>
              <a:buNone/>
            </a:pPr>
            <a:endParaRPr lang="tr-TR" dirty="0" smtClean="0"/>
          </a:p>
        </p:txBody>
      </p:sp>
      <p:pic>
        <p:nvPicPr>
          <p:cNvPr id="4" name="3 Resim" descr="soru.jpg"/>
          <p:cNvPicPr>
            <a:picLocks noChangeAspect="1"/>
          </p:cNvPicPr>
          <p:nvPr/>
        </p:nvPicPr>
        <p:blipFill>
          <a:blip r:embed="rId3"/>
          <a:stretch>
            <a:fillRect/>
          </a:stretch>
        </p:blipFill>
        <p:spPr>
          <a:xfrm>
            <a:off x="7072330" y="1428736"/>
            <a:ext cx="1767840" cy="1328928"/>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4143372" y="3714752"/>
            <a:ext cx="3551489" cy="2071702"/>
          </a:xfrm>
          <a:prstGeom prst="rect">
            <a:avLst/>
          </a:prstGeom>
          <a:noFill/>
          <a:ln w="9525">
            <a:noFill/>
            <a:miter lim="800000"/>
            <a:headEnd/>
            <a:tailEnd/>
          </a:ln>
          <a:effectLst/>
        </p:spPr>
      </p:pic>
      <p:sp>
        <p:nvSpPr>
          <p:cNvPr id="6" name="5 Dikdörtgen"/>
          <p:cNvSpPr/>
          <p:nvPr/>
        </p:nvSpPr>
        <p:spPr>
          <a:xfrm>
            <a:off x="3643306" y="1500174"/>
            <a:ext cx="4572000" cy="1631216"/>
          </a:xfrm>
          <a:prstGeom prst="rect">
            <a:avLst/>
          </a:prstGeom>
        </p:spPr>
        <p:txBody>
          <a:bodyPr wrap="square">
            <a:spAutoFit/>
          </a:bodyPr>
          <a:lstStyle/>
          <a:p>
            <a:pPr>
              <a:buNone/>
            </a:pPr>
            <a:r>
              <a:rPr lang="tr-TR" sz="2000" dirty="0" err="1" smtClean="0"/>
              <a:t>void</a:t>
            </a:r>
            <a:r>
              <a:rPr lang="tr-TR" sz="2000" dirty="0" smtClean="0"/>
              <a:t> kat(</a:t>
            </a:r>
            <a:r>
              <a:rPr lang="tr-TR" sz="2000" dirty="0" err="1" smtClean="0"/>
              <a:t>int</a:t>
            </a:r>
            <a:r>
              <a:rPr lang="tr-TR" sz="2000" dirty="0" smtClean="0"/>
              <a:t> a[], </a:t>
            </a:r>
            <a:r>
              <a:rPr lang="tr-TR" sz="2000" dirty="0" err="1" smtClean="0"/>
              <a:t>int</a:t>
            </a:r>
            <a:r>
              <a:rPr lang="tr-TR" sz="2000" dirty="0" smtClean="0"/>
              <a:t> y[]) {</a:t>
            </a:r>
          </a:p>
          <a:p>
            <a:pPr>
              <a:buNone/>
            </a:pPr>
            <a:r>
              <a:rPr lang="tr-TR" sz="2000" dirty="0" smtClean="0"/>
              <a:t>      a[0]=3;</a:t>
            </a:r>
          </a:p>
          <a:p>
            <a:pPr>
              <a:buNone/>
            </a:pPr>
            <a:r>
              <a:rPr lang="tr-TR" sz="2000" dirty="0" smtClean="0"/>
              <a:t>      </a:t>
            </a:r>
            <a:r>
              <a:rPr lang="tr-TR" sz="2000" dirty="0" err="1" smtClean="0"/>
              <a:t>printf</a:t>
            </a:r>
            <a:r>
              <a:rPr lang="tr-TR" sz="2000" dirty="0" smtClean="0"/>
              <a:t>("%d-", a[0]);</a:t>
            </a:r>
          </a:p>
          <a:p>
            <a:pPr>
              <a:buNone/>
            </a:pPr>
            <a:r>
              <a:rPr lang="tr-TR" sz="2000" dirty="0" smtClean="0"/>
              <a:t>      y[0]=5;</a:t>
            </a:r>
          </a:p>
          <a:p>
            <a:pPr>
              <a:buNone/>
            </a:pPr>
            <a:r>
              <a:rPr lang="tr-TR" sz="2000" dirty="0" smtClean="0"/>
              <a:t>      </a:t>
            </a:r>
            <a:r>
              <a:rPr lang="tr-TR" sz="2000" dirty="0" err="1" smtClean="0"/>
              <a:t>printf</a:t>
            </a:r>
            <a:r>
              <a:rPr lang="tr-TR" sz="2000" dirty="0" smtClean="0"/>
              <a:t>("%d\n", y[0]);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wwe.JPG"/>
          <p:cNvPicPr>
            <a:picLocks noChangeAspect="1"/>
          </p:cNvPicPr>
          <p:nvPr/>
        </p:nvPicPr>
        <p:blipFill>
          <a:blip r:embed="rId2"/>
          <a:stretch>
            <a:fillRect/>
          </a:stretch>
        </p:blipFill>
        <p:spPr>
          <a:xfrm>
            <a:off x="285720" y="3286124"/>
            <a:ext cx="4005745" cy="3405193"/>
          </a:xfrm>
          <a:prstGeom prst="rect">
            <a:avLst/>
          </a:prstGeom>
        </p:spPr>
      </p:pic>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285720" y="1357298"/>
            <a:ext cx="4286280" cy="2214578"/>
          </a:xfrm>
        </p:spPr>
        <p:txBody>
          <a:bodyPr>
            <a:normAutofit fontScale="92500" lnSpcReduction="20000"/>
          </a:bodyPr>
          <a:lstStyle/>
          <a:p>
            <a:r>
              <a:rPr lang="tr-TR" sz="2000" dirty="0" smtClean="0"/>
              <a:t>Amerika’da CS50 isimli ders,</a:t>
            </a:r>
            <a:br>
              <a:rPr lang="tr-TR" sz="2000" dirty="0" smtClean="0"/>
            </a:br>
            <a:r>
              <a:rPr lang="tr-TR" sz="2000" dirty="0" smtClean="0"/>
              <a:t> </a:t>
            </a:r>
            <a:r>
              <a:rPr lang="tr-TR" sz="2000" b="1" dirty="0" smtClean="0"/>
              <a:t>Harvard Üniversitesi’</a:t>
            </a:r>
            <a:r>
              <a:rPr lang="tr-TR" sz="2000" dirty="0" smtClean="0"/>
              <a:t>nin en popüler derslerinden biri. </a:t>
            </a:r>
          </a:p>
          <a:p>
            <a:r>
              <a:rPr lang="tr-TR" sz="2000" dirty="0" smtClean="0"/>
              <a:t>2017’de </a:t>
            </a:r>
            <a:r>
              <a:rPr lang="tr-TR" sz="2000" b="1" u="sng" dirty="0" smtClean="0"/>
              <a:t>691 öğrenci </a:t>
            </a:r>
            <a:r>
              <a:rPr lang="tr-TR" sz="2000" dirty="0" smtClean="0"/>
              <a:t>dersi almış (24 öğrenci tasarım,  8 öğrenci hukuk, 9 öğrenci ekonomi bölümlerinden) . Ders popülerlik konusunda üniversitedeki Ekonomi dersiyle yarışıyor.</a:t>
            </a:r>
          </a:p>
          <a:p>
            <a:pPr lvl="1"/>
            <a:endParaRPr lang="tr-TR" dirty="0" smtClean="0"/>
          </a:p>
          <a:p>
            <a:endParaRPr lang="tr-TR" dirty="0"/>
          </a:p>
        </p:txBody>
      </p:sp>
      <p:pic>
        <p:nvPicPr>
          <p:cNvPr id="4" name="3 Resim" descr="harvard-computer-science-cs50-lecture.jpg"/>
          <p:cNvPicPr>
            <a:picLocks noChangeAspect="1"/>
          </p:cNvPicPr>
          <p:nvPr/>
        </p:nvPicPr>
        <p:blipFill>
          <a:blip r:embed="rId3" cstate="screen">
            <a:lum bright="30000"/>
          </a:blip>
          <a:stretch>
            <a:fillRect/>
          </a:stretch>
        </p:blipFill>
        <p:spPr>
          <a:xfrm>
            <a:off x="4786314" y="1142984"/>
            <a:ext cx="3929058" cy="248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2 İçerik Yer Tutucusu"/>
          <p:cNvSpPr txBox="1">
            <a:spLocks/>
          </p:cNvSpPr>
          <p:nvPr/>
        </p:nvSpPr>
        <p:spPr>
          <a:xfrm>
            <a:off x="4572000" y="4786322"/>
            <a:ext cx="4357718" cy="1066792"/>
          </a:xfrm>
          <a:prstGeom prst="rect">
            <a:avLst/>
          </a:prstGeom>
        </p:spPr>
        <p:txBody>
          <a:bodyPr vert="horz">
            <a:normAutofit/>
          </a:bodyPr>
          <a:lstStyle/>
          <a:p>
            <a:pPr marL="274320" lvl="0" indent="-274320">
              <a:spcBef>
                <a:spcPts val="600"/>
              </a:spcBef>
              <a:buClr>
                <a:schemeClr val="accent1"/>
              </a:buClr>
              <a:buSzPct val="76000"/>
              <a:buFont typeface="Wingdings 3"/>
              <a:buChar char=""/>
            </a:pPr>
            <a:r>
              <a:rPr lang="tr-TR" sz="2000" dirty="0" smtClean="0"/>
              <a:t>Ders videolarına internetten erişmek mümkün. </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Bu dersin videoları</a:t>
            </a:r>
            <a:r>
              <a:rPr kumimoji="0" lang="tr-TR" sz="2000" b="0" i="0" u="none" strike="noStrike" kern="1200" cap="none" spc="0" normalizeH="0" noProof="0" dirty="0" smtClean="0">
                <a:ln>
                  <a:noFill/>
                </a:ln>
                <a:solidFill>
                  <a:schemeClr val="tx1"/>
                </a:solidFill>
                <a:effectLst/>
                <a:uLnTx/>
                <a:uFillTx/>
                <a:latin typeface="+mn-lt"/>
                <a:ea typeface="+mn-ea"/>
                <a:cs typeface="+mn-cs"/>
              </a:rPr>
              <a:t> için</a:t>
            </a:r>
          </a:p>
          <a:p>
            <a:pPr marL="731520" lvl="1" indent="-274320">
              <a:spcBef>
                <a:spcPts val="600"/>
              </a:spcBef>
              <a:buClr>
                <a:schemeClr val="accent1"/>
              </a:buClr>
              <a:buSzPct val="76000"/>
              <a:buFont typeface="Wingdings 3"/>
              <a:buChar char=""/>
            </a:pPr>
            <a:r>
              <a:rPr lang="tr-TR" sz="1600" i="1" dirty="0" smtClean="0">
                <a:hlinkClick r:id="rId4"/>
              </a:rPr>
              <a:t>https://www.youtube.com/user/cs50tv</a:t>
            </a:r>
            <a:endParaRPr lang="tr-TR" sz="1600" i="1" dirty="0" smtClean="0"/>
          </a:p>
          <a:p>
            <a:pPr marL="731520" lvl="1" indent="-274320">
              <a:spcBef>
                <a:spcPts val="600"/>
              </a:spcBef>
              <a:buClr>
                <a:schemeClr val="accent1"/>
              </a:buClr>
              <a:buSzPct val="76000"/>
              <a:buFont typeface="Wingdings 3"/>
              <a:buChar char=""/>
            </a:pPr>
            <a:endParaRPr lang="tr-TR" sz="1600" i="1" dirty="0" smtClean="0"/>
          </a:p>
          <a:p>
            <a:pPr marL="731520" lvl="1" indent="-274320">
              <a:spcBef>
                <a:spcPts val="600"/>
              </a:spcBef>
              <a:buClr>
                <a:schemeClr val="accent1"/>
              </a:buClr>
              <a:buSzPct val="76000"/>
              <a:buFont typeface="Wingdings 3"/>
              <a:buChar char=""/>
            </a:pPr>
            <a:endParaRPr kumimoji="0" lang="tr-TR" sz="1600" b="0" i="1" u="none" strike="noStrike" kern="1200" cap="none" spc="0" normalizeH="0" baseline="0" noProof="0" dirty="0" smtClean="0">
              <a:ln>
                <a:noFill/>
              </a:ln>
              <a:solidFill>
                <a:schemeClr val="tx1"/>
              </a:solidFill>
              <a:effectLst/>
              <a:uLnTx/>
              <a:uFillTx/>
              <a:latin typeface="+mn-lt"/>
              <a:ea typeface="+mn-ea"/>
              <a:cs typeface="+mn-cs"/>
            </a:endParaRPr>
          </a:p>
          <a:p>
            <a:pPr marL="731520" lvl="1" indent="-274320">
              <a:spcBef>
                <a:spcPts val="600"/>
              </a:spcBef>
              <a:buClr>
                <a:schemeClr val="accent1"/>
              </a:buClr>
              <a:buSzPct val="76000"/>
              <a:buFont typeface="Wingdings 3"/>
              <a:buChar char=""/>
            </a:pPr>
            <a:endParaRPr kumimoji="0" lang="tr-TR" sz="16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endParaRPr kumimoji="0" lang="tr-TR" sz="2300" b="0" i="0" u="none" strike="noStrike" kern="1200" cap="none" spc="0" normalizeH="0" baseline="0" noProof="0" dirty="0" smtClean="0">
              <a:ln>
                <a:noFill/>
              </a:ln>
              <a:solidFill>
                <a:schemeClr val="tx2"/>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7 Dikdörtgen"/>
          <p:cNvSpPr/>
          <p:nvPr/>
        </p:nvSpPr>
        <p:spPr>
          <a:xfrm>
            <a:off x="4714876" y="3857629"/>
            <a:ext cx="392909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buFont typeface="Arial" pitchFamily="34" charset="0"/>
              <a:buChar char="•"/>
            </a:pPr>
            <a:r>
              <a:rPr lang="tr-TR" sz="2000" b="1" i="1" dirty="0" smtClean="0"/>
              <a:t>CS50 dersinde </a:t>
            </a:r>
            <a:r>
              <a:rPr lang="tr-TR" sz="2000" dirty="0" smtClean="0"/>
              <a:t>C dili kullanılarak bilgisayar bilimine giriş yapılıyor. </a:t>
            </a:r>
            <a:endParaRPr lang="tr-TR" sz="1900" dirty="0" smtClean="0"/>
          </a:p>
        </p:txBody>
      </p:sp>
      <p:grpSp>
        <p:nvGrpSpPr>
          <p:cNvPr id="7" name="8 Grup"/>
          <p:cNvGrpSpPr/>
          <p:nvPr/>
        </p:nvGrpSpPr>
        <p:grpSpPr>
          <a:xfrm>
            <a:off x="428596" y="3500439"/>
            <a:ext cx="4357718" cy="3000395"/>
            <a:chOff x="428596" y="3500439"/>
            <a:chExt cx="4357718" cy="3000395"/>
          </a:xfrm>
        </p:grpSpPr>
        <p:pic>
          <p:nvPicPr>
            <p:cNvPr id="5" name="4 Resim" descr="maxresdefault.jpg"/>
            <p:cNvPicPr>
              <a:picLocks noChangeAspect="1"/>
            </p:cNvPicPr>
            <p:nvPr/>
          </p:nvPicPr>
          <p:blipFill>
            <a:blip r:embed="rId5" cstate="screen"/>
            <a:stretch>
              <a:fillRect/>
            </a:stretch>
          </p:blipFill>
          <p:spPr>
            <a:xfrm>
              <a:off x="428596" y="3500439"/>
              <a:ext cx="2071702" cy="1382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Bulut Belirtme Çizgisi"/>
            <p:cNvSpPr/>
            <p:nvPr/>
          </p:nvSpPr>
          <p:spPr>
            <a:xfrm>
              <a:off x="2500298" y="5072074"/>
              <a:ext cx="2286016" cy="1428760"/>
            </a:xfrm>
            <a:prstGeom prst="cloudCallout">
              <a:avLst>
                <a:gd name="adj1" fmla="val -52475"/>
                <a:gd name="adj2" fmla="val -712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i="1" dirty="0" err="1" smtClean="0">
                  <a:solidFill>
                    <a:schemeClr val="tx1"/>
                  </a:solidFill>
                </a:rPr>
                <a:t>You</a:t>
              </a:r>
              <a:r>
                <a:rPr lang="tr-TR" i="1" dirty="0" smtClean="0">
                  <a:solidFill>
                    <a:schemeClr val="tx1"/>
                  </a:solidFill>
                </a:rPr>
                <a:t> </a:t>
              </a:r>
              <a:r>
                <a:rPr lang="tr-TR" i="1" dirty="0" err="1" smtClean="0">
                  <a:solidFill>
                    <a:schemeClr val="tx1"/>
                  </a:solidFill>
                </a:rPr>
                <a:t>are</a:t>
              </a:r>
              <a:r>
                <a:rPr lang="tr-TR" i="1" dirty="0" smtClean="0">
                  <a:solidFill>
                    <a:schemeClr val="tx1"/>
                  </a:solidFill>
                </a:rPr>
                <a:t> not </a:t>
              </a:r>
              <a:r>
                <a:rPr lang="tr-TR" i="1" dirty="0" err="1" smtClean="0">
                  <a:solidFill>
                    <a:schemeClr val="tx1"/>
                  </a:solidFill>
                </a:rPr>
                <a:t>alone</a:t>
              </a:r>
              <a:r>
                <a:rPr lang="tr-TR" i="1" dirty="0" smtClean="0">
                  <a:solidFill>
                    <a:schemeClr val="tx1"/>
                  </a:solidFill>
                </a:rPr>
                <a:t> Bil141 </a:t>
              </a:r>
              <a:r>
                <a:rPr lang="tr-TR" i="1" dirty="0" err="1" smtClean="0">
                  <a:solidFill>
                    <a:schemeClr val="tx1"/>
                  </a:solidFill>
                </a:rPr>
                <a:t>students</a:t>
              </a:r>
              <a:r>
                <a:rPr lang="tr-TR" i="1" dirty="0" smtClean="0">
                  <a:solidFill>
                    <a:schemeClr val="tx1"/>
                  </a:solidFill>
                </a:rPr>
                <a:t>… </a:t>
              </a:r>
              <a:r>
                <a:rPr lang="tr-TR" i="1" dirty="0" err="1" smtClean="0">
                  <a:solidFill>
                    <a:schemeClr val="tx1"/>
                  </a:solidFill>
                </a:rPr>
                <a:t>zzz</a:t>
              </a:r>
              <a:endParaRPr lang="tr-TR" i="1" dirty="0">
                <a:solidFill>
                  <a:schemeClr val="tx1"/>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a:t>
            </a:r>
            <a:endParaRPr lang="tr-TR" dirty="0"/>
          </a:p>
        </p:txBody>
      </p:sp>
      <p:sp>
        <p:nvSpPr>
          <p:cNvPr id="3" name="2 İçerik Yer Tutucusu"/>
          <p:cNvSpPr>
            <a:spLocks noGrp="1"/>
          </p:cNvSpPr>
          <p:nvPr>
            <p:ph sz="quarter" idx="1"/>
          </p:nvPr>
        </p:nvSpPr>
        <p:spPr>
          <a:xfrm>
            <a:off x="457200" y="1219200"/>
            <a:ext cx="8229600" cy="3495684"/>
          </a:xfrm>
        </p:spPr>
        <p:txBody>
          <a:bodyPr>
            <a:normAutofit/>
          </a:bodyPr>
          <a:lstStyle/>
          <a:p>
            <a:r>
              <a:rPr lang="tr-TR" sz="3000" dirty="0" smtClean="0"/>
              <a:t>Diziler veri saklamak için çok etkin bir araçtırlar</a:t>
            </a:r>
            <a:endParaRPr lang="tr-TR" sz="2800" dirty="0" smtClean="0"/>
          </a:p>
          <a:p>
            <a:r>
              <a:rPr lang="tr-TR" sz="2800" dirty="0" smtClean="0"/>
              <a:t>Bilgisayar programları günlük işleri kolaylaştırmak ve </a:t>
            </a:r>
            <a:r>
              <a:rPr lang="tr-TR" sz="2800" b="1" dirty="0" smtClean="0"/>
              <a:t>çok fazla veriyi </a:t>
            </a:r>
            <a:r>
              <a:rPr lang="tr-TR" sz="2800" dirty="0" smtClean="0"/>
              <a:t>daha rahat işlemek için kullanılırlar. Ancak verilerin programlarda </a:t>
            </a:r>
            <a:r>
              <a:rPr lang="tr-TR" sz="2800" b="1" dirty="0" smtClean="0"/>
              <a:t>nasıl saklandığı </a:t>
            </a:r>
            <a:r>
              <a:rPr lang="tr-TR" sz="2800" dirty="0" smtClean="0"/>
              <a:t>önemli bir problemdir.</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sz="2400" dirty="0" smtClean="0"/>
          </a:p>
          <a:p>
            <a:endParaRPr lang="tr-TR" sz="2400" dirty="0" smtClean="0"/>
          </a:p>
          <a:p>
            <a:endParaRPr lang="tr-TR" sz="2800" dirty="0" smtClean="0"/>
          </a:p>
          <a:p>
            <a:pPr>
              <a:buNone/>
            </a:pPr>
            <a:endParaRPr lang="tr-TR" dirty="0"/>
          </a:p>
        </p:txBody>
      </p:sp>
      <p:grpSp>
        <p:nvGrpSpPr>
          <p:cNvPr id="4" name="19 Grup"/>
          <p:cNvGrpSpPr/>
          <p:nvPr/>
        </p:nvGrpSpPr>
        <p:grpSpPr>
          <a:xfrm>
            <a:off x="1428728" y="3786190"/>
            <a:ext cx="7286652" cy="2643182"/>
            <a:chOff x="1428728" y="3786190"/>
            <a:chExt cx="7286652" cy="2643182"/>
          </a:xfrm>
        </p:grpSpPr>
        <p:pic>
          <p:nvPicPr>
            <p:cNvPr id="15" name="14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16" name="15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17" name="16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8" name="17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9" name="18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soru</a:t>
            </a:r>
            <a:endParaRPr lang="tr-TR" dirty="0"/>
          </a:p>
        </p:txBody>
      </p:sp>
      <p:sp>
        <p:nvSpPr>
          <p:cNvPr id="3" name="2 İçerik Yer Tutucusu"/>
          <p:cNvSpPr>
            <a:spLocks noGrp="1"/>
          </p:cNvSpPr>
          <p:nvPr>
            <p:ph sz="quarter" idx="1"/>
          </p:nvPr>
        </p:nvSpPr>
        <p:spPr/>
        <p:txBody>
          <a:bodyPr/>
          <a:lstStyle/>
          <a:p>
            <a:r>
              <a:rPr lang="tr-TR" sz="2800" dirty="0" smtClean="0"/>
              <a:t>Fonksiyon içerisinde dizideki bir elemanın değeri değişirse </a:t>
            </a:r>
            <a:r>
              <a:rPr lang="tr-TR" sz="2800" dirty="0" err="1" smtClean="0"/>
              <a:t>main’de</a:t>
            </a:r>
            <a:r>
              <a:rPr lang="tr-TR" sz="2800" dirty="0" smtClean="0"/>
              <a:t> de değişir mi?</a:t>
            </a:r>
          </a:p>
          <a:p>
            <a:endParaRPr lang="tr-TR" dirty="0"/>
          </a:p>
        </p:txBody>
      </p:sp>
      <p:pic>
        <p:nvPicPr>
          <p:cNvPr id="1026" name="Picture 2" descr="Image result for baby question"/>
          <p:cNvPicPr>
            <a:picLocks noChangeAspect="1" noChangeArrowheads="1"/>
          </p:cNvPicPr>
          <p:nvPr/>
        </p:nvPicPr>
        <p:blipFill>
          <a:blip r:embed="rId2">
            <a:clrChange>
              <a:clrFrom>
                <a:srgbClr val="F4F4F2"/>
              </a:clrFrom>
              <a:clrTo>
                <a:srgbClr val="F4F4F2">
                  <a:alpha val="0"/>
                </a:srgbClr>
              </a:clrTo>
            </a:clrChange>
          </a:blip>
          <a:srcRect/>
          <a:stretch>
            <a:fillRect/>
          </a:stretch>
        </p:blipFill>
        <p:spPr bwMode="auto">
          <a:xfrm>
            <a:off x="1000100" y="2571744"/>
            <a:ext cx="6905625" cy="3200401"/>
          </a:xfrm>
          <a:prstGeom prst="rect">
            <a:avLst/>
          </a:prstGeom>
          <a:noFill/>
        </p:spPr>
      </p:pic>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Fonksiyonlar dizide değişiklik yapabilir.</a:t>
            </a:r>
            <a:endParaRPr lang="tr-TR" dirty="0"/>
          </a:p>
        </p:txBody>
      </p:sp>
      <p:pic>
        <p:nvPicPr>
          <p:cNvPr id="4" name="Picture 2" descr="C:\Documents and Settings\OguzH\My Documents\İndirilenler\IMG_5319.JPG"/>
          <p:cNvPicPr>
            <a:picLocks noChangeAspect="1" noChangeArrowheads="1"/>
          </p:cNvPicPr>
          <p:nvPr/>
        </p:nvPicPr>
        <p:blipFill>
          <a:blip r:embed="rId2" cstate="screen">
            <a:lum bright="10000" contrast="40000"/>
          </a:blip>
          <a:srcRect/>
          <a:stretch>
            <a:fillRect/>
          </a:stretch>
        </p:blipFill>
        <p:spPr bwMode="auto">
          <a:xfrm>
            <a:off x="1236371" y="1409700"/>
            <a:ext cx="6575897" cy="493192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Yapılan değişiklik kalıcı olur.</a:t>
            </a:r>
            <a:endParaRPr lang="tr-TR" dirty="0"/>
          </a:p>
        </p:txBody>
      </p:sp>
      <p:pic>
        <p:nvPicPr>
          <p:cNvPr id="4" name="3 İçerik Yer Tutucusu" descr="IMG_6030.JPG"/>
          <p:cNvPicPr>
            <a:picLocks noGrp="1" noChangeAspect="1"/>
          </p:cNvPicPr>
          <p:nvPr>
            <p:ph sz="quarter" idx="1"/>
          </p:nvPr>
        </p:nvPicPr>
        <p:blipFill>
          <a:blip r:embed="rId2" cstate="print"/>
          <a:srcRect l="1165" t="10032" b="16173"/>
          <a:stretch>
            <a:fillRect/>
          </a:stretch>
        </p:blipFill>
        <p:spPr>
          <a:xfrm>
            <a:off x="571472" y="1500174"/>
            <a:ext cx="7909408" cy="4429156"/>
          </a:xfrm>
        </p:spPr>
      </p:pic>
    </p:spTree>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Dizilerin gönderiminde değişkenin kopyası çıkarılmaz.</a:t>
            </a:r>
            <a:endParaRPr lang="tr-TR" dirty="0"/>
          </a:p>
        </p:txBody>
      </p:sp>
      <p:pic>
        <p:nvPicPr>
          <p:cNvPr id="4" name="3 İçerik Yer Tutucusu" descr="IMG_7468.JPG"/>
          <p:cNvPicPr>
            <a:picLocks noGrp="1" noChangeAspect="1"/>
          </p:cNvPicPr>
          <p:nvPr>
            <p:ph sz="quarter" idx="1"/>
          </p:nvPr>
        </p:nvPicPr>
        <p:blipFill>
          <a:blip r:embed="rId2" cstate="print"/>
          <a:stretch>
            <a:fillRect/>
          </a:stretch>
        </p:blipFill>
        <p:spPr>
          <a:xfrm rot="10800000">
            <a:off x="1280583" y="1219200"/>
            <a:ext cx="6582833" cy="4937125"/>
          </a:xfrm>
        </p:spPr>
      </p:pic>
    </p:spTree>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Çünkü fonksiyona diziler adres ile gider.</a:t>
            </a:r>
            <a:endParaRPr lang="tr-TR" dirty="0"/>
          </a:p>
        </p:txBody>
      </p:sp>
      <p:pic>
        <p:nvPicPr>
          <p:cNvPr id="4" name="3 İçerik Yer Tutucusu" descr="IMG_7468.JPG"/>
          <p:cNvPicPr>
            <a:picLocks noGrp="1" noChangeAspect="1"/>
          </p:cNvPicPr>
          <p:nvPr>
            <p:ph sz="quarter" idx="1"/>
          </p:nvPr>
        </p:nvPicPr>
        <p:blipFill>
          <a:blip r:embed="rId2" cstate="print"/>
          <a:srcRect t="12926" b="11832"/>
          <a:stretch>
            <a:fillRect/>
          </a:stretch>
        </p:blipFill>
        <p:spPr>
          <a:xfrm>
            <a:off x="500034" y="1285860"/>
            <a:ext cx="8228541" cy="4643470"/>
          </a:xfrm>
        </p:spPr>
      </p:pic>
    </p:spTree>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Diziler </a:t>
            </a:r>
            <a:r>
              <a:rPr lang="tr-TR" dirty="0" err="1" smtClean="0"/>
              <a:t>RAM'de</a:t>
            </a:r>
            <a:r>
              <a:rPr lang="tr-TR" dirty="0" smtClean="0"/>
              <a:t> çok büyük yer kaplayabilmektedir.</a:t>
            </a:r>
            <a:endParaRPr lang="tr-TR" dirty="0"/>
          </a:p>
        </p:txBody>
      </p:sp>
      <p:sp>
        <p:nvSpPr>
          <p:cNvPr id="3" name="2 İçerik Yer Tutucusu"/>
          <p:cNvSpPr>
            <a:spLocks noGrp="1"/>
          </p:cNvSpPr>
          <p:nvPr>
            <p:ph sz="quarter" idx="1"/>
          </p:nvPr>
        </p:nvSpPr>
        <p:spPr/>
        <p:txBody>
          <a:bodyPr/>
          <a:lstStyle/>
          <a:p>
            <a:r>
              <a:rPr lang="tr-TR" dirty="0" smtClean="0"/>
              <a:t>Ocak2019</a:t>
            </a:r>
            <a:endParaRPr lang="tr-TR" dirty="0"/>
          </a:p>
        </p:txBody>
      </p:sp>
      <p:pic>
        <p:nvPicPr>
          <p:cNvPr id="4" name="3 Resim" descr="IMG_1234.JPG"/>
          <p:cNvPicPr>
            <a:picLocks noChangeAspect="1"/>
          </p:cNvPicPr>
          <p:nvPr/>
        </p:nvPicPr>
        <p:blipFill>
          <a:blip r:embed="rId2" cstate="print"/>
          <a:srcRect t="7222" b="19791"/>
          <a:stretch>
            <a:fillRect/>
          </a:stretch>
        </p:blipFill>
        <p:spPr>
          <a:xfrm>
            <a:off x="642910" y="1643050"/>
            <a:ext cx="8001024" cy="4429156"/>
          </a:xfrm>
          <a:prstGeom prst="rect">
            <a:avLst/>
          </a:prstGeom>
        </p:spPr>
      </p:pic>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Fonksiyonlar ve çok boyutlu diziler</a:t>
            </a:r>
            <a:endParaRPr lang="tr-TR" dirty="0"/>
          </a:p>
        </p:txBody>
      </p:sp>
      <p:sp>
        <p:nvSpPr>
          <p:cNvPr id="3" name="2 İçerik Yer Tutucusu"/>
          <p:cNvSpPr>
            <a:spLocks noGrp="1"/>
          </p:cNvSpPr>
          <p:nvPr>
            <p:ph sz="quarter" idx="1"/>
          </p:nvPr>
        </p:nvSpPr>
        <p:spPr>
          <a:xfrm>
            <a:off x="457200" y="1219200"/>
            <a:ext cx="5686436" cy="5138758"/>
          </a:xfrm>
        </p:spPr>
        <p:txBody>
          <a:bodyPr>
            <a:normAutofit fontScale="77500" lnSpcReduction="20000"/>
          </a:bodyPr>
          <a:lstStyle/>
          <a:p>
            <a:r>
              <a:rPr lang="tr-TR" dirty="0" smtClean="0"/>
              <a:t>Tek boyutlu dizi alan fonksiyonlara kapasite belirtmek zorunda değilsiniz.</a:t>
            </a:r>
          </a:p>
          <a:p>
            <a:pPr lvl="1"/>
            <a:r>
              <a:rPr lang="tr-TR" sz="3600" b="1" dirty="0" err="1" smtClean="0">
                <a:solidFill>
                  <a:srgbClr val="FF0000"/>
                </a:solidFill>
              </a:rPr>
              <a:t>int</a:t>
            </a:r>
            <a:r>
              <a:rPr lang="tr-TR" sz="3600" b="1" dirty="0" smtClean="0">
                <a:solidFill>
                  <a:srgbClr val="FF0000"/>
                </a:solidFill>
              </a:rPr>
              <a:t> </a:t>
            </a:r>
            <a:r>
              <a:rPr lang="tr-TR" sz="3600" b="1" dirty="0" err="1" smtClean="0">
                <a:solidFill>
                  <a:srgbClr val="FF0000"/>
                </a:solidFill>
              </a:rPr>
              <a:t>fonk</a:t>
            </a:r>
            <a:r>
              <a:rPr lang="tr-TR" sz="3600" b="1" dirty="0" smtClean="0">
                <a:solidFill>
                  <a:srgbClr val="FF0000"/>
                </a:solidFill>
              </a:rPr>
              <a:t>(</a:t>
            </a:r>
            <a:r>
              <a:rPr lang="tr-TR" sz="3600" b="1" dirty="0" err="1" smtClean="0">
                <a:solidFill>
                  <a:srgbClr val="FF0000"/>
                </a:solidFill>
              </a:rPr>
              <a:t>int</a:t>
            </a:r>
            <a:r>
              <a:rPr lang="tr-TR" sz="3600" b="1" dirty="0" smtClean="0">
                <a:solidFill>
                  <a:srgbClr val="FF0000"/>
                </a:solidFill>
              </a:rPr>
              <a:t> dizi[]){ …</a:t>
            </a:r>
          </a:p>
          <a:p>
            <a:pPr>
              <a:buNone/>
            </a:pPr>
            <a:r>
              <a:rPr lang="tr-TR" sz="2300" dirty="0" smtClean="0">
                <a:solidFill>
                  <a:schemeClr val="tx2"/>
                </a:solidFill>
              </a:rPr>
              <a:t>kapasitesi belliyse(bazen belli değildir) isterseniz belirtebilirsiniz.</a:t>
            </a:r>
          </a:p>
          <a:p>
            <a:pPr marL="548640" lvl="2">
              <a:spcBef>
                <a:spcPts val="600"/>
              </a:spcBef>
              <a:buClr>
                <a:schemeClr val="accent1"/>
              </a:buClr>
            </a:pPr>
            <a:r>
              <a:rPr lang="tr-TR" sz="2300" dirty="0" err="1" smtClean="0">
                <a:solidFill>
                  <a:schemeClr val="tx2"/>
                </a:solidFill>
              </a:rPr>
              <a:t>int</a:t>
            </a:r>
            <a:r>
              <a:rPr lang="tr-TR" sz="2300" dirty="0" smtClean="0">
                <a:solidFill>
                  <a:schemeClr val="tx2"/>
                </a:solidFill>
              </a:rPr>
              <a:t> </a:t>
            </a:r>
            <a:r>
              <a:rPr lang="tr-TR" sz="2300" dirty="0" err="1" smtClean="0">
                <a:solidFill>
                  <a:schemeClr val="tx2"/>
                </a:solidFill>
              </a:rPr>
              <a:t>fonk</a:t>
            </a:r>
            <a:r>
              <a:rPr lang="tr-TR" sz="2300" dirty="0" smtClean="0">
                <a:solidFill>
                  <a:schemeClr val="tx2"/>
                </a:solidFill>
              </a:rPr>
              <a:t>(</a:t>
            </a:r>
            <a:r>
              <a:rPr lang="tr-TR" sz="2300" dirty="0" err="1" smtClean="0">
                <a:solidFill>
                  <a:schemeClr val="tx2"/>
                </a:solidFill>
              </a:rPr>
              <a:t>int</a:t>
            </a:r>
            <a:r>
              <a:rPr lang="tr-TR" sz="2300" dirty="0" smtClean="0">
                <a:solidFill>
                  <a:schemeClr val="tx2"/>
                </a:solidFill>
              </a:rPr>
              <a:t> dizi[8]);</a:t>
            </a:r>
          </a:p>
          <a:p>
            <a:pPr marL="274320" lvl="1">
              <a:spcBef>
                <a:spcPts val="600"/>
              </a:spcBef>
              <a:buClr>
                <a:schemeClr val="accent1"/>
              </a:buClr>
            </a:pPr>
            <a:r>
              <a:rPr lang="tr-TR" sz="2600" dirty="0" smtClean="0"/>
              <a:t>Her iki durumda da fonksiyona aslında dizinin ilk elemanının adresi gider.</a:t>
            </a:r>
          </a:p>
          <a:p>
            <a:pPr marL="548640" lvl="2">
              <a:spcBef>
                <a:spcPts val="600"/>
              </a:spcBef>
              <a:buClr>
                <a:schemeClr val="accent1"/>
              </a:buClr>
            </a:pPr>
            <a:r>
              <a:rPr lang="tr-TR" sz="2400" dirty="0" smtClean="0">
                <a:solidFill>
                  <a:schemeClr val="tx2"/>
                </a:solidFill>
              </a:rPr>
              <a:t>dizi ile &amp;dizi[0] aynı şeylerdir.</a:t>
            </a:r>
          </a:p>
          <a:p>
            <a:pPr marL="274320" lvl="1">
              <a:spcBef>
                <a:spcPts val="600"/>
              </a:spcBef>
              <a:buClr>
                <a:schemeClr val="accent1"/>
              </a:buClr>
            </a:pPr>
            <a:r>
              <a:rPr lang="tr-TR" dirty="0" smtClean="0"/>
              <a:t>Çok boyutlu dizilerde ise fonksiyona dizinin ilk boyutu hariç tüm boyutlarının kapasitelerini belirtmelisiniz.</a:t>
            </a:r>
          </a:p>
          <a:p>
            <a:pPr marL="548640" lvl="2">
              <a:spcBef>
                <a:spcPts val="600"/>
              </a:spcBef>
              <a:buClr>
                <a:schemeClr val="accent1"/>
              </a:buClr>
            </a:pPr>
            <a:r>
              <a:rPr lang="tr-TR" sz="3600" b="1" dirty="0" err="1" smtClean="0">
                <a:solidFill>
                  <a:srgbClr val="FF0000"/>
                </a:solidFill>
              </a:rPr>
              <a:t>int</a:t>
            </a:r>
            <a:r>
              <a:rPr lang="tr-TR" sz="3600" b="1" dirty="0" smtClean="0">
                <a:solidFill>
                  <a:srgbClr val="FF0000"/>
                </a:solidFill>
              </a:rPr>
              <a:t> </a:t>
            </a:r>
            <a:r>
              <a:rPr lang="tr-TR" sz="3600" b="1" dirty="0" err="1" smtClean="0">
                <a:solidFill>
                  <a:srgbClr val="FF0000"/>
                </a:solidFill>
              </a:rPr>
              <a:t>fonk</a:t>
            </a:r>
            <a:r>
              <a:rPr lang="tr-TR" sz="3600" b="1" dirty="0" smtClean="0">
                <a:solidFill>
                  <a:srgbClr val="FF0000"/>
                </a:solidFill>
              </a:rPr>
              <a:t>(</a:t>
            </a:r>
            <a:r>
              <a:rPr lang="tr-TR" sz="3600" b="1" dirty="0" err="1" smtClean="0">
                <a:solidFill>
                  <a:srgbClr val="FF0000"/>
                </a:solidFill>
              </a:rPr>
              <a:t>int</a:t>
            </a:r>
            <a:r>
              <a:rPr lang="tr-TR" sz="3600" b="1" dirty="0" smtClean="0">
                <a:solidFill>
                  <a:srgbClr val="FF0000"/>
                </a:solidFill>
              </a:rPr>
              <a:t> dizi[][3][5]){ …</a:t>
            </a:r>
          </a:p>
          <a:p>
            <a:pPr marL="274320" lvl="1">
              <a:spcBef>
                <a:spcPts val="600"/>
              </a:spcBef>
              <a:buClr>
                <a:schemeClr val="accent1"/>
              </a:buClr>
            </a:pPr>
            <a:r>
              <a:rPr lang="tr-TR" dirty="0" smtClean="0">
                <a:solidFill>
                  <a:schemeClr val="tx2"/>
                </a:solidFill>
              </a:rPr>
              <a:t>Çünkü dizi elemanları </a:t>
            </a:r>
            <a:r>
              <a:rPr lang="tr-TR" dirty="0" err="1" smtClean="0">
                <a:solidFill>
                  <a:schemeClr val="tx2"/>
                </a:solidFill>
              </a:rPr>
              <a:t>RAM’de</a:t>
            </a:r>
            <a:r>
              <a:rPr lang="tr-TR" dirty="0" smtClean="0">
                <a:solidFill>
                  <a:schemeClr val="tx2"/>
                </a:solidFill>
              </a:rPr>
              <a:t> ardışık </a:t>
            </a:r>
            <a:r>
              <a:rPr lang="tr-TR" dirty="0" smtClean="0"/>
              <a:t>alanlara kayıtlıdır ve </a:t>
            </a:r>
            <a:r>
              <a:rPr lang="tr-TR" dirty="0" smtClean="0">
                <a:solidFill>
                  <a:schemeClr val="tx2"/>
                </a:solidFill>
              </a:rPr>
              <a:t>fonksiyon kendi içinde dizi[1][0][0]’e ulaşacağı zaman dizi[0][0][0]’</a:t>
            </a:r>
            <a:r>
              <a:rPr lang="tr-TR" dirty="0" err="1" smtClean="0">
                <a:solidFill>
                  <a:schemeClr val="tx2"/>
                </a:solidFill>
              </a:rPr>
              <a:t>ın</a:t>
            </a:r>
            <a:r>
              <a:rPr lang="tr-TR" dirty="0" smtClean="0">
                <a:solidFill>
                  <a:schemeClr val="tx2"/>
                </a:solidFill>
              </a:rPr>
              <a:t> adresinden 15 (3x5) değişken boyutu ileri gitmesini bilmelidir.</a:t>
            </a:r>
          </a:p>
          <a:p>
            <a:pPr marL="548640" lvl="2">
              <a:spcBef>
                <a:spcPts val="600"/>
              </a:spcBef>
              <a:buClr>
                <a:schemeClr val="accent1"/>
              </a:buClr>
            </a:pPr>
            <a:r>
              <a:rPr lang="tr-TR" sz="2400" dirty="0" smtClean="0">
                <a:solidFill>
                  <a:schemeClr val="tx2"/>
                </a:solidFill>
              </a:rPr>
              <a:t>dizi[0][0][0]’</a:t>
            </a:r>
            <a:r>
              <a:rPr lang="tr-TR" sz="2400" dirty="0" err="1" smtClean="0">
                <a:solidFill>
                  <a:schemeClr val="tx2"/>
                </a:solidFill>
              </a:rPr>
              <a:t>ın</a:t>
            </a:r>
            <a:r>
              <a:rPr lang="tr-TR" sz="2400" dirty="0" smtClean="0">
                <a:solidFill>
                  <a:schemeClr val="tx2"/>
                </a:solidFill>
              </a:rPr>
              <a:t> adresi 1000 ise dizi[1][0][0]’</a:t>
            </a:r>
            <a:r>
              <a:rPr lang="tr-TR" sz="2400" dirty="0" err="1" smtClean="0">
                <a:solidFill>
                  <a:schemeClr val="tx2"/>
                </a:solidFill>
              </a:rPr>
              <a:t>ınki</a:t>
            </a:r>
            <a:r>
              <a:rPr lang="tr-TR" sz="2400" dirty="0" smtClean="0">
                <a:solidFill>
                  <a:schemeClr val="tx2"/>
                </a:solidFill>
              </a:rPr>
              <a:t> 1060’dır. bir </a:t>
            </a:r>
            <a:r>
              <a:rPr lang="tr-TR" sz="2400" dirty="0" err="1" smtClean="0">
                <a:solidFill>
                  <a:schemeClr val="tx2"/>
                </a:solidFill>
              </a:rPr>
              <a:t>int</a:t>
            </a:r>
            <a:r>
              <a:rPr lang="tr-TR" sz="2400" dirty="0" smtClean="0">
                <a:solidFill>
                  <a:schemeClr val="tx2"/>
                </a:solidFill>
              </a:rPr>
              <a:t> 4 bayt yer tutar.</a:t>
            </a:r>
          </a:p>
        </p:txBody>
      </p:sp>
      <p:sp>
        <p:nvSpPr>
          <p:cNvPr id="4" name="3 Yuvarlatılmış Dikdörtgen"/>
          <p:cNvSpPr/>
          <p:nvPr/>
        </p:nvSpPr>
        <p:spPr>
          <a:xfrm>
            <a:off x="6286512" y="1285860"/>
            <a:ext cx="2286016" cy="50006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smtClean="0"/>
              <a:t>Özetle, tek boyutlu dizilerde fonksiyonun girdisine kapasite belirtmek zorunda değiliz. Çok boyutluda zorundayız. Ancak istersek yine de 1.boyutu boş bırakabiliyoruz.</a:t>
            </a:r>
            <a:endParaRPr lang="tr-TR" sz="2000" i="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00076" y="5795986"/>
            <a:ext cx="8472518" cy="990600"/>
          </a:xfrm>
        </p:spPr>
        <p:txBody>
          <a:bodyPr>
            <a:normAutofit/>
          </a:bodyPr>
          <a:lstStyle/>
          <a:p>
            <a:r>
              <a:rPr lang="tr-TR" sz="2800" dirty="0" smtClean="0"/>
              <a:t>Alıştırma(diziler ve rastgele sayı): Ekran çıktısını bulalım. </a:t>
            </a:r>
            <a:endParaRPr lang="tr-TR" sz="2800" dirty="0"/>
          </a:p>
        </p:txBody>
      </p:sp>
      <p:sp>
        <p:nvSpPr>
          <p:cNvPr id="3" name="2 İçerik Yer Tutucusu"/>
          <p:cNvSpPr>
            <a:spLocks noGrp="1"/>
          </p:cNvSpPr>
          <p:nvPr>
            <p:ph sz="quarter" idx="1"/>
          </p:nvPr>
        </p:nvSpPr>
        <p:spPr>
          <a:xfrm>
            <a:off x="457200" y="214290"/>
            <a:ext cx="3686172" cy="4210064"/>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buNone/>
            </a:pPr>
            <a:r>
              <a:rPr lang="tr-TR" dirty="0" err="1" smtClean="0"/>
              <a:t>srand</a:t>
            </a:r>
            <a:r>
              <a:rPr lang="tr-TR" dirty="0" smtClean="0"/>
              <a:t>(time(NULL));</a:t>
            </a:r>
          </a:p>
          <a:p>
            <a:pPr>
              <a:buNone/>
            </a:pPr>
            <a:r>
              <a:rPr lang="tr-TR" dirty="0" err="1" smtClean="0"/>
              <a:t>int</a:t>
            </a:r>
            <a:r>
              <a:rPr lang="tr-TR" dirty="0" smtClean="0"/>
              <a:t> dizi[6]={};</a:t>
            </a:r>
          </a:p>
          <a:p>
            <a:pPr>
              <a:buNone/>
            </a:pPr>
            <a:r>
              <a:rPr lang="tr-TR" dirty="0" err="1" smtClean="0"/>
              <a:t>int</a:t>
            </a:r>
            <a:r>
              <a:rPr lang="tr-TR" dirty="0" smtClean="0"/>
              <a:t> i;</a:t>
            </a:r>
          </a:p>
          <a:p>
            <a:pPr>
              <a:buNone/>
            </a:pPr>
            <a:r>
              <a:rPr lang="tr-TR" dirty="0" err="1" smtClean="0"/>
              <a:t>int</a:t>
            </a:r>
            <a:r>
              <a:rPr lang="tr-TR" dirty="0" smtClean="0"/>
              <a:t> s=0;</a:t>
            </a:r>
          </a:p>
          <a:p>
            <a:pPr>
              <a:buNone/>
            </a:pPr>
            <a:r>
              <a:rPr lang="tr-TR" dirty="0" smtClean="0"/>
              <a:t>doldur(dizi);</a:t>
            </a:r>
          </a:p>
          <a:p>
            <a:pPr>
              <a:buNone/>
            </a:pPr>
            <a:r>
              <a:rPr lang="tr-TR" dirty="0" err="1" smtClean="0"/>
              <a:t>for</a:t>
            </a:r>
            <a:r>
              <a:rPr lang="tr-TR" dirty="0" smtClean="0"/>
              <a:t>(i=0; i&lt;6;i++) s+=dizi[i];</a:t>
            </a:r>
          </a:p>
          <a:p>
            <a:pPr>
              <a:buNone/>
            </a:pPr>
            <a:r>
              <a:rPr lang="tr-TR" dirty="0" err="1" smtClean="0"/>
              <a:t>if</a:t>
            </a:r>
            <a:r>
              <a:rPr lang="tr-TR" dirty="0" smtClean="0"/>
              <a:t>(s&lt;4)</a:t>
            </a:r>
          </a:p>
          <a:p>
            <a:pPr>
              <a:buNone/>
            </a:pPr>
            <a:r>
              <a:rPr lang="tr-TR" dirty="0" smtClean="0"/>
              <a:t>	</a:t>
            </a:r>
            <a:r>
              <a:rPr lang="tr-TR" dirty="0" err="1" smtClean="0"/>
              <a:t>printf</a:t>
            </a:r>
            <a:r>
              <a:rPr lang="tr-TR" dirty="0" smtClean="0"/>
              <a:t>("AAA");</a:t>
            </a:r>
          </a:p>
          <a:p>
            <a:pPr>
              <a:buNone/>
            </a:pPr>
            <a:r>
              <a:rPr lang="tr-TR" dirty="0" smtClean="0"/>
              <a:t>	else </a:t>
            </a:r>
            <a:r>
              <a:rPr lang="tr-TR" dirty="0" err="1" smtClean="0"/>
              <a:t>if</a:t>
            </a:r>
            <a:r>
              <a:rPr lang="tr-TR" dirty="0" smtClean="0"/>
              <a:t>(s&lt;40)</a:t>
            </a:r>
          </a:p>
          <a:p>
            <a:pPr>
              <a:buNone/>
            </a:pPr>
            <a:r>
              <a:rPr lang="tr-TR" dirty="0" smtClean="0"/>
              <a:t>	</a:t>
            </a:r>
            <a:r>
              <a:rPr lang="tr-TR" dirty="0" err="1" smtClean="0"/>
              <a:t>printf</a:t>
            </a:r>
            <a:r>
              <a:rPr lang="tr-TR" dirty="0" smtClean="0"/>
              <a:t>("BB");</a:t>
            </a:r>
          </a:p>
          <a:p>
            <a:pPr>
              <a:buNone/>
            </a:pPr>
            <a:r>
              <a:rPr lang="tr-TR" dirty="0" smtClean="0"/>
              <a:t>	else</a:t>
            </a:r>
          </a:p>
          <a:p>
            <a:pPr>
              <a:buNone/>
            </a:pPr>
            <a:r>
              <a:rPr lang="tr-TR" dirty="0" smtClean="0"/>
              <a:t>	</a:t>
            </a:r>
            <a:r>
              <a:rPr lang="tr-TR" dirty="0" err="1" smtClean="0"/>
              <a:t>printf</a:t>
            </a:r>
            <a:r>
              <a:rPr lang="tr-TR" dirty="0" smtClean="0"/>
              <a:t>("C");</a:t>
            </a:r>
            <a:r>
              <a:rPr lang="tr-TR" dirty="0" err="1" smtClean="0"/>
              <a:t>printf</a:t>
            </a:r>
            <a:r>
              <a:rPr lang="tr-TR" dirty="0" smtClean="0"/>
              <a:t>("C");</a:t>
            </a:r>
          </a:p>
          <a:p>
            <a:pPr>
              <a:buNone/>
            </a:pPr>
            <a:r>
              <a:rPr lang="tr-TR" dirty="0" smtClean="0"/>
              <a:t>	</a:t>
            </a:r>
            <a:r>
              <a:rPr lang="tr-TR" dirty="0" err="1" smtClean="0"/>
              <a:t>printf</a:t>
            </a:r>
            <a:r>
              <a:rPr lang="tr-TR" dirty="0" smtClean="0"/>
              <a:t>("C");</a:t>
            </a:r>
          </a:p>
        </p:txBody>
      </p:sp>
      <p:sp>
        <p:nvSpPr>
          <p:cNvPr id="4" name="3 Dikdörtgen"/>
          <p:cNvSpPr/>
          <p:nvPr/>
        </p:nvSpPr>
        <p:spPr>
          <a:xfrm>
            <a:off x="4572000" y="1571612"/>
            <a:ext cx="4214842"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tr-TR" sz="2200" dirty="0" err="1" smtClean="0"/>
              <a:t>void</a:t>
            </a:r>
            <a:r>
              <a:rPr lang="tr-TR" sz="2200" dirty="0" smtClean="0"/>
              <a:t> doldur (</a:t>
            </a:r>
            <a:r>
              <a:rPr lang="tr-TR" sz="2200" dirty="0" err="1" smtClean="0"/>
              <a:t>int</a:t>
            </a:r>
            <a:r>
              <a:rPr lang="tr-TR" sz="2200" dirty="0" smtClean="0"/>
              <a:t> </a:t>
            </a:r>
            <a:r>
              <a:rPr lang="tr-TR" sz="2200" dirty="0" err="1" smtClean="0"/>
              <a:t>array</a:t>
            </a:r>
            <a:r>
              <a:rPr lang="tr-TR" sz="2200" dirty="0" smtClean="0"/>
              <a:t>[])</a:t>
            </a:r>
          </a:p>
          <a:p>
            <a:pPr>
              <a:buNone/>
            </a:pPr>
            <a:r>
              <a:rPr lang="tr-TR" sz="2200" dirty="0" smtClean="0"/>
              <a:t>{ </a:t>
            </a:r>
            <a:r>
              <a:rPr lang="tr-TR" sz="2200" dirty="0" err="1" smtClean="0"/>
              <a:t>int</a:t>
            </a:r>
            <a:r>
              <a:rPr lang="tr-TR" sz="2200" dirty="0" smtClean="0"/>
              <a:t> i;</a:t>
            </a:r>
          </a:p>
          <a:p>
            <a:pPr>
              <a:buNone/>
            </a:pPr>
            <a:r>
              <a:rPr lang="tr-TR" sz="2200" dirty="0" err="1" smtClean="0"/>
              <a:t>for</a:t>
            </a:r>
            <a:r>
              <a:rPr lang="tr-TR" sz="2200" dirty="0" smtClean="0"/>
              <a:t>(i=0; i&lt;6; i++)</a:t>
            </a:r>
          </a:p>
          <a:p>
            <a:pPr>
              <a:buNone/>
            </a:pPr>
            <a:r>
              <a:rPr lang="tr-TR" sz="2200" dirty="0" smtClean="0"/>
              <a:t>	</a:t>
            </a:r>
            <a:r>
              <a:rPr lang="tr-TR" sz="2200" dirty="0" err="1" smtClean="0"/>
              <a:t>array</a:t>
            </a:r>
            <a:r>
              <a:rPr lang="tr-TR" sz="2200" dirty="0" smtClean="0"/>
              <a:t>[i] = </a:t>
            </a:r>
            <a:r>
              <a:rPr lang="tr-TR" sz="2200" dirty="0" err="1" smtClean="0"/>
              <a:t>rand</a:t>
            </a:r>
            <a:r>
              <a:rPr lang="tr-TR" sz="2200" dirty="0" smtClean="0"/>
              <a:t>()%6+1;	}</a:t>
            </a:r>
          </a:p>
        </p:txBody>
      </p:sp>
      <p:pic>
        <p:nvPicPr>
          <p:cNvPr id="5" name="4 Resim" descr="soru.jpg"/>
          <p:cNvPicPr>
            <a:picLocks noChangeAspect="1"/>
          </p:cNvPicPr>
          <p:nvPr/>
        </p:nvPicPr>
        <p:blipFill>
          <a:blip r:embed="rId3"/>
          <a:stretch>
            <a:fillRect/>
          </a:stretch>
        </p:blipFill>
        <p:spPr>
          <a:xfrm>
            <a:off x="6858016" y="4857760"/>
            <a:ext cx="1797337" cy="1349158"/>
          </a:xfrm>
          <a:prstGeom prst="rect">
            <a:avLst/>
          </a:prstGeom>
        </p:spPr>
      </p:pic>
      <p:sp>
        <p:nvSpPr>
          <p:cNvPr id="6" name="5 Yuvarlatılmış Dikdörtgen"/>
          <p:cNvSpPr/>
          <p:nvPr/>
        </p:nvSpPr>
        <p:spPr>
          <a:xfrm>
            <a:off x="4572000" y="3429000"/>
            <a:ext cx="2714644" cy="121444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4800" dirty="0" smtClean="0"/>
              <a:t>BBCC</a:t>
            </a:r>
            <a:endParaRPr lang="tr-TR" sz="4800" dirty="0"/>
          </a:p>
        </p:txBody>
      </p:sp>
      <p:cxnSp>
        <p:nvCxnSpPr>
          <p:cNvPr id="8" name="7 Düz Ok Bağlayıcısı"/>
          <p:cNvCxnSpPr/>
          <p:nvPr/>
        </p:nvCxnSpPr>
        <p:spPr>
          <a:xfrm>
            <a:off x="3000364" y="4352916"/>
            <a:ext cx="78581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3000364" y="4781544"/>
            <a:ext cx="3286148" cy="646331"/>
          </a:xfrm>
          <a:prstGeom prst="rect">
            <a:avLst/>
          </a:prstGeom>
          <a:noFill/>
        </p:spPr>
        <p:txBody>
          <a:bodyPr wrap="square" rtlCol="0">
            <a:spAutoFit/>
          </a:bodyPr>
          <a:lstStyle/>
          <a:p>
            <a:r>
              <a:rPr lang="tr-TR" dirty="0" err="1" smtClean="0"/>
              <a:t>main</a:t>
            </a:r>
            <a:r>
              <a:rPr lang="tr-TR" dirty="0" smtClean="0"/>
              <a:t> fonksiyonun içerisi. Sadece ilgili kısmı verilmiştir.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Dizide eleman arayalım…</a:t>
            </a:r>
            <a:endParaRPr lang="tr-TR" dirty="0"/>
          </a:p>
        </p:txBody>
      </p:sp>
      <p:sp>
        <p:nvSpPr>
          <p:cNvPr id="3" name="2 İçerik Yer Tutucusu"/>
          <p:cNvSpPr>
            <a:spLocks noGrp="1"/>
          </p:cNvSpPr>
          <p:nvPr>
            <p:ph sz="quarter" idx="1"/>
          </p:nvPr>
        </p:nvSpPr>
        <p:spPr/>
        <p:txBody>
          <a:bodyPr/>
          <a:lstStyle/>
          <a:p>
            <a:r>
              <a:rPr lang="tr-TR" dirty="0" err="1" smtClean="0"/>
              <a:t>bond</a:t>
            </a:r>
            <a:r>
              <a:rPr lang="tr-TR" dirty="0" smtClean="0"/>
              <a:t> isimli 5 elemanlı bir dizi açıp içerisine </a:t>
            </a:r>
            <a:r>
              <a:rPr lang="tr-TR" b="1" dirty="0" smtClean="0"/>
              <a:t>FONKSİYONLA </a:t>
            </a:r>
            <a:r>
              <a:rPr lang="tr-TR" dirty="0" smtClean="0"/>
              <a:t>1-9 arasında 5 tane rastgele sayı yerleştirelim.</a:t>
            </a:r>
          </a:p>
          <a:p>
            <a:r>
              <a:rPr lang="tr-TR" dirty="0" smtClean="0"/>
              <a:t>Bu dizinin içerisinde 7 var mı?</a:t>
            </a:r>
          </a:p>
          <a:p>
            <a:r>
              <a:rPr lang="tr-TR" dirty="0" smtClean="0"/>
              <a:t>Varsa indisi nedir?</a:t>
            </a:r>
          </a:p>
          <a:p>
            <a:endParaRPr lang="tr-TR" dirty="0" smtClean="0"/>
          </a:p>
        </p:txBody>
      </p:sp>
      <p:pic>
        <p:nvPicPr>
          <p:cNvPr id="4" name="3 Resim" descr="bilgisayar.wmf"/>
          <p:cNvPicPr>
            <a:picLocks noChangeAspect="1"/>
          </p:cNvPicPr>
          <p:nvPr/>
        </p:nvPicPr>
        <p:blipFill>
          <a:blip r:embed="rId2"/>
          <a:stretch>
            <a:fillRect/>
          </a:stretch>
        </p:blipFill>
        <p:spPr>
          <a:xfrm>
            <a:off x="3929058" y="3071810"/>
            <a:ext cx="1071570" cy="1094129"/>
          </a:xfrm>
          <a:prstGeom prst="rect">
            <a:avLst/>
          </a:prstGeom>
        </p:spPr>
      </p:pic>
      <p:pic>
        <p:nvPicPr>
          <p:cNvPr id="5" name="4 Resim" descr="james-bond-feat.jpg"/>
          <p:cNvPicPr>
            <a:picLocks noChangeAspect="1"/>
          </p:cNvPicPr>
          <p:nvPr/>
        </p:nvPicPr>
        <p:blipFill>
          <a:blip r:embed="rId3"/>
          <a:stretch>
            <a:fillRect/>
          </a:stretch>
        </p:blipFill>
        <p:spPr>
          <a:xfrm>
            <a:off x="5214942" y="2143116"/>
            <a:ext cx="3571876" cy="3571876"/>
          </a:xfrm>
          <a:prstGeom prst="ellipse">
            <a:avLst/>
          </a:prstGeom>
          <a:ln>
            <a:noFill/>
          </a:ln>
          <a:effectLst>
            <a:softEdge rad="112500"/>
          </a:effectLst>
        </p:spPr>
      </p:pic>
      <p:pic>
        <p:nvPicPr>
          <p:cNvPr id="6" name="5 Resim" descr="images.png"/>
          <p:cNvPicPr>
            <a:picLocks noChangeAspect="1"/>
          </p:cNvPicPr>
          <p:nvPr/>
        </p:nvPicPr>
        <p:blipFill>
          <a:blip r:embed="rId4">
            <a:clrChange>
              <a:clrFrom>
                <a:srgbClr val="FFFFFF"/>
              </a:clrFrom>
              <a:clrTo>
                <a:srgbClr val="FFFFFF">
                  <a:alpha val="0"/>
                </a:srgbClr>
              </a:clrTo>
            </a:clrChange>
          </a:blip>
          <a:stretch>
            <a:fillRect/>
          </a:stretch>
        </p:blipFill>
        <p:spPr>
          <a:xfrm rot="20595550">
            <a:off x="2671782" y="4519437"/>
            <a:ext cx="2847975" cy="1609725"/>
          </a:xfrm>
          <a:prstGeom prst="rect">
            <a:avLst/>
          </a:prstGeom>
        </p:spPr>
      </p:pic>
    </p:spTree>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3.ders sonu</a:t>
            </a:r>
            <a:endParaRPr lang="tr-TR" sz="8000" dirty="0"/>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Aklımızda olması gereken sorular…</a:t>
            </a:r>
            <a:endParaRPr lang="tr-TR" dirty="0"/>
          </a:p>
        </p:txBody>
      </p:sp>
      <p:sp>
        <p:nvSpPr>
          <p:cNvPr id="3" name="2 İçerik Yer Tutucusu"/>
          <p:cNvSpPr>
            <a:spLocks noGrp="1"/>
          </p:cNvSpPr>
          <p:nvPr>
            <p:ph sz="quarter" idx="1"/>
          </p:nvPr>
        </p:nvSpPr>
        <p:spPr/>
        <p:txBody>
          <a:bodyPr/>
          <a:lstStyle/>
          <a:p>
            <a:pPr lvl="1"/>
            <a:r>
              <a:rPr lang="tr-TR" sz="2100" dirty="0" smtClean="0"/>
              <a:t>Nasıl tanımlanırlar?</a:t>
            </a:r>
          </a:p>
          <a:p>
            <a:pPr lvl="1"/>
            <a:r>
              <a:rPr lang="tr-TR" sz="2100" dirty="0" smtClean="0"/>
              <a:t>Nasıl içleri doldurulur?</a:t>
            </a:r>
          </a:p>
          <a:p>
            <a:pPr lvl="1"/>
            <a:r>
              <a:rPr lang="tr-TR" sz="2100" dirty="0" smtClean="0"/>
              <a:t>Nasıl kullanılırlar?</a:t>
            </a:r>
          </a:p>
        </p:txBody>
      </p:sp>
      <p:grpSp>
        <p:nvGrpSpPr>
          <p:cNvPr id="4" name="5 Grup"/>
          <p:cNvGrpSpPr/>
          <p:nvPr/>
        </p:nvGrpSpPr>
        <p:grpSpPr>
          <a:xfrm>
            <a:off x="1428728" y="3786190"/>
            <a:ext cx="7286652" cy="2643182"/>
            <a:chOff x="1428728" y="3786190"/>
            <a:chExt cx="7286652" cy="2643182"/>
          </a:xfrm>
        </p:grpSpPr>
        <p:pic>
          <p:nvPicPr>
            <p:cNvPr id="7" name="6 Resim" descr="63beab5308fb0a2a83498c59a2c068c8--storage-rental-storage-one.jpg"/>
            <p:cNvPicPr>
              <a:picLocks noChangeAspect="1"/>
            </p:cNvPicPr>
            <p:nvPr/>
          </p:nvPicPr>
          <p:blipFill>
            <a:blip r:embed="rId2" cstate="screen"/>
            <a:stretch>
              <a:fillRect/>
            </a:stretch>
          </p:blipFill>
          <p:spPr>
            <a:xfrm>
              <a:off x="1428728" y="3786190"/>
              <a:ext cx="2357454" cy="2339905"/>
            </a:xfrm>
            <a:prstGeom prst="rect">
              <a:avLst/>
            </a:prstGeom>
          </p:spPr>
        </p:pic>
        <p:pic>
          <p:nvPicPr>
            <p:cNvPr id="8" name="7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643570" y="3857628"/>
              <a:ext cx="2000240" cy="2000240"/>
            </a:xfrm>
            <a:prstGeom prst="rect">
              <a:avLst/>
            </a:prstGeom>
          </p:spPr>
        </p:pic>
        <p:pic>
          <p:nvPicPr>
            <p:cNvPr id="9" name="8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143636" y="4143380"/>
              <a:ext cx="2000240" cy="2000240"/>
            </a:xfrm>
            <a:prstGeom prst="rect">
              <a:avLst/>
            </a:prstGeom>
          </p:spPr>
        </p:pic>
        <p:pic>
          <p:nvPicPr>
            <p:cNvPr id="10" name="9 Resim" descr="trofast-storage-combination-with-boxes-light-white-stained-pine-orange__0351257_pe547490_s5.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6715140" y="4429132"/>
              <a:ext cx="2000240" cy="2000240"/>
            </a:xfrm>
            <a:prstGeom prst="rect">
              <a:avLst/>
            </a:prstGeom>
          </p:spPr>
        </p:pic>
        <p:sp>
          <p:nvSpPr>
            <p:cNvPr id="11" name="10 Sağ Ok"/>
            <p:cNvSpPr/>
            <p:nvPr/>
          </p:nvSpPr>
          <p:spPr>
            <a:xfrm>
              <a:off x="4500562" y="4286256"/>
              <a:ext cx="100013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5" name="Group 2"/>
          <p:cNvGrpSpPr/>
          <p:nvPr/>
        </p:nvGrpSpPr>
        <p:grpSpPr>
          <a:xfrm>
            <a:off x="9286908" y="3929066"/>
            <a:ext cx="6061144" cy="1806256"/>
            <a:chOff x="9597956" y="301625"/>
            <a:chExt cx="6061144" cy="1806256"/>
          </a:xfrm>
        </p:grpSpPr>
        <p:pic>
          <p:nvPicPr>
            <p:cNvPr id="13"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ounded Rectangle 1"/>
            <p:cNvSpPr/>
            <p:nvPr/>
          </p:nvSpPr>
          <p:spPr>
            <a:xfrm>
              <a:off x="11487150"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sp>
          <p:nvSpPr>
            <p:cNvPr id="15"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16"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61111E-6 -4.44444E-6 L -1.95296 -4.44444E-6 " pathEditMode="relative" rAng="0" ptsTypes="AA">
                                      <p:cBhvr>
                                        <p:cTn id="6" dur="25000" fill="hold"/>
                                        <p:tgtEl>
                                          <p:spTgt spid="5"/>
                                        </p:tgtEl>
                                        <p:attrNameLst>
                                          <p:attrName>ppt_x</p:attrName>
                                          <p:attrName>ppt_y</p:attrName>
                                        </p:attrNameLst>
                                      </p:cBhvr>
                                      <p:rCtr x="-9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Dizilerde Arama Yöntemleri</a:t>
            </a:r>
            <a:endParaRPr lang="tr-TR" dirty="0"/>
          </a:p>
        </p:txBody>
      </p:sp>
      <p:sp>
        <p:nvSpPr>
          <p:cNvPr id="3" name="2 İçerik Yer Tutucusu"/>
          <p:cNvSpPr>
            <a:spLocks noGrp="1"/>
          </p:cNvSpPr>
          <p:nvPr>
            <p:ph sz="quarter" idx="1"/>
          </p:nvPr>
        </p:nvSpPr>
        <p:spPr>
          <a:xfrm>
            <a:off x="457200" y="1214422"/>
            <a:ext cx="4614866" cy="4214842"/>
          </a:xfrm>
        </p:spPr>
        <p:txBody>
          <a:bodyPr>
            <a:normAutofit fontScale="85000" lnSpcReduction="20000"/>
          </a:bodyPr>
          <a:lstStyle/>
          <a:p>
            <a:r>
              <a:rPr lang="tr-TR" b="1" dirty="0" smtClean="0"/>
              <a:t>Doğrusal arama</a:t>
            </a:r>
            <a:r>
              <a:rPr lang="tr-TR" dirty="0" smtClean="0"/>
              <a:t>, dizideki elemanları tek tek ziyaret ederek ilgili aramayı yapmaktadır.</a:t>
            </a:r>
          </a:p>
          <a:p>
            <a:pPr lvl="1"/>
            <a:r>
              <a:rPr lang="tr-TR" dirty="0" smtClean="0"/>
              <a:t>Size geri dağıtılan alıştırma kağıtlarınız sırasız olsaydı kağıdınızı bulmak için ne kadar zaman gerekeceğini düşünün…</a:t>
            </a:r>
          </a:p>
          <a:p>
            <a:pPr lvl="1"/>
            <a:r>
              <a:rPr lang="tr-TR" dirty="0" smtClean="0"/>
              <a:t>20 milyon müşteriye sahip bir elektrik şirketinin veri tabanını düşünün…</a:t>
            </a:r>
          </a:p>
          <a:p>
            <a:r>
              <a:rPr lang="tr-TR" b="1" dirty="0" smtClean="0"/>
              <a:t>İkili arama </a:t>
            </a:r>
            <a:r>
              <a:rPr lang="tr-TR" dirty="0" smtClean="0"/>
              <a:t>ise, her seferinde arama yapılacak aralığı ikiye bölerek daralttığı için çok daha verimlidir.</a:t>
            </a:r>
          </a:p>
          <a:p>
            <a:r>
              <a:rPr lang="tr-TR" dirty="0" smtClean="0"/>
              <a:t>Ancak, ikili aramanın kullanılabilmesi için dizinin sıralı olması şarttır.</a:t>
            </a:r>
          </a:p>
        </p:txBody>
      </p:sp>
      <p:pic>
        <p:nvPicPr>
          <p:cNvPr id="4" name="3 Resim" descr="arka-sokaklar_9751092791.jpg"/>
          <p:cNvPicPr>
            <a:picLocks noChangeAspect="1"/>
          </p:cNvPicPr>
          <p:nvPr/>
        </p:nvPicPr>
        <p:blipFill>
          <a:blip r:embed="rId2"/>
          <a:srcRect t="35276"/>
          <a:stretch>
            <a:fillRect/>
          </a:stretch>
        </p:blipFill>
        <p:spPr>
          <a:xfrm>
            <a:off x="5737954" y="1470175"/>
            <a:ext cx="2857500" cy="1849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Resim" descr="sherlock-tv-series-bbc-holmes-sherlock-holmes-benedict-cumberbatch-benedict-cumberbatch-john-watson-john-watson-martin-freeman-martin-freeman-actors-white-background.jpg"/>
          <p:cNvPicPr>
            <a:picLocks noChangeAspect="1"/>
          </p:cNvPicPr>
          <p:nvPr/>
        </p:nvPicPr>
        <p:blipFill>
          <a:blip r:embed="rId3" cstate="print"/>
          <a:srcRect l="16406" r="12500"/>
          <a:stretch>
            <a:fillRect/>
          </a:stretch>
        </p:blipFill>
        <p:spPr>
          <a:xfrm>
            <a:off x="5786446" y="3500438"/>
            <a:ext cx="2879243" cy="2511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Dizilerde değer arama yöntemleri</a:t>
            </a:r>
            <a:endParaRPr lang="tr-TR" dirty="0"/>
          </a:p>
        </p:txBody>
      </p:sp>
      <p:sp>
        <p:nvSpPr>
          <p:cNvPr id="3" name="2 İçerik Yer Tutucusu"/>
          <p:cNvSpPr>
            <a:spLocks noGrp="1"/>
          </p:cNvSpPr>
          <p:nvPr>
            <p:ph sz="quarter" idx="1"/>
          </p:nvPr>
        </p:nvSpPr>
        <p:spPr/>
        <p:txBody>
          <a:bodyPr/>
          <a:lstStyle/>
          <a:p>
            <a:r>
              <a:rPr lang="tr-TR" dirty="0" smtClean="0"/>
              <a:t>Doğrusal arama (</a:t>
            </a:r>
            <a:r>
              <a:rPr lang="tr-TR" dirty="0" err="1" smtClean="0"/>
              <a:t>Linear</a:t>
            </a:r>
            <a:r>
              <a:rPr lang="tr-TR" dirty="0" smtClean="0"/>
              <a:t>/</a:t>
            </a:r>
            <a:r>
              <a:rPr lang="tr-TR" dirty="0" err="1" smtClean="0"/>
              <a:t>Sequential</a:t>
            </a:r>
            <a:r>
              <a:rPr lang="tr-TR" dirty="0" smtClean="0"/>
              <a:t> </a:t>
            </a:r>
            <a:r>
              <a:rPr lang="tr-TR" dirty="0" err="1" smtClean="0"/>
              <a:t>Search</a:t>
            </a:r>
            <a:r>
              <a:rPr lang="tr-TR" dirty="0" smtClean="0"/>
              <a:t>)</a:t>
            </a:r>
          </a:p>
          <a:p>
            <a:r>
              <a:rPr lang="tr-TR" dirty="0" smtClean="0"/>
              <a:t>Eğer dizi sıralı ise ikili arama (</a:t>
            </a:r>
            <a:r>
              <a:rPr lang="tr-TR" dirty="0" err="1" smtClean="0"/>
              <a:t>Binary</a:t>
            </a:r>
            <a:r>
              <a:rPr lang="tr-TR" dirty="0" smtClean="0"/>
              <a:t> </a:t>
            </a:r>
            <a:r>
              <a:rPr lang="tr-TR" dirty="0" err="1" smtClean="0"/>
              <a:t>Search</a:t>
            </a:r>
            <a:r>
              <a:rPr lang="tr-TR" dirty="0" smtClean="0"/>
              <a:t>)</a:t>
            </a:r>
            <a:endParaRPr lang="tr-TR" dirty="0"/>
          </a:p>
        </p:txBody>
      </p:sp>
      <p:sp>
        <p:nvSpPr>
          <p:cNvPr id="6" name="5 Yuvarlatılmış Dikdörtgen"/>
          <p:cNvSpPr/>
          <p:nvPr/>
        </p:nvSpPr>
        <p:spPr>
          <a:xfrm>
            <a:off x="2964645" y="2571744"/>
            <a:ext cx="3214710" cy="16430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000" dirty="0" smtClean="0"/>
              <a:t>Şekilli olarak görelim.</a:t>
            </a:r>
            <a:endParaRPr lang="tr-TR" sz="2000" dirty="0"/>
          </a:p>
        </p:txBody>
      </p:sp>
    </p:spTree>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Dizilerde değer arama yöntemleri</a:t>
            </a:r>
            <a:endParaRPr lang="tr-TR" dirty="0"/>
          </a:p>
        </p:txBody>
      </p:sp>
      <p:sp>
        <p:nvSpPr>
          <p:cNvPr id="3" name="2 İçerik Yer Tutucusu"/>
          <p:cNvSpPr>
            <a:spLocks noGrp="1"/>
          </p:cNvSpPr>
          <p:nvPr>
            <p:ph sz="quarter" idx="1"/>
          </p:nvPr>
        </p:nvSpPr>
        <p:spPr/>
        <p:txBody>
          <a:bodyPr/>
          <a:lstStyle/>
          <a:p>
            <a:r>
              <a:rPr lang="tr-TR" b="1" dirty="0" smtClean="0"/>
              <a:t>Doğrusal arama </a:t>
            </a:r>
            <a:r>
              <a:rPr lang="tr-TR" dirty="0" smtClean="0"/>
              <a:t>(</a:t>
            </a:r>
            <a:r>
              <a:rPr lang="tr-TR" dirty="0" err="1" smtClean="0"/>
              <a:t>Linear</a:t>
            </a:r>
            <a:r>
              <a:rPr lang="tr-TR" dirty="0" smtClean="0"/>
              <a:t>/</a:t>
            </a:r>
            <a:r>
              <a:rPr lang="tr-TR" dirty="0" err="1" smtClean="0"/>
              <a:t>Sequential</a:t>
            </a:r>
            <a:r>
              <a:rPr lang="tr-TR" dirty="0" smtClean="0"/>
              <a:t> </a:t>
            </a:r>
            <a:r>
              <a:rPr lang="tr-TR" dirty="0" err="1" smtClean="0"/>
              <a:t>Search</a:t>
            </a:r>
            <a:r>
              <a:rPr lang="tr-TR" dirty="0" smtClean="0"/>
              <a:t>)</a:t>
            </a:r>
          </a:p>
          <a:p>
            <a:r>
              <a:rPr lang="tr-TR" b="1" dirty="0" smtClean="0"/>
              <a:t>İkili arama </a:t>
            </a:r>
            <a:r>
              <a:rPr lang="tr-TR" dirty="0" smtClean="0"/>
              <a:t>(</a:t>
            </a:r>
            <a:r>
              <a:rPr lang="tr-TR" dirty="0" err="1" smtClean="0"/>
              <a:t>Binary</a:t>
            </a:r>
            <a:r>
              <a:rPr lang="tr-TR" dirty="0" smtClean="0"/>
              <a:t> </a:t>
            </a:r>
            <a:r>
              <a:rPr lang="tr-TR" dirty="0" err="1" smtClean="0"/>
              <a:t>Search</a:t>
            </a:r>
            <a:r>
              <a:rPr lang="tr-TR" dirty="0" smtClean="0"/>
              <a:t>)</a:t>
            </a:r>
            <a:endParaRPr lang="tr-TR" dirty="0"/>
          </a:p>
        </p:txBody>
      </p:sp>
      <p:pic>
        <p:nvPicPr>
          <p:cNvPr id="5" name="4 Resim" descr="2951.1490520804.gif"/>
          <p:cNvPicPr>
            <a:picLocks noChangeAspect="1"/>
          </p:cNvPicPr>
          <p:nvPr/>
        </p:nvPicPr>
        <p:blipFill>
          <a:blip r:embed="rId2"/>
          <a:stretch>
            <a:fillRect/>
          </a:stretch>
        </p:blipFill>
        <p:spPr>
          <a:xfrm>
            <a:off x="1571604" y="2143117"/>
            <a:ext cx="6107949" cy="4071966"/>
          </a:xfrm>
          <a:prstGeom prst="rect">
            <a:avLst/>
          </a:prstGeom>
        </p:spPr>
      </p:pic>
      <p:sp>
        <p:nvSpPr>
          <p:cNvPr id="6" name="5 Dikdörtgen"/>
          <p:cNvSpPr/>
          <p:nvPr/>
        </p:nvSpPr>
        <p:spPr>
          <a:xfrm>
            <a:off x="571472" y="6357958"/>
            <a:ext cx="8286808" cy="338554"/>
          </a:xfrm>
          <a:prstGeom prst="rect">
            <a:avLst/>
          </a:prstGeom>
        </p:spPr>
        <p:txBody>
          <a:bodyPr wrap="square">
            <a:spAutoFit/>
          </a:bodyPr>
          <a:lstStyle/>
          <a:p>
            <a:pPr algn="just"/>
            <a:r>
              <a:rPr lang="tr-TR" sz="1600" dirty="0" smtClean="0"/>
              <a:t>Yukarıdaki grafiği hareketli olarak görüntülemek için slaydı oynatmanız (</a:t>
            </a:r>
            <a:r>
              <a:rPr lang="tr-TR" sz="1600" dirty="0" err="1" smtClean="0"/>
              <a:t>Shift</a:t>
            </a:r>
            <a:r>
              <a:rPr lang="tr-TR" sz="1600" dirty="0" smtClean="0"/>
              <a:t>+F5) gerekir.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dirty="0" smtClean="0">
                <a:solidFill>
                  <a:schemeClr val="tx1"/>
                </a:solidFill>
              </a:rPr>
              <a:t>Diziler üzerinde en çok yapılan işlem sıralama işlemidir. Genellikle bir dizi elemanın dizi içerisinde belirli bir kurala göre sıralı durması beklenir. Dizi içerisinde sıralı duran elemanlarla yapılan işlemler de </a:t>
            </a:r>
            <a:r>
              <a:rPr lang="tr-TR" sz="2400" b="1" u="sng" dirty="0" smtClean="0">
                <a:solidFill>
                  <a:schemeClr val="tx1"/>
                </a:solidFill>
              </a:rPr>
              <a:t>kolaylaşmaktadır.</a:t>
            </a:r>
            <a:r>
              <a:rPr lang="tr-TR" sz="2400" dirty="0" smtClean="0">
                <a:solidFill>
                  <a:schemeClr val="tx1"/>
                </a:solidFill>
              </a:rPr>
              <a:t> Bu yüzden de dizilerin sıralanması önemli bir problemdir.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Günümüze kadar onlarca farklı </a:t>
            </a:r>
            <a:r>
              <a:rPr lang="tr-TR" sz="2400" b="1" u="sng" dirty="0" smtClean="0">
                <a:solidFill>
                  <a:schemeClr val="tx1"/>
                </a:solidFill>
              </a:rPr>
              <a:t>sıralama algoritması </a:t>
            </a:r>
            <a:r>
              <a:rPr lang="tr-TR" sz="2400" dirty="0" smtClean="0">
                <a:solidFill>
                  <a:schemeClr val="tx1"/>
                </a:solidFill>
              </a:rPr>
              <a:t>geliştirilmiştir. Bunlardan bazıları </a:t>
            </a:r>
            <a:r>
              <a:rPr lang="tr-TR" sz="2400" dirty="0" err="1" smtClean="0">
                <a:solidFill>
                  <a:schemeClr val="tx1"/>
                </a:solidFill>
              </a:rPr>
              <a:t>bubble</a:t>
            </a:r>
            <a:r>
              <a:rPr lang="tr-TR" sz="2400" dirty="0" smtClean="0">
                <a:solidFill>
                  <a:schemeClr val="tx1"/>
                </a:solidFill>
              </a:rPr>
              <a:t>-</a:t>
            </a:r>
            <a:r>
              <a:rPr lang="tr-TR" sz="2400" dirty="0" err="1" smtClean="0">
                <a:solidFill>
                  <a:schemeClr val="tx1"/>
                </a:solidFill>
              </a:rPr>
              <a:t>sort</a:t>
            </a:r>
            <a:r>
              <a:rPr lang="tr-TR" sz="2400" dirty="0" smtClean="0">
                <a:solidFill>
                  <a:schemeClr val="tx1"/>
                </a:solidFill>
              </a:rPr>
              <a:t>, </a:t>
            </a:r>
            <a:r>
              <a:rPr lang="tr-TR" sz="2400" dirty="0" err="1" smtClean="0">
                <a:solidFill>
                  <a:schemeClr val="tx1"/>
                </a:solidFill>
              </a:rPr>
              <a:t>quick</a:t>
            </a:r>
            <a:r>
              <a:rPr lang="tr-TR" sz="2400" dirty="0" smtClean="0">
                <a:solidFill>
                  <a:schemeClr val="tx1"/>
                </a:solidFill>
              </a:rPr>
              <a:t>-</a:t>
            </a:r>
            <a:r>
              <a:rPr lang="tr-TR" sz="2400" dirty="0" err="1" smtClean="0">
                <a:solidFill>
                  <a:schemeClr val="tx1"/>
                </a:solidFill>
              </a:rPr>
              <a:t>sort</a:t>
            </a:r>
            <a:r>
              <a:rPr lang="tr-TR" sz="2400" dirty="0" smtClean="0">
                <a:solidFill>
                  <a:schemeClr val="tx1"/>
                </a:solidFill>
              </a:rPr>
              <a:t> ve </a:t>
            </a:r>
            <a:r>
              <a:rPr lang="tr-TR" sz="2400" dirty="0" err="1" smtClean="0">
                <a:solidFill>
                  <a:schemeClr val="tx1"/>
                </a:solidFill>
              </a:rPr>
              <a:t>merge</a:t>
            </a:r>
            <a:r>
              <a:rPr lang="tr-TR" sz="2400" dirty="0" smtClean="0">
                <a:solidFill>
                  <a:schemeClr val="tx1"/>
                </a:solidFill>
              </a:rPr>
              <a:t>-</a:t>
            </a:r>
            <a:r>
              <a:rPr lang="tr-TR" sz="2400" dirty="0" err="1" smtClean="0">
                <a:solidFill>
                  <a:schemeClr val="tx1"/>
                </a:solidFill>
              </a:rPr>
              <a:t>sort’tur</a:t>
            </a:r>
            <a:r>
              <a:rPr lang="tr-TR" sz="2400" dirty="0" smtClean="0">
                <a:solidFill>
                  <a:schemeClr val="tx1"/>
                </a:solidFill>
              </a:rPr>
              <a:t>.</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Bu derste, dizi ve döngülerin birlikte kullanımının güzel bir örneğini içeren </a:t>
            </a:r>
            <a:r>
              <a:rPr lang="tr-TR" sz="2400" b="1" u="sng" dirty="0" smtClean="0">
                <a:solidFill>
                  <a:schemeClr val="tx1"/>
                </a:solidFill>
              </a:rPr>
              <a:t>kabarcık sıralama (</a:t>
            </a:r>
            <a:r>
              <a:rPr lang="tr-TR" sz="2400" b="1" u="sng" dirty="0" err="1" smtClean="0">
                <a:solidFill>
                  <a:schemeClr val="tx1"/>
                </a:solidFill>
              </a:rPr>
              <a:t>bubble</a:t>
            </a:r>
            <a:r>
              <a:rPr lang="tr-TR" sz="2400" b="1" u="sng" dirty="0" smtClean="0">
                <a:solidFill>
                  <a:schemeClr val="tx1"/>
                </a:solidFill>
              </a:rPr>
              <a:t>-</a:t>
            </a:r>
            <a:r>
              <a:rPr lang="tr-TR" sz="2400" b="1" u="sng" dirty="0" err="1" smtClean="0">
                <a:solidFill>
                  <a:schemeClr val="tx1"/>
                </a:solidFill>
              </a:rPr>
              <a:t>sort</a:t>
            </a:r>
            <a:r>
              <a:rPr lang="tr-TR" sz="2400" b="1" u="sng" dirty="0" smtClean="0">
                <a:solidFill>
                  <a:schemeClr val="tx1"/>
                </a:solidFill>
              </a:rPr>
              <a:t>)</a:t>
            </a:r>
            <a:r>
              <a:rPr lang="tr-TR" sz="2400" dirty="0" smtClean="0">
                <a:solidFill>
                  <a:schemeClr val="tx1"/>
                </a:solidFill>
              </a:rPr>
              <a:t> algoritmasını görecek ve böylece dizinin elemanlarını sıralayacağız.</a:t>
            </a:r>
          </a:p>
        </p:txBody>
      </p:sp>
    </p:spTree>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Yuvarlatılmış Dikdörtgen"/>
          <p:cNvSpPr/>
          <p:nvPr/>
        </p:nvSpPr>
        <p:spPr>
          <a:xfrm>
            <a:off x="3143240" y="1357298"/>
            <a:ext cx="2643206" cy="4643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4400" i="1" dirty="0" smtClean="0"/>
              <a:t>Kabarcık</a:t>
            </a:r>
          </a:p>
          <a:p>
            <a:pPr algn="ctr"/>
            <a:r>
              <a:rPr lang="tr-TR" sz="4400" i="1" dirty="0" smtClean="0"/>
              <a:t>Sıralama Sorusu</a:t>
            </a:r>
            <a:endParaRPr lang="tr-TR" sz="4400" i="1" dirty="0"/>
          </a:p>
        </p:txBody>
      </p:sp>
      <p:sp>
        <p:nvSpPr>
          <p:cNvPr id="11" name="10 Yuvarlatılmış Dikdörtgen"/>
          <p:cNvSpPr/>
          <p:nvPr/>
        </p:nvSpPr>
        <p:spPr>
          <a:xfrm>
            <a:off x="6215074" y="785794"/>
            <a:ext cx="2643206" cy="428628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 name="1 Başlık"/>
          <p:cNvSpPr>
            <a:spLocks noGrp="1"/>
          </p:cNvSpPr>
          <p:nvPr>
            <p:ph type="title"/>
          </p:nvPr>
        </p:nvSpPr>
        <p:spPr/>
        <p:txBody>
          <a:bodyPr/>
          <a:lstStyle/>
          <a:p>
            <a:r>
              <a:rPr lang="tr-TR" dirty="0" smtClean="0"/>
              <a:t>Çıktı sorularına dair bir uyarı</a:t>
            </a:r>
            <a:endParaRPr lang="tr-TR" dirty="0"/>
          </a:p>
        </p:txBody>
      </p:sp>
      <p:sp>
        <p:nvSpPr>
          <p:cNvPr id="3" name="2 İçerik Yer Tutucusu"/>
          <p:cNvSpPr>
            <a:spLocks noGrp="1"/>
          </p:cNvSpPr>
          <p:nvPr>
            <p:ph sz="quarter" idx="1"/>
          </p:nvPr>
        </p:nvSpPr>
        <p:spPr>
          <a:xfrm>
            <a:off x="6286512" y="3143248"/>
            <a:ext cx="2328850" cy="2000264"/>
          </a:xfrm>
        </p:spPr>
        <p:txBody>
          <a:bodyPr>
            <a:normAutofit/>
          </a:bodyPr>
          <a:lstStyle/>
          <a:p>
            <a:pPr>
              <a:buNone/>
            </a:pPr>
            <a:r>
              <a:rPr lang="tr-TR" sz="2000" dirty="0" smtClean="0">
                <a:solidFill>
                  <a:schemeClr val="bg1"/>
                </a:solidFill>
              </a:rPr>
              <a:t>Diğer sorulara </a:t>
            </a:r>
            <a:r>
              <a:rPr lang="tr-TR" sz="2000" b="1" dirty="0" smtClean="0">
                <a:solidFill>
                  <a:schemeClr val="bg1"/>
                </a:solidFill>
              </a:rPr>
              <a:t>zaman, enerji, dikkat </a:t>
            </a:r>
            <a:r>
              <a:rPr lang="tr-TR" sz="2000" dirty="0" smtClean="0">
                <a:solidFill>
                  <a:schemeClr val="bg1"/>
                </a:solidFill>
              </a:rPr>
              <a:t>… ile geçme imkanı.</a:t>
            </a:r>
          </a:p>
        </p:txBody>
      </p:sp>
      <p:sp>
        <p:nvSpPr>
          <p:cNvPr id="10" name="9 Yuvarlatılmış Dikdörtgen"/>
          <p:cNvSpPr/>
          <p:nvPr/>
        </p:nvSpPr>
        <p:spPr>
          <a:xfrm>
            <a:off x="285720" y="1142984"/>
            <a:ext cx="2571768" cy="52149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6" name="2 İçerik Yer Tutucusu"/>
          <p:cNvSpPr txBox="1">
            <a:spLocks/>
          </p:cNvSpPr>
          <p:nvPr/>
        </p:nvSpPr>
        <p:spPr>
          <a:xfrm>
            <a:off x="357158" y="3286124"/>
            <a:ext cx="2328850" cy="2870836"/>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Sınav </a:t>
            </a:r>
            <a:r>
              <a:rPr kumimoji="0" lang="tr-TR" sz="2600" b="0" i="0" u="none" strike="noStrike" kern="1200" cap="none" spc="0" normalizeH="0" baseline="0" noProof="0" smtClean="0">
                <a:ln>
                  <a:noFill/>
                </a:ln>
                <a:solidFill>
                  <a:schemeClr val="tx1"/>
                </a:solidFill>
                <a:effectLst/>
                <a:uLnTx/>
                <a:uFillTx/>
                <a:latin typeface="+mn-lt"/>
                <a:ea typeface="+mn-ea"/>
                <a:cs typeface="+mn-cs"/>
              </a:rPr>
              <a:t>zamanı israfı</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Sınav </a:t>
            </a:r>
            <a:r>
              <a:rPr kumimoji="0" lang="tr-TR" sz="2600" b="0" i="0" u="none" strike="noStrike" kern="1200" cap="none" spc="0" normalizeH="0" baseline="0" noProof="0" smtClean="0">
                <a:ln>
                  <a:noFill/>
                </a:ln>
                <a:solidFill>
                  <a:schemeClr val="tx1"/>
                </a:solidFill>
                <a:effectLst/>
                <a:uLnTx/>
                <a:uFillTx/>
                <a:latin typeface="+mn-lt"/>
                <a:ea typeface="+mn-ea"/>
                <a:cs typeface="+mn-cs"/>
              </a:rPr>
              <a:t>enerjisi israfı</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smtClean="0"/>
              <a:t>Sınav </a:t>
            </a:r>
            <a:r>
              <a:rPr lang="tr-TR" sz="2600" smtClean="0"/>
              <a:t>motivasyonu israfı</a:t>
            </a:r>
            <a:endParaRPr lang="tr-TR" sz="26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Soru </a:t>
            </a:r>
            <a:r>
              <a:rPr kumimoji="0" lang="tr-TR" sz="2600" b="0" i="0" u="none" strike="noStrike" kern="1200" cap="none" spc="0" normalizeH="0" baseline="0" noProof="0" smtClean="0">
                <a:ln>
                  <a:noFill/>
                </a:ln>
                <a:solidFill>
                  <a:schemeClr val="tx1"/>
                </a:solidFill>
                <a:effectLst/>
                <a:uLnTx/>
                <a:uFillTx/>
                <a:latin typeface="+mn-lt"/>
                <a:ea typeface="+mn-ea"/>
                <a:cs typeface="+mn-cs"/>
              </a:rPr>
              <a:t>puanının israfı</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smtClean="0"/>
              <a:t>…</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6 Bulut Belirtme Çizgisi"/>
          <p:cNvSpPr/>
          <p:nvPr/>
        </p:nvSpPr>
        <p:spPr>
          <a:xfrm>
            <a:off x="428596" y="1285860"/>
            <a:ext cx="2286016" cy="1785950"/>
          </a:xfrm>
          <a:prstGeom prst="cloudCallout">
            <a:avLst>
              <a:gd name="adj1" fmla="val 64089"/>
              <a:gd name="adj2" fmla="val 1996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dirty="0" smtClean="0"/>
              <a:t>汉语漢語</a:t>
            </a:r>
            <a:r>
              <a:rPr lang="tr-TR" altLang="ja-JP" dirty="0" smtClean="0"/>
              <a:t> ?</a:t>
            </a:r>
          </a:p>
          <a:p>
            <a:pPr algn="ctr"/>
            <a:r>
              <a:rPr lang="tr-TR" dirty="0" err="1" smtClean="0"/>
              <a:t>Hımm</a:t>
            </a:r>
            <a:r>
              <a:rPr lang="tr-TR" dirty="0" smtClean="0"/>
              <a:t>, şimdi j=0 ile başlayım…</a:t>
            </a:r>
            <a:endParaRPr lang="tr-TR" dirty="0"/>
          </a:p>
        </p:txBody>
      </p:sp>
      <p:sp>
        <p:nvSpPr>
          <p:cNvPr id="8" name="7 Bulut Belirtme Çizgisi"/>
          <p:cNvSpPr/>
          <p:nvPr/>
        </p:nvSpPr>
        <p:spPr>
          <a:xfrm>
            <a:off x="6429388" y="1142984"/>
            <a:ext cx="2286016" cy="1785950"/>
          </a:xfrm>
          <a:prstGeom prst="cloudCallout">
            <a:avLst>
              <a:gd name="adj1" fmla="val -90371"/>
              <a:gd name="adj2" fmla="val 2311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altLang="ja-JP" dirty="0" smtClean="0"/>
              <a:t>Dizinin ilk üç elemanını büyükten küçüğe diziniz.</a:t>
            </a:r>
            <a:endParaRPr lang="tr-TR" dirty="0"/>
          </a:p>
        </p:txBody>
      </p:sp>
      <p:pic>
        <p:nvPicPr>
          <p:cNvPr id="9" name="8 Resim" descr="images.jpg"/>
          <p:cNvPicPr>
            <a:picLocks noChangeAspect="1"/>
          </p:cNvPicPr>
          <p:nvPr/>
        </p:nvPicPr>
        <p:blipFill>
          <a:blip r:embed="rId2"/>
          <a:stretch>
            <a:fillRect/>
          </a:stretch>
        </p:blipFill>
        <p:spPr>
          <a:xfrm>
            <a:off x="6500826" y="5214950"/>
            <a:ext cx="2428860" cy="1144366"/>
          </a:xfrm>
          <a:prstGeom prst="rect">
            <a:avLst/>
          </a:prstGeom>
        </p:spPr>
      </p:pic>
      <p:sp>
        <p:nvSpPr>
          <p:cNvPr id="15" name="14 Köşeleri Yuvarlanmış Dikdörtgen Belirtme Çizgisi"/>
          <p:cNvSpPr/>
          <p:nvPr/>
        </p:nvSpPr>
        <p:spPr>
          <a:xfrm>
            <a:off x="3643306" y="5357826"/>
            <a:ext cx="2714644" cy="1071570"/>
          </a:xfrm>
          <a:prstGeom prst="wedgeRoundRectCallout">
            <a:avLst>
              <a:gd name="adj1" fmla="val 86092"/>
              <a:gd name="adj2" fmla="val -1436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Bazen sorular, büyük pencereden bakılmak ister.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checkerboard(across)">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p:bldP spid="10" grpId="0" animBg="1"/>
      <p:bldP spid="6" grpId="0"/>
      <p:bldP spid="7" grpId="0" animBg="1"/>
      <p:bldP spid="8" grpId="0" animBg="1"/>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t>Kabarcık sıralama, ilk turda en büyük elemanın yerine yerleştiği, ikinci turda en büyük ikinci elemanın yerine yerleştiği ve bu şekilde devam eden bir sıralama algoritmasıdır.</a:t>
            </a:r>
          </a:p>
          <a:p>
            <a:pPr algn="just">
              <a:buFontTx/>
              <a:buChar char="-"/>
            </a:pPr>
            <a:endParaRPr lang="tr-TR" sz="2400" dirty="0" smtClean="0"/>
          </a:p>
          <a:p>
            <a:pPr algn="just">
              <a:buFontTx/>
              <a:buChar char="-"/>
            </a:pPr>
            <a:endParaRPr lang="tr-TR" sz="2400" dirty="0" smtClean="0">
              <a:solidFill>
                <a:schemeClr val="tx1"/>
              </a:solidFill>
            </a:endParaRPr>
          </a:p>
          <a:p>
            <a:pPr algn="just">
              <a:buFontTx/>
              <a:buChar char="-"/>
            </a:pPr>
            <a:endParaRPr lang="tr-TR" sz="2400" dirty="0" smtClean="0"/>
          </a:p>
          <a:p>
            <a:pPr algn="just">
              <a:buFontTx/>
              <a:buChar char="-"/>
            </a:pPr>
            <a:endParaRPr lang="tr-TR" sz="2400" dirty="0" smtClean="0">
              <a:solidFill>
                <a:schemeClr val="tx1"/>
              </a:solidFill>
            </a:endParaRPr>
          </a:p>
          <a:p>
            <a:pPr algn="just">
              <a:buFontTx/>
              <a:buChar char="-"/>
            </a:pPr>
            <a:endParaRPr lang="tr-TR" sz="2400" dirty="0" smtClean="0"/>
          </a:p>
          <a:p>
            <a:pPr algn="just">
              <a:buFontTx/>
              <a:buChar char="-"/>
            </a:pPr>
            <a:endParaRPr lang="tr-TR" sz="2400" dirty="0" smtClean="0">
              <a:solidFill>
                <a:schemeClr val="tx1"/>
              </a:solidFill>
            </a:endParaRPr>
          </a:p>
          <a:p>
            <a:pPr algn="just">
              <a:buFontTx/>
              <a:buChar char="-"/>
            </a:pPr>
            <a:endParaRPr lang="tr-TR" sz="2400" dirty="0" smtClean="0"/>
          </a:p>
          <a:p>
            <a:pPr algn="just">
              <a:buFontTx/>
              <a:buChar char="-"/>
            </a:pPr>
            <a:r>
              <a:rPr lang="tr-TR" sz="1800" dirty="0" smtClean="0"/>
              <a:t>Yukarıdaki grafiği hareketli olarak görüntülemek için slaydı oynatmanız (</a:t>
            </a:r>
            <a:r>
              <a:rPr lang="tr-TR" sz="1800" dirty="0" err="1" smtClean="0"/>
              <a:t>Shift</a:t>
            </a:r>
            <a:r>
              <a:rPr lang="tr-TR" sz="1800" dirty="0" smtClean="0"/>
              <a:t>+F5) gerekir.</a:t>
            </a:r>
          </a:p>
          <a:p>
            <a:pPr algn="just"/>
            <a:endParaRPr lang="tr-TR" sz="2400" dirty="0" smtClean="0">
              <a:solidFill>
                <a:schemeClr val="tx1"/>
              </a:solidFill>
            </a:endParaRPr>
          </a:p>
          <a:p>
            <a:pPr algn="just"/>
            <a:endParaRPr lang="tr-TR" sz="2400" dirty="0" smtClean="0">
              <a:solidFill>
                <a:schemeClr val="tx1"/>
              </a:solidFill>
            </a:endParaRPr>
          </a:p>
        </p:txBody>
      </p:sp>
      <p:grpSp>
        <p:nvGrpSpPr>
          <p:cNvPr id="4" name="6 Grup"/>
          <p:cNvGrpSpPr/>
          <p:nvPr/>
        </p:nvGrpSpPr>
        <p:grpSpPr>
          <a:xfrm>
            <a:off x="1647062" y="2531716"/>
            <a:ext cx="6301725" cy="2382521"/>
            <a:chOff x="1930400" y="4051438"/>
            <a:chExt cx="6301725" cy="2382521"/>
          </a:xfrm>
        </p:grpSpPr>
        <p:pic>
          <p:nvPicPr>
            <p:cNvPr id="6" name="5 Resim" descr="Bubble-sort-example-300px.gif"/>
            <p:cNvPicPr>
              <a:picLocks noChangeAspect="1"/>
            </p:cNvPicPr>
            <p:nvPr/>
          </p:nvPicPr>
          <p:blipFill>
            <a:blip r:embed="rId2"/>
            <a:stretch>
              <a:fillRect/>
            </a:stretch>
          </p:blipFill>
          <p:spPr>
            <a:xfrm>
              <a:off x="2711565" y="4051438"/>
              <a:ext cx="3720870" cy="2232522"/>
            </a:xfrm>
            <a:prstGeom prst="rect">
              <a:avLst/>
            </a:prstGeom>
          </p:spPr>
        </p:pic>
        <p:cxnSp>
          <p:nvCxnSpPr>
            <p:cNvPr id="8" name="7 Düz Ok Bağlayıcısı"/>
            <p:cNvCxnSpPr/>
            <p:nvPr/>
          </p:nvCxnSpPr>
          <p:spPr>
            <a:xfrm flipV="1">
              <a:off x="3013075" y="5676900"/>
              <a:ext cx="3146425" cy="127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1930400" y="5787628"/>
              <a:ext cx="6301725" cy="646331"/>
            </a:xfrm>
            <a:prstGeom prst="rect">
              <a:avLst/>
            </a:prstGeom>
            <a:noFill/>
          </p:spPr>
          <p:txBody>
            <a:bodyPr wrap="none" rtlCol="0">
              <a:spAutoFit/>
            </a:bodyPr>
            <a:lstStyle/>
            <a:p>
              <a:pPr algn="ctr"/>
              <a:r>
                <a:rPr lang="tr-TR" dirty="0" smtClean="0"/>
                <a:t>Her turda bir büyük sayı (kabarcık misali: su yüzüne çıkıyor)</a:t>
              </a:r>
              <a:br>
                <a:rPr lang="tr-TR" dirty="0" smtClean="0"/>
              </a:br>
              <a:r>
                <a:rPr lang="tr-TR" dirty="0" smtClean="0"/>
                <a:t>en sondaki yerini alıyor</a:t>
              </a:r>
              <a:endParaRPr lang="tr-TR" dirty="0"/>
            </a:p>
          </p:txBody>
        </p:sp>
      </p:grpSp>
    </p:spTree>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Fransızlar bilgisayara </a:t>
            </a:r>
            <a:r>
              <a:rPr lang="tr-TR" i="1" dirty="0" smtClean="0">
                <a:solidFill>
                  <a:srgbClr val="FF0000"/>
                </a:solidFill>
              </a:rPr>
              <a:t>sıralayan</a:t>
            </a:r>
            <a:r>
              <a:rPr lang="tr-TR" dirty="0" smtClean="0"/>
              <a:t> derler…</a:t>
            </a:r>
          </a:p>
        </p:txBody>
      </p:sp>
      <p:sp>
        <p:nvSpPr>
          <p:cNvPr id="4" name="3 Dikdörtgen"/>
          <p:cNvSpPr/>
          <p:nvPr/>
        </p:nvSpPr>
        <p:spPr>
          <a:xfrm>
            <a:off x="357158" y="1785926"/>
            <a:ext cx="5500726" cy="440120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tr-TR" sz="1400" dirty="0" smtClean="0"/>
              <a:t>… </a:t>
            </a:r>
            <a:r>
              <a:rPr lang="tr-TR" sz="1400" dirty="0" err="1" smtClean="0"/>
              <a:t>François</a:t>
            </a:r>
            <a:r>
              <a:rPr lang="tr-TR" sz="1400" dirty="0" smtClean="0"/>
              <a:t> </a:t>
            </a:r>
            <a:r>
              <a:rPr lang="tr-TR" sz="1400" dirty="0" err="1" smtClean="0"/>
              <a:t>Girard</a:t>
            </a:r>
            <a:r>
              <a:rPr lang="tr-TR" sz="1400" dirty="0" smtClean="0"/>
              <a:t>, </a:t>
            </a:r>
            <a:r>
              <a:rPr lang="tr-TR" sz="1400" b="1" dirty="0" err="1" smtClean="0"/>
              <a:t>le</a:t>
            </a:r>
            <a:r>
              <a:rPr lang="tr-TR" sz="1400" b="1" dirty="0" smtClean="0"/>
              <a:t> </a:t>
            </a:r>
            <a:r>
              <a:rPr lang="tr-TR" sz="1400" b="1" dirty="0" err="1" smtClean="0"/>
              <a:t>responsable</a:t>
            </a:r>
            <a:r>
              <a:rPr lang="tr-TR" sz="1400" b="1" dirty="0" smtClean="0"/>
              <a:t> </a:t>
            </a:r>
            <a:r>
              <a:rPr lang="tr-TR" sz="1400" b="1" dirty="0" err="1" smtClean="0"/>
              <a:t>du</a:t>
            </a:r>
            <a:r>
              <a:rPr lang="tr-TR" sz="1400" b="1" dirty="0" smtClean="0"/>
              <a:t> service </a:t>
            </a:r>
            <a:r>
              <a:rPr lang="tr-TR" sz="1400" b="1" dirty="0" err="1" smtClean="0"/>
              <a:t>publicité</a:t>
            </a:r>
            <a:r>
              <a:rPr lang="tr-TR" sz="1400" dirty="0" smtClean="0"/>
              <a:t> (</a:t>
            </a:r>
            <a:r>
              <a:rPr lang="tr-TR" sz="1400" dirty="0" err="1" smtClean="0"/>
              <a:t>the</a:t>
            </a:r>
            <a:r>
              <a:rPr lang="tr-TR" sz="1400" dirty="0" smtClean="0"/>
              <a:t> </a:t>
            </a:r>
            <a:r>
              <a:rPr lang="tr-TR" sz="1400" dirty="0" err="1" smtClean="0"/>
              <a:t>head</a:t>
            </a:r>
            <a:r>
              <a:rPr lang="tr-TR" sz="1400" dirty="0" smtClean="0"/>
              <a:t> of </a:t>
            </a:r>
            <a:r>
              <a:rPr lang="tr-TR" sz="1400" dirty="0" err="1" smtClean="0"/>
              <a:t>the</a:t>
            </a:r>
            <a:r>
              <a:rPr lang="tr-TR" sz="1400" dirty="0" smtClean="0"/>
              <a:t> </a:t>
            </a:r>
            <a:r>
              <a:rPr lang="tr-TR" sz="1400" dirty="0" err="1" smtClean="0"/>
              <a:t>advertising</a:t>
            </a:r>
            <a:r>
              <a:rPr lang="tr-TR" sz="1400" dirty="0" smtClean="0"/>
              <a:t> </a:t>
            </a:r>
            <a:r>
              <a:rPr lang="tr-TR" sz="1400" dirty="0" err="1" smtClean="0"/>
              <a:t>department</a:t>
            </a:r>
            <a:r>
              <a:rPr lang="tr-TR" sz="1400" dirty="0" smtClean="0"/>
              <a:t>) at IBM </a:t>
            </a:r>
            <a:r>
              <a:rPr lang="tr-TR" sz="1400" dirty="0" err="1" smtClean="0"/>
              <a:t>France</a:t>
            </a:r>
            <a:r>
              <a:rPr lang="tr-TR" sz="1400" dirty="0" smtClean="0"/>
              <a:t>, </a:t>
            </a:r>
            <a:r>
              <a:rPr lang="tr-TR" sz="1400" dirty="0" err="1" smtClean="0"/>
              <a:t>thought</a:t>
            </a:r>
            <a:r>
              <a:rPr lang="tr-TR" sz="1400" dirty="0" smtClean="0"/>
              <a:t> </a:t>
            </a:r>
            <a:r>
              <a:rPr lang="tr-TR" sz="1400" dirty="0" err="1" smtClean="0"/>
              <a:t>that</a:t>
            </a:r>
            <a:r>
              <a:rPr lang="tr-TR" sz="1400" dirty="0" smtClean="0"/>
              <a:t> </a:t>
            </a:r>
            <a:r>
              <a:rPr lang="tr-TR" sz="1400" i="1" dirty="0" err="1" smtClean="0"/>
              <a:t>computer</a:t>
            </a:r>
            <a:r>
              <a:rPr lang="tr-TR" sz="1400" dirty="0" smtClean="0"/>
              <a:t> </a:t>
            </a:r>
            <a:r>
              <a:rPr lang="tr-TR" sz="1400" dirty="0" err="1" smtClean="0"/>
              <a:t>was</a:t>
            </a:r>
            <a:r>
              <a:rPr lang="tr-TR" sz="1400" dirty="0" smtClean="0"/>
              <a:t> </a:t>
            </a:r>
            <a:r>
              <a:rPr lang="tr-TR" sz="1400" dirty="0" err="1" smtClean="0"/>
              <a:t>too</a:t>
            </a:r>
            <a:r>
              <a:rPr lang="tr-TR" sz="1400" dirty="0" smtClean="0"/>
              <a:t> </a:t>
            </a:r>
            <a:r>
              <a:rPr lang="tr-TR" sz="1400" dirty="0" err="1" smtClean="0"/>
              <a:t>similar</a:t>
            </a:r>
            <a:r>
              <a:rPr lang="tr-TR" sz="1400" dirty="0" smtClean="0"/>
              <a:t> </a:t>
            </a:r>
            <a:r>
              <a:rPr lang="tr-TR" sz="1400" dirty="0" err="1" smtClean="0"/>
              <a:t>to</a:t>
            </a:r>
            <a:r>
              <a:rPr lang="tr-TR" sz="1400" dirty="0" smtClean="0"/>
              <a:t> </a:t>
            </a:r>
            <a:r>
              <a:rPr lang="tr-TR" sz="1400" b="1" dirty="0" err="1" smtClean="0"/>
              <a:t>calculatrice</a:t>
            </a:r>
            <a:r>
              <a:rPr lang="tr-TR" sz="1400" dirty="0" smtClean="0"/>
              <a:t> (</a:t>
            </a:r>
            <a:r>
              <a:rPr lang="tr-TR" sz="1400" dirty="0" err="1" smtClean="0"/>
              <a:t>calculator</a:t>
            </a:r>
            <a:r>
              <a:rPr lang="tr-TR" sz="1400" dirty="0" smtClean="0"/>
              <a:t>) </a:t>
            </a:r>
            <a:r>
              <a:rPr lang="tr-TR" sz="1400" dirty="0" err="1" smtClean="0"/>
              <a:t>and</a:t>
            </a:r>
            <a:r>
              <a:rPr lang="tr-TR" sz="1400" dirty="0" smtClean="0"/>
              <a:t> </a:t>
            </a:r>
            <a:r>
              <a:rPr lang="tr-TR" sz="1400" dirty="0" err="1" smtClean="0"/>
              <a:t>wanted</a:t>
            </a:r>
            <a:r>
              <a:rPr lang="tr-TR" sz="1400" dirty="0" smtClean="0"/>
              <a:t> </a:t>
            </a:r>
            <a:r>
              <a:rPr lang="tr-TR" sz="1400" dirty="0" err="1" smtClean="0"/>
              <a:t>to</a:t>
            </a:r>
            <a:r>
              <a:rPr lang="tr-TR" sz="1400" dirty="0" smtClean="0"/>
              <a:t> </a:t>
            </a:r>
            <a:r>
              <a:rPr lang="tr-TR" sz="1400" dirty="0" err="1" smtClean="0"/>
              <a:t>find</a:t>
            </a:r>
            <a:r>
              <a:rPr lang="tr-TR" sz="1400" dirty="0" smtClean="0"/>
              <a:t> a </a:t>
            </a:r>
            <a:r>
              <a:rPr lang="tr-TR" sz="1400" dirty="0" err="1" smtClean="0"/>
              <a:t>better</a:t>
            </a:r>
            <a:r>
              <a:rPr lang="tr-TR" sz="1400" dirty="0" smtClean="0"/>
              <a:t> name </a:t>
            </a:r>
            <a:r>
              <a:rPr lang="tr-TR" sz="1400" dirty="0" err="1" smtClean="0"/>
              <a:t>for</a:t>
            </a:r>
            <a:r>
              <a:rPr lang="tr-TR" sz="1400" dirty="0" smtClean="0"/>
              <a:t> « </a:t>
            </a:r>
            <a:r>
              <a:rPr lang="tr-TR" sz="1400" b="1" dirty="0" smtClean="0"/>
              <a:t>la </a:t>
            </a:r>
            <a:r>
              <a:rPr lang="tr-TR" sz="1400" b="1" dirty="0" err="1" smtClean="0"/>
              <a:t>nouvelle</a:t>
            </a:r>
            <a:r>
              <a:rPr lang="tr-TR" sz="1400" b="1" dirty="0" smtClean="0"/>
              <a:t> </a:t>
            </a:r>
            <a:r>
              <a:rPr lang="tr-TR" sz="1400" b="1" dirty="0" err="1" smtClean="0"/>
              <a:t>machine</a:t>
            </a:r>
            <a:r>
              <a:rPr lang="tr-TR" sz="1400" b="1" dirty="0" smtClean="0"/>
              <a:t> </a:t>
            </a:r>
            <a:r>
              <a:rPr lang="tr-TR" sz="1400" b="1" dirty="0" err="1" smtClean="0"/>
              <a:t>électronique</a:t>
            </a:r>
            <a:r>
              <a:rPr lang="tr-TR" sz="1400" b="1" dirty="0" smtClean="0"/>
              <a:t> </a:t>
            </a:r>
            <a:r>
              <a:rPr lang="tr-TR" sz="1400" b="1" dirty="0" err="1" smtClean="0"/>
              <a:t>destinée</a:t>
            </a:r>
            <a:r>
              <a:rPr lang="tr-TR" sz="1400" b="1" dirty="0" smtClean="0"/>
              <a:t> </a:t>
            </a:r>
            <a:r>
              <a:rPr lang="tr-TR" sz="1400" b="1" dirty="0" err="1" smtClean="0"/>
              <a:t>au</a:t>
            </a:r>
            <a:r>
              <a:rPr lang="tr-TR" sz="1400" b="1" dirty="0" smtClean="0"/>
              <a:t> </a:t>
            </a:r>
            <a:r>
              <a:rPr lang="tr-TR" sz="1400" b="1" dirty="0" err="1" smtClean="0"/>
              <a:t>traitement</a:t>
            </a:r>
            <a:r>
              <a:rPr lang="tr-TR" sz="1400" b="1" dirty="0" smtClean="0"/>
              <a:t> de </a:t>
            </a:r>
            <a:r>
              <a:rPr lang="tr-TR" sz="1400" b="1" dirty="0" err="1" smtClean="0"/>
              <a:t>l’information</a:t>
            </a:r>
            <a:r>
              <a:rPr lang="tr-TR" sz="1400" dirty="0" smtClean="0"/>
              <a:t> (</a:t>
            </a:r>
            <a:r>
              <a:rPr lang="tr-TR" sz="1400" dirty="0" err="1" smtClean="0"/>
              <a:t>the</a:t>
            </a:r>
            <a:r>
              <a:rPr lang="tr-TR" sz="1400" dirty="0" smtClean="0"/>
              <a:t> </a:t>
            </a:r>
            <a:r>
              <a:rPr lang="tr-TR" sz="1400" dirty="0" err="1" smtClean="0"/>
              <a:t>new</a:t>
            </a:r>
            <a:r>
              <a:rPr lang="tr-TR" sz="1400" dirty="0" smtClean="0"/>
              <a:t> </a:t>
            </a:r>
            <a:r>
              <a:rPr lang="tr-TR" sz="1400" dirty="0" err="1" smtClean="0"/>
              <a:t>electronic</a:t>
            </a:r>
            <a:r>
              <a:rPr lang="tr-TR" sz="1400" dirty="0" smtClean="0"/>
              <a:t> </a:t>
            </a:r>
            <a:r>
              <a:rPr lang="tr-TR" sz="1400" dirty="0" err="1" smtClean="0"/>
              <a:t>machine</a:t>
            </a:r>
            <a:r>
              <a:rPr lang="tr-TR" sz="1400" dirty="0" smtClean="0"/>
              <a:t> </a:t>
            </a:r>
            <a:r>
              <a:rPr lang="tr-TR" sz="1400" dirty="0" err="1" smtClean="0"/>
              <a:t>intended</a:t>
            </a:r>
            <a:r>
              <a:rPr lang="tr-TR" sz="1400" dirty="0" smtClean="0"/>
              <a:t> </a:t>
            </a:r>
            <a:r>
              <a:rPr lang="tr-TR" sz="1400" dirty="0" err="1" smtClean="0"/>
              <a:t>for</a:t>
            </a:r>
            <a:r>
              <a:rPr lang="tr-TR" sz="1400" dirty="0" smtClean="0"/>
              <a:t> </a:t>
            </a:r>
            <a:r>
              <a:rPr lang="tr-TR" sz="1400" dirty="0" err="1" smtClean="0"/>
              <a:t>information</a:t>
            </a:r>
            <a:r>
              <a:rPr lang="tr-TR" sz="1400" dirty="0" smtClean="0"/>
              <a:t> </a:t>
            </a:r>
            <a:r>
              <a:rPr lang="tr-TR" sz="1400" dirty="0" err="1" smtClean="0"/>
              <a:t>processing</a:t>
            </a:r>
            <a:r>
              <a:rPr lang="tr-TR" sz="1400" dirty="0" smtClean="0"/>
              <a:t>) » .</a:t>
            </a:r>
          </a:p>
          <a:p>
            <a:pPr algn="ctr"/>
            <a:r>
              <a:rPr lang="tr-TR" sz="1400" dirty="0" err="1" smtClean="0"/>
              <a:t>In</a:t>
            </a:r>
            <a:r>
              <a:rPr lang="tr-TR" sz="1400" dirty="0" smtClean="0"/>
              <a:t> an </a:t>
            </a:r>
            <a:r>
              <a:rPr lang="tr-TR" sz="1400" dirty="0" err="1" smtClean="0"/>
              <a:t>effort</a:t>
            </a:r>
            <a:r>
              <a:rPr lang="tr-TR" sz="1400" dirty="0" smtClean="0"/>
              <a:t> </a:t>
            </a:r>
            <a:r>
              <a:rPr lang="tr-TR" sz="1400" dirty="0" err="1" smtClean="0"/>
              <a:t>to</a:t>
            </a:r>
            <a:r>
              <a:rPr lang="tr-TR" sz="1400" dirty="0" smtClean="0"/>
              <a:t> </a:t>
            </a:r>
            <a:r>
              <a:rPr lang="tr-TR" sz="1400" dirty="0" err="1" smtClean="0"/>
              <a:t>find</a:t>
            </a:r>
            <a:r>
              <a:rPr lang="tr-TR" sz="1400" dirty="0" smtClean="0"/>
              <a:t> </a:t>
            </a:r>
            <a:r>
              <a:rPr lang="tr-TR" sz="1400" b="1" dirty="0" smtClean="0"/>
              <a:t>un bon </a:t>
            </a:r>
            <a:r>
              <a:rPr lang="tr-TR" sz="1400" b="1" dirty="0" err="1" smtClean="0"/>
              <a:t>nom</a:t>
            </a:r>
            <a:r>
              <a:rPr lang="tr-TR" sz="1400" b="1" dirty="0" smtClean="0"/>
              <a:t> </a:t>
            </a:r>
            <a:r>
              <a:rPr lang="tr-TR" sz="1400" b="1" dirty="0" err="1" smtClean="0"/>
              <a:t>français</a:t>
            </a:r>
            <a:r>
              <a:rPr lang="tr-TR" sz="1400" dirty="0" smtClean="0"/>
              <a:t> (a </a:t>
            </a:r>
            <a:r>
              <a:rPr lang="tr-TR" sz="1400" dirty="0" err="1" smtClean="0"/>
              <a:t>good</a:t>
            </a:r>
            <a:r>
              <a:rPr lang="tr-TR" sz="1400" dirty="0" smtClean="0"/>
              <a:t> </a:t>
            </a:r>
            <a:r>
              <a:rPr lang="tr-TR" sz="1400" dirty="0" err="1" smtClean="0"/>
              <a:t>french</a:t>
            </a:r>
            <a:r>
              <a:rPr lang="tr-TR" sz="1400" dirty="0" smtClean="0"/>
              <a:t> name), </a:t>
            </a:r>
            <a:r>
              <a:rPr lang="tr-TR" sz="1400" dirty="0" err="1" smtClean="0"/>
              <a:t>François</a:t>
            </a:r>
            <a:r>
              <a:rPr lang="tr-TR" sz="1400" dirty="0" smtClean="0"/>
              <a:t> </a:t>
            </a:r>
            <a:r>
              <a:rPr lang="tr-TR" sz="1400" dirty="0" err="1" smtClean="0"/>
              <a:t>Girard</a:t>
            </a:r>
            <a:r>
              <a:rPr lang="tr-TR" sz="1400" dirty="0" smtClean="0"/>
              <a:t> </a:t>
            </a:r>
            <a:r>
              <a:rPr lang="tr-TR" sz="1400" dirty="0" err="1" smtClean="0"/>
              <a:t>asked</a:t>
            </a:r>
            <a:r>
              <a:rPr lang="tr-TR" sz="1400" dirty="0" smtClean="0"/>
              <a:t> </a:t>
            </a:r>
            <a:r>
              <a:rPr lang="tr-TR" sz="1400" b="1" dirty="0" smtClean="0"/>
              <a:t>son </a:t>
            </a:r>
            <a:r>
              <a:rPr lang="tr-TR" sz="1400" b="1" dirty="0" err="1" smtClean="0"/>
              <a:t>ancien</a:t>
            </a:r>
            <a:r>
              <a:rPr lang="tr-TR" sz="1400" b="1" dirty="0" smtClean="0"/>
              <a:t> </a:t>
            </a:r>
            <a:r>
              <a:rPr lang="tr-TR" sz="1400" b="1" dirty="0" err="1" smtClean="0"/>
              <a:t>professeur</a:t>
            </a:r>
            <a:r>
              <a:rPr lang="tr-TR" sz="1400" b="1" dirty="0" smtClean="0"/>
              <a:t> de </a:t>
            </a:r>
            <a:r>
              <a:rPr lang="tr-TR" sz="1400" b="1" dirty="0" err="1" smtClean="0"/>
              <a:t>lettres</a:t>
            </a:r>
            <a:r>
              <a:rPr lang="tr-TR" sz="1400" dirty="0" smtClean="0"/>
              <a:t> (his </a:t>
            </a:r>
            <a:r>
              <a:rPr lang="tr-TR" sz="1400" dirty="0" err="1" smtClean="0"/>
              <a:t>old</a:t>
            </a:r>
            <a:r>
              <a:rPr lang="tr-TR" sz="1400" dirty="0" smtClean="0"/>
              <a:t> </a:t>
            </a:r>
            <a:r>
              <a:rPr lang="tr-TR" sz="1400" dirty="0" err="1" smtClean="0"/>
              <a:t>humanities</a:t>
            </a:r>
            <a:r>
              <a:rPr lang="tr-TR" sz="1400" dirty="0" smtClean="0"/>
              <a:t> </a:t>
            </a:r>
            <a:r>
              <a:rPr lang="tr-TR" sz="1400" dirty="0" err="1" smtClean="0"/>
              <a:t>professor</a:t>
            </a:r>
            <a:r>
              <a:rPr lang="tr-TR" sz="1400" dirty="0" smtClean="0"/>
              <a:t>), </a:t>
            </a:r>
            <a:r>
              <a:rPr lang="tr-TR" sz="1400" dirty="0" err="1" smtClean="0"/>
              <a:t>Jacques</a:t>
            </a:r>
            <a:r>
              <a:rPr lang="tr-TR" sz="1400" dirty="0" smtClean="0"/>
              <a:t> </a:t>
            </a:r>
            <a:r>
              <a:rPr lang="tr-TR" sz="1400" dirty="0" err="1" smtClean="0"/>
              <a:t>Perret</a:t>
            </a:r>
            <a:r>
              <a:rPr lang="tr-TR" sz="1400" dirty="0" smtClean="0"/>
              <a:t>, </a:t>
            </a:r>
            <a:r>
              <a:rPr lang="tr-TR" sz="1400" dirty="0" err="1" smtClean="0"/>
              <a:t>for</a:t>
            </a:r>
            <a:r>
              <a:rPr lang="tr-TR" sz="1400" dirty="0" smtClean="0"/>
              <a:t> </a:t>
            </a:r>
            <a:r>
              <a:rPr lang="tr-TR" sz="1400" dirty="0" err="1" smtClean="0"/>
              <a:t>advice</a:t>
            </a:r>
            <a:r>
              <a:rPr lang="tr-TR" sz="1400" dirty="0" smtClean="0"/>
              <a:t>.</a:t>
            </a:r>
          </a:p>
          <a:p>
            <a:pPr algn="ctr"/>
            <a:r>
              <a:rPr lang="tr-TR" sz="1400" b="1" dirty="0" err="1" smtClean="0"/>
              <a:t>Monsieur</a:t>
            </a:r>
            <a:r>
              <a:rPr lang="tr-TR" sz="1400" dirty="0" smtClean="0"/>
              <a:t> </a:t>
            </a:r>
            <a:r>
              <a:rPr lang="tr-TR" sz="1400" dirty="0" err="1" smtClean="0"/>
              <a:t>Perret</a:t>
            </a:r>
            <a:r>
              <a:rPr lang="tr-TR" sz="1400" dirty="0" smtClean="0"/>
              <a:t> had a </a:t>
            </a:r>
            <a:r>
              <a:rPr lang="tr-TR" sz="1400" dirty="0" err="1" smtClean="0"/>
              <a:t>suggestion</a:t>
            </a:r>
            <a:r>
              <a:rPr lang="tr-TR" sz="1400" dirty="0" smtClean="0"/>
              <a:t> </a:t>
            </a:r>
            <a:r>
              <a:rPr lang="tr-TR" sz="1400" dirty="0" err="1" smtClean="0"/>
              <a:t>based</a:t>
            </a:r>
            <a:r>
              <a:rPr lang="tr-TR" sz="1400" dirty="0" smtClean="0"/>
              <a:t> on a </a:t>
            </a:r>
            <a:r>
              <a:rPr lang="tr-TR" sz="1400" dirty="0" err="1" smtClean="0"/>
              <a:t>rare</a:t>
            </a:r>
            <a:r>
              <a:rPr lang="tr-TR" sz="1400" dirty="0" smtClean="0"/>
              <a:t> </a:t>
            </a:r>
            <a:r>
              <a:rPr lang="tr-TR" sz="1400" dirty="0" err="1" smtClean="0"/>
              <a:t>word</a:t>
            </a:r>
            <a:r>
              <a:rPr lang="tr-TR" sz="1400" dirty="0" smtClean="0"/>
              <a:t>, </a:t>
            </a:r>
            <a:r>
              <a:rPr lang="tr-TR" sz="1400" b="1" i="1" dirty="0" err="1" smtClean="0"/>
              <a:t>ordonnateur</a:t>
            </a:r>
            <a:r>
              <a:rPr lang="tr-TR" sz="1400" dirty="0" smtClean="0"/>
              <a:t>: </a:t>
            </a:r>
            <a:r>
              <a:rPr lang="tr-TR" sz="1400" dirty="0" err="1" smtClean="0"/>
              <a:t>someone</a:t>
            </a:r>
            <a:r>
              <a:rPr lang="tr-TR" sz="1400" dirty="0" smtClean="0"/>
              <a:t> </a:t>
            </a:r>
            <a:r>
              <a:rPr lang="tr-TR" sz="1400" dirty="0" err="1" smtClean="0"/>
              <a:t>who</a:t>
            </a:r>
            <a:r>
              <a:rPr lang="tr-TR" sz="1400" dirty="0" smtClean="0"/>
              <a:t> </a:t>
            </a:r>
            <a:r>
              <a:rPr lang="tr-TR" sz="1400" dirty="0" err="1" smtClean="0"/>
              <a:t>puts</a:t>
            </a:r>
            <a:r>
              <a:rPr lang="tr-TR" sz="1400" dirty="0" smtClean="0"/>
              <a:t> </a:t>
            </a:r>
            <a:r>
              <a:rPr lang="tr-TR" sz="1400" dirty="0" err="1" smtClean="0"/>
              <a:t>things</a:t>
            </a:r>
            <a:r>
              <a:rPr lang="tr-TR" sz="1400" dirty="0" smtClean="0"/>
              <a:t> in </a:t>
            </a:r>
            <a:r>
              <a:rPr lang="tr-TR" sz="1400" dirty="0" err="1" smtClean="0"/>
              <a:t>order</a:t>
            </a:r>
            <a:r>
              <a:rPr lang="tr-TR" sz="1400" dirty="0" smtClean="0"/>
              <a:t>. </a:t>
            </a:r>
            <a:r>
              <a:rPr lang="tr-TR" sz="1400" b="1" dirty="0" err="1" smtClean="0"/>
              <a:t>Le</a:t>
            </a:r>
            <a:r>
              <a:rPr lang="tr-TR" sz="1400" b="1" dirty="0" smtClean="0"/>
              <a:t> </a:t>
            </a:r>
            <a:r>
              <a:rPr lang="tr-TR" sz="1400" b="1" dirty="0" err="1" smtClean="0"/>
              <a:t>mot</a:t>
            </a:r>
            <a:r>
              <a:rPr lang="tr-TR" sz="1400" dirty="0" smtClean="0"/>
              <a:t> </a:t>
            </a:r>
            <a:r>
              <a:rPr lang="tr-TR" sz="1400" dirty="0" err="1" smtClean="0"/>
              <a:t>comes</a:t>
            </a:r>
            <a:r>
              <a:rPr lang="tr-TR" sz="1400" dirty="0" smtClean="0"/>
              <a:t> </a:t>
            </a:r>
            <a:r>
              <a:rPr lang="tr-TR" sz="1400" dirty="0" err="1" smtClean="0"/>
              <a:t>from</a:t>
            </a:r>
            <a:r>
              <a:rPr lang="tr-TR" sz="1400" dirty="0" smtClean="0"/>
              <a:t> </a:t>
            </a:r>
            <a:r>
              <a:rPr lang="tr-TR" sz="1400" b="1" dirty="0" err="1" smtClean="0"/>
              <a:t>le</a:t>
            </a:r>
            <a:r>
              <a:rPr lang="tr-TR" sz="1400" b="1" dirty="0" smtClean="0"/>
              <a:t> </a:t>
            </a:r>
            <a:r>
              <a:rPr lang="tr-TR" sz="1400" b="1" dirty="0" err="1" smtClean="0"/>
              <a:t>verbe</a:t>
            </a:r>
            <a:r>
              <a:rPr lang="tr-TR" sz="1400" dirty="0" smtClean="0"/>
              <a:t> </a:t>
            </a:r>
            <a:r>
              <a:rPr lang="tr-TR" sz="1400" b="1" i="1" dirty="0" err="1" smtClean="0"/>
              <a:t>ordonner</a:t>
            </a:r>
            <a:r>
              <a:rPr lang="tr-TR" sz="1400" dirty="0" smtClean="0"/>
              <a:t>, </a:t>
            </a:r>
            <a:r>
              <a:rPr lang="tr-TR" sz="1400" dirty="0" err="1" smtClean="0"/>
              <a:t>meaning</a:t>
            </a:r>
            <a:r>
              <a:rPr lang="tr-TR" sz="1400" dirty="0" smtClean="0"/>
              <a:t> </a:t>
            </a:r>
            <a:r>
              <a:rPr lang="tr-TR" sz="1400" i="1" dirty="0" err="1" smtClean="0"/>
              <a:t>to</a:t>
            </a:r>
            <a:r>
              <a:rPr lang="tr-TR" sz="1400" i="1" dirty="0" smtClean="0"/>
              <a:t> put in </a:t>
            </a:r>
            <a:r>
              <a:rPr lang="tr-TR" sz="1400" i="1" dirty="0" err="1" smtClean="0"/>
              <a:t>order</a:t>
            </a:r>
            <a:r>
              <a:rPr lang="tr-TR" sz="1400" i="1" dirty="0" smtClean="0"/>
              <a:t>, </a:t>
            </a:r>
            <a:r>
              <a:rPr lang="tr-TR" sz="1400" i="1" dirty="0" err="1" smtClean="0"/>
              <a:t>to</a:t>
            </a:r>
            <a:r>
              <a:rPr lang="tr-TR" sz="1400" i="1" dirty="0" smtClean="0"/>
              <a:t> </a:t>
            </a:r>
            <a:r>
              <a:rPr lang="tr-TR" sz="1400" i="1" dirty="0" err="1" smtClean="0"/>
              <a:t>order</a:t>
            </a:r>
            <a:r>
              <a:rPr lang="tr-TR" sz="1400" i="1" dirty="0" smtClean="0"/>
              <a:t>, </a:t>
            </a:r>
            <a:r>
              <a:rPr lang="tr-TR" sz="1400" i="1" dirty="0" err="1" smtClean="0"/>
              <a:t>to</a:t>
            </a:r>
            <a:r>
              <a:rPr lang="tr-TR" sz="1400" i="1" dirty="0" smtClean="0"/>
              <a:t> </a:t>
            </a:r>
            <a:r>
              <a:rPr lang="tr-TR" sz="1400" i="1" dirty="0" err="1" smtClean="0"/>
              <a:t>arrange</a:t>
            </a:r>
            <a:r>
              <a:rPr lang="tr-TR" sz="1400" dirty="0" smtClean="0"/>
              <a:t>, </a:t>
            </a:r>
            <a:r>
              <a:rPr lang="tr-TR" sz="1400" dirty="0" err="1" smtClean="0"/>
              <a:t>which</a:t>
            </a:r>
            <a:r>
              <a:rPr lang="tr-TR" sz="1400" dirty="0" smtClean="0"/>
              <a:t> </a:t>
            </a:r>
            <a:r>
              <a:rPr lang="tr-TR" sz="1400" dirty="0" err="1" smtClean="0"/>
              <a:t>comes</a:t>
            </a:r>
            <a:r>
              <a:rPr lang="tr-TR" sz="1400" dirty="0" smtClean="0"/>
              <a:t> </a:t>
            </a:r>
            <a:r>
              <a:rPr lang="tr-TR" sz="1400" dirty="0" err="1" smtClean="0"/>
              <a:t>from</a:t>
            </a:r>
            <a:r>
              <a:rPr lang="tr-TR" sz="1400" dirty="0" smtClean="0"/>
              <a:t> </a:t>
            </a:r>
            <a:r>
              <a:rPr lang="tr-TR" sz="1400" b="1" dirty="0" err="1" smtClean="0">
                <a:hlinkClick r:id="rId2"/>
              </a:rPr>
              <a:t>le</a:t>
            </a:r>
            <a:r>
              <a:rPr lang="tr-TR" sz="1400" b="1" dirty="0" smtClean="0">
                <a:hlinkClick r:id="rId2"/>
              </a:rPr>
              <a:t> </a:t>
            </a:r>
            <a:r>
              <a:rPr lang="tr-TR" sz="1400" b="1" dirty="0" err="1" smtClean="0">
                <a:hlinkClick r:id="rId2"/>
              </a:rPr>
              <a:t>mot</a:t>
            </a:r>
            <a:r>
              <a:rPr lang="tr-TR" sz="1400" b="1" dirty="0" smtClean="0">
                <a:hlinkClick r:id="rId2"/>
              </a:rPr>
              <a:t> </a:t>
            </a:r>
            <a:r>
              <a:rPr lang="tr-TR" sz="1400" b="1" dirty="0" err="1" smtClean="0">
                <a:hlinkClick r:id="rId2"/>
              </a:rPr>
              <a:t>latin</a:t>
            </a:r>
            <a:r>
              <a:rPr lang="tr-TR" sz="1400" dirty="0" smtClean="0"/>
              <a:t>: </a:t>
            </a:r>
            <a:r>
              <a:rPr lang="tr-TR" sz="1400" i="1" dirty="0" err="1" smtClean="0"/>
              <a:t>ordinare</a:t>
            </a:r>
            <a:r>
              <a:rPr lang="tr-TR" sz="1400" dirty="0" smtClean="0"/>
              <a:t>.</a:t>
            </a:r>
          </a:p>
          <a:p>
            <a:pPr algn="ctr"/>
            <a:r>
              <a:rPr lang="tr-TR" sz="1400" b="1" dirty="0" err="1" smtClean="0"/>
              <a:t>Monsieur</a:t>
            </a:r>
            <a:r>
              <a:rPr lang="tr-TR" sz="1400" b="1" dirty="0" smtClean="0"/>
              <a:t> </a:t>
            </a:r>
            <a:r>
              <a:rPr lang="tr-TR" sz="1400" dirty="0" err="1" smtClean="0"/>
              <a:t>Perret’s</a:t>
            </a:r>
            <a:r>
              <a:rPr lang="tr-TR" sz="1400" dirty="0" smtClean="0"/>
              <a:t> idea </a:t>
            </a:r>
            <a:r>
              <a:rPr lang="tr-TR" sz="1400" dirty="0" err="1" smtClean="0"/>
              <a:t>was</a:t>
            </a:r>
            <a:r>
              <a:rPr lang="tr-TR" sz="1400" dirty="0" smtClean="0"/>
              <a:t> </a:t>
            </a:r>
            <a:r>
              <a:rPr lang="tr-TR" sz="1400" dirty="0" err="1" smtClean="0"/>
              <a:t>more</a:t>
            </a:r>
            <a:r>
              <a:rPr lang="tr-TR" sz="1400" dirty="0" smtClean="0"/>
              <a:t> </a:t>
            </a:r>
            <a:r>
              <a:rPr lang="tr-TR" sz="1400" dirty="0" err="1" smtClean="0"/>
              <a:t>cumbersome</a:t>
            </a:r>
            <a:r>
              <a:rPr lang="tr-TR" sz="1400" dirty="0" smtClean="0"/>
              <a:t> </a:t>
            </a:r>
            <a:r>
              <a:rPr lang="tr-TR" sz="1400" dirty="0" err="1" smtClean="0"/>
              <a:t>than</a:t>
            </a:r>
            <a:r>
              <a:rPr lang="tr-TR" sz="1400" dirty="0" smtClean="0"/>
              <a:t> </a:t>
            </a:r>
            <a:r>
              <a:rPr lang="tr-TR" sz="1400" dirty="0" err="1" smtClean="0"/>
              <a:t>the</a:t>
            </a:r>
            <a:r>
              <a:rPr lang="tr-TR" sz="1400" dirty="0" smtClean="0"/>
              <a:t> final </a:t>
            </a:r>
            <a:r>
              <a:rPr lang="tr-TR" sz="1400" dirty="0" err="1" smtClean="0"/>
              <a:t>word</a:t>
            </a:r>
            <a:r>
              <a:rPr lang="tr-TR" sz="1400" dirty="0" smtClean="0"/>
              <a:t>: </a:t>
            </a:r>
            <a:r>
              <a:rPr lang="tr-TR" sz="1400" b="1" i="1" dirty="0" err="1" smtClean="0"/>
              <a:t>ordinatrice</a:t>
            </a:r>
            <a:r>
              <a:rPr lang="tr-TR" sz="1400" b="1" i="1" dirty="0" smtClean="0"/>
              <a:t> </a:t>
            </a:r>
            <a:r>
              <a:rPr lang="tr-TR" sz="1400" b="1" i="1" dirty="0" err="1" smtClean="0"/>
              <a:t>électronique</a:t>
            </a:r>
            <a:r>
              <a:rPr lang="tr-TR" sz="1400" dirty="0" smtClean="0"/>
              <a:t>.</a:t>
            </a:r>
          </a:p>
          <a:p>
            <a:pPr algn="ctr"/>
            <a:r>
              <a:rPr lang="tr-TR" sz="1400" dirty="0" err="1" smtClean="0"/>
              <a:t>Eventually</a:t>
            </a:r>
            <a:r>
              <a:rPr lang="tr-TR" sz="1400" dirty="0" smtClean="0"/>
              <a:t>, IBM </a:t>
            </a:r>
            <a:r>
              <a:rPr lang="tr-TR" sz="1400" dirty="0" err="1" smtClean="0"/>
              <a:t>settled</a:t>
            </a:r>
            <a:r>
              <a:rPr lang="tr-TR" sz="1400" dirty="0" smtClean="0"/>
              <a:t> on </a:t>
            </a:r>
            <a:r>
              <a:rPr lang="tr-TR" sz="1400" b="1" i="1" dirty="0" err="1" smtClean="0"/>
              <a:t>ordinateur</a:t>
            </a:r>
            <a:r>
              <a:rPr lang="tr-TR" sz="1400" i="1" dirty="0" smtClean="0"/>
              <a:t> </a:t>
            </a:r>
            <a:r>
              <a:rPr lang="tr-TR" sz="1400" dirty="0" smtClean="0"/>
              <a:t>as </a:t>
            </a:r>
            <a:r>
              <a:rPr lang="tr-TR" sz="1400" b="1" dirty="0" err="1" smtClean="0"/>
              <a:t>le</a:t>
            </a:r>
            <a:r>
              <a:rPr lang="tr-TR" sz="1400" b="1" dirty="0" smtClean="0"/>
              <a:t> </a:t>
            </a:r>
            <a:r>
              <a:rPr lang="tr-TR" sz="1400" b="1" dirty="0" err="1" smtClean="0"/>
              <a:t>mot</a:t>
            </a:r>
            <a:r>
              <a:rPr lang="tr-TR" sz="1400" dirty="0" smtClean="0"/>
              <a:t> </a:t>
            </a:r>
            <a:r>
              <a:rPr lang="tr-TR" sz="1400" dirty="0" err="1" smtClean="0"/>
              <a:t>for</a:t>
            </a:r>
            <a:r>
              <a:rPr lang="tr-TR" sz="1400" dirty="0" smtClean="0"/>
              <a:t> </a:t>
            </a:r>
            <a:r>
              <a:rPr lang="tr-TR" sz="1400" dirty="0" err="1" smtClean="0"/>
              <a:t>the</a:t>
            </a:r>
            <a:r>
              <a:rPr lang="tr-TR" sz="1400" dirty="0" smtClean="0"/>
              <a:t> </a:t>
            </a:r>
            <a:r>
              <a:rPr lang="tr-TR" sz="1400" dirty="0" err="1" smtClean="0"/>
              <a:t>new</a:t>
            </a:r>
            <a:r>
              <a:rPr lang="tr-TR" sz="1400" dirty="0" smtClean="0"/>
              <a:t> </a:t>
            </a:r>
            <a:r>
              <a:rPr lang="tr-TR" sz="1400" dirty="0" err="1" smtClean="0"/>
              <a:t>product</a:t>
            </a:r>
            <a:r>
              <a:rPr lang="tr-TR" sz="1400" dirty="0" smtClean="0"/>
              <a:t>.</a:t>
            </a:r>
            <a:r>
              <a:rPr lang="tr-TR" sz="1400" b="1" dirty="0" smtClean="0"/>
              <a:t> </a:t>
            </a:r>
            <a:r>
              <a:rPr lang="tr-TR" sz="1400" b="1" dirty="0" err="1" smtClean="0"/>
              <a:t>Au</a:t>
            </a:r>
            <a:r>
              <a:rPr lang="tr-TR" sz="1400" b="1" dirty="0" smtClean="0"/>
              <a:t> </a:t>
            </a:r>
            <a:r>
              <a:rPr lang="tr-TR" sz="1400" b="1" dirty="0" err="1" smtClean="0"/>
              <a:t>début</a:t>
            </a:r>
            <a:r>
              <a:rPr lang="tr-TR" sz="1400" b="1" dirty="0" smtClean="0"/>
              <a:t> </a:t>
            </a:r>
            <a:r>
              <a:rPr lang="tr-TR" sz="1400" dirty="0" smtClean="0"/>
              <a:t>(at </a:t>
            </a:r>
            <a:r>
              <a:rPr lang="tr-TR" sz="1400" dirty="0" err="1" smtClean="0"/>
              <a:t>first</a:t>
            </a:r>
            <a:r>
              <a:rPr lang="tr-TR" sz="1400" dirty="0" smtClean="0"/>
              <a:t>),</a:t>
            </a:r>
            <a:r>
              <a:rPr lang="tr-TR" sz="1400" b="1" dirty="0" smtClean="0"/>
              <a:t> </a:t>
            </a:r>
            <a:r>
              <a:rPr lang="tr-TR" sz="1400" b="1" dirty="0" err="1" smtClean="0"/>
              <a:t>l’entreprise</a:t>
            </a:r>
            <a:r>
              <a:rPr lang="tr-TR" sz="1400" b="1" dirty="0" smtClean="0"/>
              <a:t> </a:t>
            </a:r>
            <a:r>
              <a:rPr lang="tr-TR" sz="1400" dirty="0" err="1" smtClean="0"/>
              <a:t>wanted</a:t>
            </a:r>
            <a:r>
              <a:rPr lang="tr-TR" sz="1400" dirty="0" smtClean="0"/>
              <a:t> </a:t>
            </a:r>
            <a:r>
              <a:rPr lang="tr-TR" sz="1400" dirty="0" err="1" smtClean="0"/>
              <a:t>to</a:t>
            </a:r>
            <a:r>
              <a:rPr lang="tr-TR" sz="1400" dirty="0" smtClean="0"/>
              <a:t> </a:t>
            </a:r>
            <a:r>
              <a:rPr lang="tr-TR" sz="1400" dirty="0" err="1" smtClean="0"/>
              <a:t>keep</a:t>
            </a:r>
            <a:r>
              <a:rPr lang="tr-TR" sz="1400" dirty="0" smtClean="0"/>
              <a:t> </a:t>
            </a:r>
            <a:r>
              <a:rPr lang="tr-TR" sz="1400" b="1" dirty="0" err="1" smtClean="0"/>
              <a:t>le</a:t>
            </a:r>
            <a:r>
              <a:rPr lang="tr-TR" sz="1400" b="1" dirty="0" smtClean="0"/>
              <a:t> </a:t>
            </a:r>
            <a:r>
              <a:rPr lang="tr-TR" sz="1400" b="1" dirty="0" err="1" smtClean="0"/>
              <a:t>mot</a:t>
            </a:r>
            <a:r>
              <a:rPr lang="tr-TR" sz="1400" b="1" dirty="0" smtClean="0"/>
              <a:t> </a:t>
            </a:r>
            <a:r>
              <a:rPr lang="tr-TR" sz="1400" b="1" i="1" dirty="0" err="1" smtClean="0"/>
              <a:t>ordinateur</a:t>
            </a:r>
            <a:r>
              <a:rPr lang="tr-TR" sz="1400" dirty="0" smtClean="0"/>
              <a:t> as a </a:t>
            </a:r>
            <a:r>
              <a:rPr lang="tr-TR" sz="1400" dirty="0" err="1" smtClean="0"/>
              <a:t>trademark</a:t>
            </a:r>
            <a:r>
              <a:rPr lang="tr-TR" sz="1400" dirty="0" smtClean="0"/>
              <a:t>, but </a:t>
            </a:r>
            <a:r>
              <a:rPr lang="tr-TR" sz="1400" b="1" dirty="0" err="1" smtClean="0"/>
              <a:t>l’ordinateur</a:t>
            </a:r>
            <a:r>
              <a:rPr lang="tr-TR" sz="1400" b="1" dirty="0" smtClean="0"/>
              <a:t> </a:t>
            </a:r>
            <a:r>
              <a:rPr lang="tr-TR" sz="1400" dirty="0" err="1" smtClean="0"/>
              <a:t>became</a:t>
            </a:r>
            <a:r>
              <a:rPr lang="tr-TR" sz="1400" dirty="0" smtClean="0"/>
              <a:t> </a:t>
            </a:r>
            <a:r>
              <a:rPr lang="tr-TR" sz="1400" dirty="0" err="1" smtClean="0"/>
              <a:t>too</a:t>
            </a:r>
            <a:r>
              <a:rPr lang="tr-TR" sz="1400" dirty="0" smtClean="0"/>
              <a:t> popular </a:t>
            </a:r>
            <a:r>
              <a:rPr lang="tr-TR" sz="1400" dirty="0" err="1" smtClean="0"/>
              <a:t>and</a:t>
            </a:r>
            <a:r>
              <a:rPr lang="tr-TR" sz="1400" dirty="0" smtClean="0"/>
              <a:t> </a:t>
            </a:r>
            <a:r>
              <a:rPr lang="tr-TR" sz="1400" dirty="0" err="1" smtClean="0"/>
              <a:t>entered</a:t>
            </a:r>
            <a:r>
              <a:rPr lang="tr-TR" sz="1400" dirty="0" smtClean="0"/>
              <a:t> </a:t>
            </a:r>
            <a:r>
              <a:rPr lang="tr-TR" sz="1400" b="1" dirty="0" smtClean="0"/>
              <a:t>la </a:t>
            </a:r>
            <a:r>
              <a:rPr lang="tr-TR" sz="1400" b="1" dirty="0" err="1" smtClean="0"/>
              <a:t>langue</a:t>
            </a:r>
            <a:r>
              <a:rPr lang="tr-TR" sz="1400" b="1" dirty="0" smtClean="0"/>
              <a:t> </a:t>
            </a:r>
            <a:r>
              <a:rPr lang="tr-TR" sz="1400" b="1" dirty="0" err="1" smtClean="0"/>
              <a:t>française</a:t>
            </a:r>
            <a:r>
              <a:rPr lang="tr-TR" sz="1400" b="1" dirty="0" smtClean="0"/>
              <a:t> </a:t>
            </a:r>
            <a:r>
              <a:rPr lang="tr-TR" sz="1400" dirty="0" smtClean="0"/>
              <a:t>as a normal </a:t>
            </a:r>
            <a:r>
              <a:rPr lang="tr-TR" sz="1400" dirty="0" err="1" smtClean="0"/>
              <a:t>word</a:t>
            </a:r>
            <a:r>
              <a:rPr lang="tr-TR" sz="1400" dirty="0" smtClean="0"/>
              <a:t>.</a:t>
            </a:r>
          </a:p>
          <a:p>
            <a:pPr algn="ctr"/>
            <a:r>
              <a:rPr lang="tr-TR" sz="1400" dirty="0" err="1" smtClean="0"/>
              <a:t>Ordinare</a:t>
            </a:r>
            <a:r>
              <a:rPr lang="tr-TR" sz="1400" dirty="0" smtClean="0"/>
              <a:t> → </a:t>
            </a:r>
            <a:r>
              <a:rPr lang="tr-TR" sz="1400" dirty="0" err="1" smtClean="0"/>
              <a:t>Ordonner</a:t>
            </a:r>
            <a:r>
              <a:rPr lang="tr-TR" sz="1400" dirty="0" smtClean="0"/>
              <a:t> → </a:t>
            </a:r>
            <a:r>
              <a:rPr lang="tr-TR" sz="1400" dirty="0" err="1" smtClean="0"/>
              <a:t>Ordonnateur</a:t>
            </a:r>
            <a:r>
              <a:rPr lang="tr-TR" sz="1400" dirty="0" smtClean="0"/>
              <a:t> → </a:t>
            </a:r>
            <a:r>
              <a:rPr lang="tr-TR" sz="1400" dirty="0" err="1" smtClean="0"/>
              <a:t>Ordinateur</a:t>
            </a:r>
            <a:r>
              <a:rPr lang="tr-TR" sz="1400" dirty="0" smtClean="0"/>
              <a:t>…</a:t>
            </a:r>
            <a:endParaRPr lang="tr-TR" sz="1400" dirty="0"/>
          </a:p>
        </p:txBody>
      </p:sp>
      <p:sp>
        <p:nvSpPr>
          <p:cNvPr id="5" name="4 Dikdörtgen"/>
          <p:cNvSpPr/>
          <p:nvPr/>
        </p:nvSpPr>
        <p:spPr>
          <a:xfrm>
            <a:off x="571472" y="6357958"/>
            <a:ext cx="8072494" cy="338554"/>
          </a:xfrm>
          <a:prstGeom prst="rect">
            <a:avLst/>
          </a:prstGeom>
        </p:spPr>
        <p:txBody>
          <a:bodyPr wrap="square">
            <a:spAutoFit/>
          </a:bodyPr>
          <a:lstStyle/>
          <a:p>
            <a:r>
              <a:rPr lang="tr-TR" sz="1600" dirty="0" smtClean="0"/>
              <a:t>https://blogs.transparent.com/french/the-origin-of-lordinateur-computers-in-french/</a:t>
            </a:r>
            <a:endParaRPr lang="tr-TR" sz="1600" dirty="0"/>
          </a:p>
        </p:txBody>
      </p:sp>
      <p:pic>
        <p:nvPicPr>
          <p:cNvPr id="6" name="5 Resim" descr="869b913659003872b1fc12778229c525.jpg"/>
          <p:cNvPicPr>
            <a:picLocks noChangeAspect="1"/>
          </p:cNvPicPr>
          <p:nvPr/>
        </p:nvPicPr>
        <p:blipFill>
          <a:blip r:embed="rId3" cstate="print"/>
          <a:srcRect t="10416" b="9375"/>
          <a:stretch>
            <a:fillRect/>
          </a:stretch>
        </p:blipFill>
        <p:spPr>
          <a:xfrm>
            <a:off x="6286512" y="1357298"/>
            <a:ext cx="2400860" cy="3418124"/>
          </a:xfrm>
          <a:prstGeom prst="rect">
            <a:avLst/>
          </a:prstGeom>
        </p:spPr>
      </p:pic>
      <p:cxnSp>
        <p:nvCxnSpPr>
          <p:cNvPr id="8" name="7 Düz Ok Bağlayıcısı"/>
          <p:cNvCxnSpPr/>
          <p:nvPr/>
        </p:nvCxnSpPr>
        <p:spPr>
          <a:xfrm rot="10800000">
            <a:off x="6643702" y="1000108"/>
            <a:ext cx="107157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4857752" y="714356"/>
            <a:ext cx="3929058" cy="584775"/>
          </a:xfrm>
          <a:prstGeom prst="rect">
            <a:avLst/>
          </a:prstGeom>
          <a:noFill/>
        </p:spPr>
        <p:txBody>
          <a:bodyPr wrap="square" rtlCol="0">
            <a:spAutoFit/>
          </a:bodyPr>
          <a:lstStyle/>
          <a:p>
            <a:pPr algn="r"/>
            <a:r>
              <a:rPr lang="tr-TR" sz="1600" dirty="0" smtClean="0"/>
              <a:t>Kullanım Kılavuzu: İlk önce </a:t>
            </a:r>
            <a:r>
              <a:rPr lang="tr-TR" sz="1600" b="1" i="1" dirty="0" smtClean="0"/>
              <a:t>sıralayan</a:t>
            </a:r>
            <a:r>
              <a:rPr lang="tr-TR" sz="1600" i="1" dirty="0" smtClean="0"/>
              <a:t>ınızı </a:t>
            </a:r>
            <a:r>
              <a:rPr lang="tr-TR" sz="1600" dirty="0" smtClean="0"/>
              <a:t>açın/yakın.</a:t>
            </a:r>
            <a:endParaRPr lang="tr-TR" sz="1600" dirty="0"/>
          </a:p>
        </p:txBody>
      </p:sp>
      <p:sp>
        <p:nvSpPr>
          <p:cNvPr id="11" name="10 Metin kutusu"/>
          <p:cNvSpPr txBox="1"/>
          <p:nvPr/>
        </p:nvSpPr>
        <p:spPr>
          <a:xfrm>
            <a:off x="6286512" y="4929198"/>
            <a:ext cx="2428892"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400" i="1" dirty="0" smtClean="0"/>
              <a:t>Espriye Fransız kalmayalım: Bizdeki “ışıkları aç/yak” benzerliği Fransızlarda bilgisayarı aç/yak anlamında varmış. Adam da “Tamam, yaptım.” diyor.</a:t>
            </a:r>
            <a:endParaRPr lang="tr-TR" sz="1400" i="1" dirty="0"/>
          </a:p>
        </p:txBody>
      </p:sp>
    </p:spTree>
  </p:cSld>
  <p:clrMapOvr>
    <a:masterClrMapping/>
  </p:clrMapOvr>
  <p:transition>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lstStyle/>
          <a:p>
            <a:pPr algn="ctr">
              <a:buNone/>
            </a:pPr>
            <a:r>
              <a:rPr lang="tr-TR" sz="4400" dirty="0" smtClean="0"/>
              <a:t>2 1 5 4 3</a:t>
            </a:r>
            <a:endParaRPr lang="tr-TR" dirty="0" smtClean="0"/>
          </a:p>
          <a:p>
            <a:pPr>
              <a:buNone/>
            </a:pPr>
            <a:endParaRPr lang="tr-TR" dirty="0" smtClean="0"/>
          </a:p>
          <a:p>
            <a:pPr>
              <a:buNone/>
            </a:pPr>
            <a:r>
              <a:rPr lang="tr-TR" dirty="0" smtClean="0"/>
              <a:t>Yukarıdaki diziyi kabarcık sıralama algoritması ile sıralayınız.</a:t>
            </a:r>
          </a:p>
        </p:txBody>
      </p:sp>
      <p:sp>
        <p:nvSpPr>
          <p:cNvPr id="4" name="3 Yuvarlatılmış Dikdörtgen"/>
          <p:cNvSpPr/>
          <p:nvPr/>
        </p:nvSpPr>
        <p:spPr>
          <a:xfrm>
            <a:off x="3143240" y="3357562"/>
            <a:ext cx="3143272"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Derste Yazılan Kodlar vb. dosyasındaki </a:t>
            </a:r>
          </a:p>
          <a:p>
            <a:pPr algn="ctr"/>
            <a:r>
              <a:rPr lang="tr-TR" dirty="0" err="1" smtClean="0"/>
              <a:t>sayiSiralama</a:t>
            </a:r>
            <a:r>
              <a:rPr lang="tr-TR" dirty="0" smtClean="0"/>
              <a:t> kodunun .</a:t>
            </a:r>
            <a:r>
              <a:rPr lang="tr-TR" dirty="0" err="1" smtClean="0"/>
              <a:t>exe’si</a:t>
            </a:r>
            <a:r>
              <a:rPr lang="tr-TR" dirty="0" smtClean="0"/>
              <a:t> üzerinden  alıştırma yapınız.</a:t>
            </a:r>
            <a:endParaRPr lang="tr-TR" dirty="0"/>
          </a:p>
        </p:txBody>
      </p:sp>
      <p:sp>
        <p:nvSpPr>
          <p:cNvPr id="5" name="Başlık 1"/>
          <p:cNvSpPr txBox="1">
            <a:spLocks/>
          </p:cNvSpPr>
          <p:nvPr/>
        </p:nvSpPr>
        <p:spPr>
          <a:xfrm>
            <a:off x="609600" y="304800"/>
            <a:ext cx="8229600" cy="990600"/>
          </a:xfrm>
          <a:prstGeom prst="rect">
            <a:avLst/>
          </a:prstGeom>
        </p:spPr>
        <p:txBody>
          <a:bodyPr vert="horz"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000" b="1" i="0" u="none" strike="noStrike" kern="1200" cap="none" spc="0" normalizeH="0" baseline="0" noProof="0" smtClean="0">
                <a:ln>
                  <a:noFill/>
                </a:ln>
                <a:solidFill>
                  <a:schemeClr val="tx2">
                    <a:lumMod val="60000"/>
                    <a:lumOff val="40000"/>
                  </a:schemeClr>
                </a:solidFill>
                <a:effectLst/>
                <a:uLnTx/>
                <a:uFillTx/>
                <a:latin typeface="+mj-lt"/>
                <a:ea typeface="+mj-ea"/>
                <a:cs typeface="+mj-cs"/>
              </a:rPr>
              <a:t>Dizilerde Sıralama</a:t>
            </a:r>
            <a:endParaRPr kumimoji="0" lang="tr-TR" sz="40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6" name="5 Yuvarlatılmış Dikdörtgen"/>
          <p:cNvSpPr/>
          <p:nvPr/>
        </p:nvSpPr>
        <p:spPr>
          <a:xfrm>
            <a:off x="6500826" y="4929198"/>
            <a:ext cx="2357454" cy="107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algoritma, dizide aynı elemandan 2 kez geçiyorsa da işe yarar mı?</a:t>
            </a:r>
            <a:endParaRPr lang="tr-TR" dirty="0"/>
          </a:p>
        </p:txBody>
      </p:sp>
    </p:spTree>
  </p:cSld>
  <p:clrMapOvr>
    <a:masterClrMapping/>
  </p:clrMapOvr>
  <p:transition>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Kabarcık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4781568"/>
          </a:xfrm>
        </p:spPr>
        <p:txBody>
          <a:bodyPr>
            <a:normAutofit/>
          </a:bodyPr>
          <a:lstStyle/>
          <a:p>
            <a:pPr algn="just">
              <a:buFontTx/>
              <a:buChar char="-"/>
            </a:pPr>
            <a:r>
              <a:rPr lang="tr-TR" sz="2400" dirty="0" smtClean="0">
                <a:solidFill>
                  <a:schemeClr val="tx1"/>
                </a:solidFill>
              </a:rPr>
              <a:t>Kabarcık sıralama, ilk turda en büyük elemanın yerine yerleştiği, ikinci </a:t>
            </a:r>
            <a:r>
              <a:rPr lang="tr-TR" sz="2400" dirty="0" smtClean="0"/>
              <a:t>turda</a:t>
            </a:r>
            <a:r>
              <a:rPr lang="tr-TR" sz="2400" dirty="0" smtClean="0">
                <a:solidFill>
                  <a:schemeClr val="tx1"/>
                </a:solidFill>
              </a:rPr>
              <a:t> en büyük ikinci elemanın yerine yerleştiği ve bu şekilde devam eden bir sıralama algoritmasıdır.</a:t>
            </a:r>
          </a:p>
          <a:p>
            <a:pPr algn="just"/>
            <a:endParaRPr lang="tr-TR" sz="2400" dirty="0" smtClean="0">
              <a:solidFill>
                <a:schemeClr val="tx1"/>
              </a:solidFill>
            </a:endParaRPr>
          </a:p>
          <a:p>
            <a:pPr algn="just"/>
            <a:endParaRPr lang="tr-TR" sz="2400" dirty="0" smtClean="0">
              <a:solidFill>
                <a:schemeClr val="tx1"/>
              </a:solidFill>
            </a:endParaRPr>
          </a:p>
        </p:txBody>
      </p:sp>
      <p:pic>
        <p:nvPicPr>
          <p:cNvPr id="10" name="9 Resim" descr="bilgisayar.wmf"/>
          <p:cNvPicPr>
            <a:picLocks noChangeAspect="1"/>
          </p:cNvPicPr>
          <p:nvPr/>
        </p:nvPicPr>
        <p:blipFill>
          <a:blip r:embed="rId3"/>
          <a:stretch>
            <a:fillRect/>
          </a:stretch>
        </p:blipFill>
        <p:spPr>
          <a:xfrm>
            <a:off x="7000892" y="4286256"/>
            <a:ext cx="1469266" cy="1500198"/>
          </a:xfrm>
          <a:prstGeom prst="rect">
            <a:avLst/>
          </a:prstGeom>
        </p:spPr>
      </p:pic>
      <p:sp>
        <p:nvSpPr>
          <p:cNvPr id="6" name="5 Yuvarlatılmış Dikdörtgen"/>
          <p:cNvSpPr/>
          <p:nvPr/>
        </p:nvSpPr>
        <p:spPr>
          <a:xfrm>
            <a:off x="214282" y="2500306"/>
            <a:ext cx="2714644" cy="2000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2400" dirty="0" smtClean="0"/>
              <a:t>Bu algoritma nasıl daha az işlem yapar hale getirilebilir?</a:t>
            </a:r>
            <a:endParaRPr lang="tr-TR" sz="2400" dirty="0"/>
          </a:p>
        </p:txBody>
      </p:sp>
      <p:sp>
        <p:nvSpPr>
          <p:cNvPr id="7" name="6 Yuvarlatılmış Dikdörtgen"/>
          <p:cNvSpPr/>
          <p:nvPr/>
        </p:nvSpPr>
        <p:spPr>
          <a:xfrm>
            <a:off x="1643042" y="4714884"/>
            <a:ext cx="2214578" cy="15716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1600" dirty="0" smtClean="0"/>
              <a:t>Her turda bir eleman ait olduğu yere erişiyorsa, her turda tüm elemanlara uğranılmalı mı?</a:t>
            </a:r>
            <a:endParaRPr lang="tr-TR" sz="1600" dirty="0"/>
          </a:p>
        </p:txBody>
      </p:sp>
      <p:sp>
        <p:nvSpPr>
          <p:cNvPr id="8" name="7 Yuvarlatılmış Dikdörtgen"/>
          <p:cNvSpPr/>
          <p:nvPr/>
        </p:nvSpPr>
        <p:spPr>
          <a:xfrm>
            <a:off x="3428992" y="2857496"/>
            <a:ext cx="2214578" cy="1571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tr-TR" sz="1600" dirty="0" smtClean="0"/>
          </a:p>
          <a:p>
            <a:pPr algn="ctr"/>
            <a:r>
              <a:rPr lang="tr-TR" sz="1600" dirty="0" smtClean="0"/>
              <a:t>Dizi sıralanmışsa bunu nasıl anlar ve algoritmanın sonlanmasını sağlarız?</a:t>
            </a:r>
          </a:p>
          <a:p>
            <a:pPr algn="ctr"/>
            <a:endParaRPr lang="tr-TR" sz="1600" dirty="0"/>
          </a:p>
        </p:txBody>
      </p:sp>
      <p:sp>
        <p:nvSpPr>
          <p:cNvPr id="9" name="8 Köşeleri Yuvarlanmış Dikdörtgen Belirtme Çizgisi"/>
          <p:cNvSpPr/>
          <p:nvPr/>
        </p:nvSpPr>
        <p:spPr>
          <a:xfrm>
            <a:off x="5929322" y="3000372"/>
            <a:ext cx="1643074" cy="1214446"/>
          </a:xfrm>
          <a:prstGeom prst="wedgeRoundRectCallout">
            <a:avLst>
              <a:gd name="adj1" fmla="val 10858"/>
              <a:gd name="adj2" fmla="val 7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Önce kodlayalım, sonra da kodu “akıllı” hale getirelim.</a:t>
            </a:r>
            <a:endParaRPr lang="tr-TR" sz="1400" dirty="0"/>
          </a:p>
        </p:txBody>
      </p:sp>
    </p:spTree>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 “akıllı” hale getirmek</a:t>
            </a:r>
            <a:endParaRPr lang="tr-TR" dirty="0"/>
          </a:p>
        </p:txBody>
      </p:sp>
      <p:sp>
        <p:nvSpPr>
          <p:cNvPr id="3" name="2 İçerik Yer Tutucusu"/>
          <p:cNvSpPr>
            <a:spLocks noGrp="1"/>
          </p:cNvSpPr>
          <p:nvPr>
            <p:ph sz="quarter" idx="1"/>
          </p:nvPr>
        </p:nvSpPr>
        <p:spPr/>
        <p:txBody>
          <a:bodyPr>
            <a:normAutofit fontScale="92500"/>
          </a:bodyPr>
          <a:lstStyle/>
          <a:p>
            <a:pPr marL="514350" indent="-514350">
              <a:buFont typeface="+mj-lt"/>
              <a:buAutoNum type="arabicPeriod"/>
            </a:pPr>
            <a:r>
              <a:rPr lang="tr-TR" dirty="0" smtClean="0"/>
              <a:t>Algoritma en fazla (n-1) kere geçiş yapmalı.</a:t>
            </a:r>
          </a:p>
          <a:p>
            <a:pPr marL="788670" lvl="1" indent="-514350"/>
            <a:r>
              <a:rPr lang="tr-TR" dirty="0" smtClean="0"/>
              <a:t>Her geçişte 1 sayı baloncuk gibi dizinin sonuna yerleşiyorsa, (n-1) geçişte (n-1) sayı yerine yerleştiğinde geriye kalan 1 sayı da yerleşmiştir.</a:t>
            </a:r>
          </a:p>
          <a:p>
            <a:pPr marL="514350" indent="-514350">
              <a:buFont typeface="+mj-lt"/>
              <a:buAutoNum type="arabicPeriod"/>
            </a:pPr>
            <a:r>
              <a:rPr lang="tr-TR" dirty="0" smtClean="0"/>
              <a:t>Kontrol edilecek sayı çifti aralığı her geçişte bir azaltılmalı.</a:t>
            </a:r>
          </a:p>
          <a:p>
            <a:pPr marL="788670" lvl="1" indent="-514350"/>
            <a:r>
              <a:rPr lang="tr-TR" dirty="0" smtClean="0"/>
              <a:t>İlk geçişte kontrolü gereken (n-1) tane sayı çifti vardır. Ancak her geçişte 1 sayı yerine yerleştiği, bir sonraki geçişte o sayıyı içeren çiftin kontrolüne gerek yoktur. Zaten o sayı yerinden oynamayacaktır.</a:t>
            </a:r>
          </a:p>
          <a:p>
            <a:pPr marL="514350" indent="-514350">
              <a:buFont typeface="+mj-lt"/>
              <a:buAutoNum type="arabicPeriod"/>
            </a:pPr>
            <a:r>
              <a:rPr lang="tr-TR" dirty="0" smtClean="0"/>
              <a:t>Eğer bir geçişte hiçbir değişiklik yapılmamışsa, dizi dizilmiş demektir. Bir sonraki geçişe gerek yoktur.</a:t>
            </a:r>
          </a:p>
          <a:p>
            <a:pPr marL="788670" lvl="1" indent="-514350"/>
            <a:r>
              <a:rPr lang="tr-TR" dirty="0" smtClean="0"/>
              <a:t>Bazı diziler son geçişe gerek kalmadan, yarı yolda dizilebilir. Bu tür durumlarda algoritma bunu fark etmeli ve sonlanmalı.</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25150</TotalTime>
  <Words>10946</Words>
  <Application>Microsoft Office PowerPoint</Application>
  <PresentationFormat>Ekran Gösterisi (4:3)</PresentationFormat>
  <Paragraphs>1990</Paragraphs>
  <Slides>209</Slides>
  <Notes>31</Notes>
  <HiddenSlides>40</HiddenSlides>
  <MMClips>0</MMClips>
  <ScaleCrop>false</ScaleCrop>
  <HeadingPairs>
    <vt:vector size="4" baseType="variant">
      <vt:variant>
        <vt:lpstr>Tema</vt:lpstr>
      </vt:variant>
      <vt:variant>
        <vt:i4>1</vt:i4>
      </vt:variant>
      <vt:variant>
        <vt:lpstr>Slayt Başlıkları</vt:lpstr>
      </vt:variant>
      <vt:variant>
        <vt:i4>209</vt:i4>
      </vt:variant>
    </vt:vector>
  </HeadingPairs>
  <TitlesOfParts>
    <vt:vector size="210" baseType="lpstr">
      <vt:lpstr>Kaynak</vt:lpstr>
      <vt:lpstr>BİLGİSAYAR PROGRAMLAMA</vt:lpstr>
      <vt:lpstr>Özet</vt:lpstr>
      <vt:lpstr>ŞİMDİYE KADAR ÖĞRENDİKLERİMİZİN BAZILARI</vt:lpstr>
      <vt:lpstr>Bunu biliyor musunuz?</vt:lpstr>
      <vt:lpstr>İlginç bir geribildirim: Bir tutkudur kodlamak…</vt:lpstr>
      <vt:lpstr>ÖNEMLİ DUYURU! DERSİN İKİNCİ EVRESİNE GEÇİŞ</vt:lpstr>
      <vt:lpstr>Yol Haritası</vt:lpstr>
      <vt:lpstr>Diziler</vt:lpstr>
      <vt:lpstr>Aklımızda olması gereken sorular…</vt:lpstr>
      <vt:lpstr>Diziler</vt:lpstr>
      <vt:lpstr>Bunu biliyor musunuz? Temiz oda nedir?</vt:lpstr>
      <vt:lpstr>Bunu biliyor musunuz?</vt:lpstr>
      <vt:lpstr>Diziler… </vt:lpstr>
      <vt:lpstr>Diziler konusunda beyin fırtınası</vt:lpstr>
      <vt:lpstr>Diziler nasıl tanımlanır?</vt:lpstr>
      <vt:lpstr>Kısa kısa bilgilerle diziler…</vt:lpstr>
      <vt:lpstr>Öteleme üzerine…</vt:lpstr>
      <vt:lpstr>Dizi elemanları…</vt:lpstr>
      <vt:lpstr>Many Variables of the Same Type</vt:lpstr>
      <vt:lpstr>Many Variables of the Same Type</vt:lpstr>
      <vt:lpstr>Many Variables of the Same Type</vt:lpstr>
      <vt:lpstr>Dizinin ilk elemanının indisi 0’dır.</vt:lpstr>
      <vt:lpstr>Alıştırma</vt:lpstr>
      <vt:lpstr>Alıştırma</vt:lpstr>
      <vt:lpstr>Arrays (Diziler)</vt:lpstr>
      <vt:lpstr>Diziler</vt:lpstr>
      <vt:lpstr>Diziler</vt:lpstr>
      <vt:lpstr>Bir dizinin içindeki elemanlara nasıl ulaşılır?</vt:lpstr>
      <vt:lpstr>İndis nedir?</vt:lpstr>
      <vt:lpstr>Indexes can be mathematical expressions</vt:lpstr>
      <vt:lpstr>Örnek</vt:lpstr>
      <vt:lpstr>Diziler</vt:lpstr>
      <vt:lpstr>Bunu biliyor muydunuz?</vt:lpstr>
      <vt:lpstr>Dizilerin İncelikleri</vt:lpstr>
      <vt:lpstr>Dizilerin İncelikleri</vt:lpstr>
      <vt:lpstr>Dizilerin Tanımlanması</vt:lpstr>
      <vt:lpstr>Tanımlanan bir diziye iki yolla değer atanabilir.</vt:lpstr>
      <vt:lpstr>Dizi Elemanlarına Değer Atama</vt:lpstr>
      <vt:lpstr>{} kullanımı</vt:lpstr>
      <vt:lpstr>{} kullanımı</vt:lpstr>
      <vt:lpstr>Alıştırma (Dizgi kavramına giriş)</vt:lpstr>
      <vt:lpstr>Anlayamadığınız yerleri bizlere sorunuz.</vt:lpstr>
      <vt:lpstr>{} kullanımının alternatifi</vt:lpstr>
      <vt:lpstr>Bunu biliyor musunuz?</vt:lpstr>
      <vt:lpstr>Dizi Tanımlaması ve İlk Değer Ataması</vt:lpstr>
      <vt:lpstr>Dizi Elemanlarına Erişim Sorunları</vt:lpstr>
      <vt:lpstr>İndisler dizinin dışına taşmamalı!</vt:lpstr>
      <vt:lpstr>Hatalı kullanıma örnek</vt:lpstr>
      <vt:lpstr>Alıştırma</vt:lpstr>
      <vt:lpstr>Bunu biliyor musunuz?</vt:lpstr>
      <vt:lpstr>Two-Dimensional Arrays</vt:lpstr>
      <vt:lpstr>İki boyutlu diziler</vt:lpstr>
      <vt:lpstr>İki boyutlu dizinin elemanları…</vt:lpstr>
      <vt:lpstr>Uygulama</vt:lpstr>
      <vt:lpstr>Alıştırma</vt:lpstr>
      <vt:lpstr>Alıştırma</vt:lpstr>
      <vt:lpstr>Slayt 57</vt:lpstr>
      <vt:lpstr>Çift boyutlu bir dizi örneği</vt:lpstr>
      <vt:lpstr>Örnek</vt:lpstr>
      <vt:lpstr>Vector Dot Product</vt:lpstr>
      <vt:lpstr>Two-Dimensional Arrays</vt:lpstr>
      <vt:lpstr>Setting 2D Array Values at Compile Time</vt:lpstr>
      <vt:lpstr>Matrix Addition</vt:lpstr>
      <vt:lpstr>Matris çarpımı…</vt:lpstr>
      <vt:lpstr>Daha büyük boyutlu diziler…</vt:lpstr>
      <vt:lpstr>Üç boyutlu dizinin elamanları…</vt:lpstr>
      <vt:lpstr>Çok boyutlu dizilere dair…</vt:lpstr>
      <vt:lpstr>Çok boyutlu dizi kullanımına örnek…</vt:lpstr>
      <vt:lpstr>Çok boyutlu dizi kullanımına örnek…</vt:lpstr>
      <vt:lpstr>Örnek</vt:lpstr>
      <vt:lpstr>Anlayamadığınız yerleri bizlere sorunuz.</vt:lpstr>
      <vt:lpstr>Diziler ve fonksiyonlar</vt:lpstr>
      <vt:lpstr>Örnek (Diziler ve Fonksiyonlar)</vt:lpstr>
      <vt:lpstr>Dizilerin Fonksiyonlara Parametre Olarak Gönderilmesi</vt:lpstr>
      <vt:lpstr>Dizilerin Fonksiyonlara Parametre Olarak Gönderilmesi</vt:lpstr>
      <vt:lpstr>Dizilerin Fonksiyonlara Parametre Olarak Gönderilmesi</vt:lpstr>
      <vt:lpstr> DEĞER/ADRES İLE GEÇİŞ kavramlarına diziler üzerinden giriş…</vt:lpstr>
      <vt:lpstr>Alıştırma: Ekran çıktısı nedir?</vt:lpstr>
      <vt:lpstr>Bunu biliyor musunuz?</vt:lpstr>
      <vt:lpstr>Bir soru</vt:lpstr>
      <vt:lpstr>Fonksiyonlar dizide değişiklik yapabilir.</vt:lpstr>
      <vt:lpstr>Yapılan değişiklik kalıcı olur.</vt:lpstr>
      <vt:lpstr>Dizilerin gönderiminde değişkenin kopyası çıkarılmaz.</vt:lpstr>
      <vt:lpstr>Çünkü fonksiyona diziler adres ile gider.</vt:lpstr>
      <vt:lpstr>Diziler RAM'de çok büyük yer kaplayabilmektedir.</vt:lpstr>
      <vt:lpstr>Fonksiyonlar ve çok boyutlu diziler</vt:lpstr>
      <vt:lpstr>Alıştırma(diziler ve rastgele sayı): Ekran çıktısını bulalım. </vt:lpstr>
      <vt:lpstr>Dizide eleman arayalım…</vt:lpstr>
      <vt:lpstr>Anlayamadığınız yerleri bizlere sorunuz.</vt:lpstr>
      <vt:lpstr>Dizilerde Arama Yöntemleri</vt:lpstr>
      <vt:lpstr>Dizilerde değer arama yöntemleri</vt:lpstr>
      <vt:lpstr>Dizilerde değer arama yöntemleri</vt:lpstr>
      <vt:lpstr>Dizilerde Sıralama</vt:lpstr>
      <vt:lpstr>Çıktı sorularına dair bir uyarı</vt:lpstr>
      <vt:lpstr>Dizilerde Sıralama</vt:lpstr>
      <vt:lpstr>Bunu biliyor musunuz?</vt:lpstr>
      <vt:lpstr>Slayt 97</vt:lpstr>
      <vt:lpstr>Kabarcık Sıralama</vt:lpstr>
      <vt:lpstr>Kodu “akıllı” hale getirmek</vt:lpstr>
      <vt:lpstr>Dizilerde Sıralama</vt:lpstr>
      <vt:lpstr>Dizilerde Sıralama</vt:lpstr>
      <vt:lpstr>Kabarcık Sıralama Kodu:</vt:lpstr>
      <vt:lpstr>Örnek</vt:lpstr>
      <vt:lpstr>Alıştırma</vt:lpstr>
      <vt:lpstr>Soruyu doğru okuyun…</vt:lpstr>
      <vt:lpstr>Bunu biliyor musunuz? Welcome to programmer’s world!</vt:lpstr>
      <vt:lpstr>Anlayamadığınız yerleri bizlere sorunuz.</vt:lpstr>
      <vt:lpstr>Slayt 108</vt:lpstr>
      <vt:lpstr>KONU TEKRARI – ÖRNEK KODLAMALARI</vt:lpstr>
      <vt:lpstr>2’nin üslerini şekildeki gibi yazdıralım.</vt:lpstr>
      <vt:lpstr>Alıştırma</vt:lpstr>
      <vt:lpstr>Döngü Örnekleri</vt:lpstr>
      <vt:lpstr>Döngü Örnekleri</vt:lpstr>
      <vt:lpstr>     Diziler Alıştırması</vt:lpstr>
      <vt:lpstr>Döngü Alıştırması: Papatya falı kodu</vt:lpstr>
      <vt:lpstr>Kendi tenefüs sayacımızı yapalım.</vt:lpstr>
      <vt:lpstr>Tenefüs sayacımızı test edelim…</vt:lpstr>
      <vt:lpstr>Anlayamadığınız yerleri bizlere sorunuz.</vt:lpstr>
      <vt:lpstr>Bunu biliyor musunuz?</vt:lpstr>
      <vt:lpstr>Fizz-Buzz test</vt:lpstr>
      <vt:lpstr>Alıştırma</vt:lpstr>
      <vt:lpstr>Bunu biliyor musunuz?</vt:lpstr>
      <vt:lpstr>Bunu biliyor musunuz?</vt:lpstr>
      <vt:lpstr>Bunu biliyor musunuz?</vt:lpstr>
      <vt:lpstr>Sınava Yönelik Çalışma Sorusunu Çözelim</vt:lpstr>
      <vt:lpstr>Tavşan Kaplumbağa Yarışı</vt:lpstr>
      <vt:lpstr>Tavşan Kaplumbağa Yarışı</vt:lpstr>
      <vt:lpstr>Codingame sorusunu çözelim.</vt:lpstr>
      <vt:lpstr>Döngüler ile Ekrana Şekil Yazdırma</vt:lpstr>
      <vt:lpstr>Döngüler ile Ekrana Şekil Yazdırma</vt:lpstr>
      <vt:lpstr>Anlayamadığınız yerleri bizlere sorunuz.</vt:lpstr>
      <vt:lpstr>EK SLAYTLAR</vt:lpstr>
      <vt:lpstr>Diziler ve fonksiyonlar</vt:lpstr>
      <vt:lpstr>EK SLAYTLAR</vt:lpstr>
      <vt:lpstr>ALIŞTIRMA: Bir dizi alıp, kabarcık sıralama algoritması ile dizelim.</vt:lpstr>
      <vt:lpstr>Alıştırma</vt:lpstr>
      <vt:lpstr>sizeof hakkında</vt:lpstr>
      <vt:lpstr>Slayt 138</vt:lpstr>
      <vt:lpstr>ALIŞTIRMA</vt:lpstr>
      <vt:lpstr>Slayt 140</vt:lpstr>
      <vt:lpstr>ALIŞTIRMA-2</vt:lpstr>
      <vt:lpstr>Bu kodun çıktısı nedir?</vt:lpstr>
      <vt:lpstr>Çarpım tablosu</vt:lpstr>
      <vt:lpstr>Örnek</vt:lpstr>
      <vt:lpstr>Örnek</vt:lpstr>
      <vt:lpstr>İkizkenar Üçgen</vt:lpstr>
      <vt:lpstr>Seriler</vt:lpstr>
      <vt:lpstr>Kare</vt:lpstr>
      <vt:lpstr>Zar</vt:lpstr>
      <vt:lpstr>İç içe geçmiş döngüler</vt:lpstr>
      <vt:lpstr>İç içe geçmiş döngüler</vt:lpstr>
      <vt:lpstr>EK SLAYTLAR</vt:lpstr>
      <vt:lpstr>DİKKAT!</vt:lpstr>
      <vt:lpstr>Döngüler ile Ekrana Şekil Yazdırma</vt:lpstr>
      <vt:lpstr>Döngüler ile Ekrana Şekil Yazdırma</vt:lpstr>
      <vt:lpstr>Döngüler ile Ekrana Şekil Yazdırma</vt:lpstr>
      <vt:lpstr>ARAÇ KUTUMUZDAKİ İKİ TEKNİK</vt:lpstr>
      <vt:lpstr>Bu yöntemleri ezberlemeyin…</vt:lpstr>
      <vt:lpstr>Öğrenmek için isimleri ezberlemeyin… Anlayın!</vt:lpstr>
      <vt:lpstr>Bunu biliyor musunuz?</vt:lpstr>
      <vt:lpstr>1. FONKSİYONLU YÖNTEM</vt:lpstr>
      <vt:lpstr>Ekran çıktısı nedir?</vt:lpstr>
      <vt:lpstr>Rapunzel’e yardım edelim…</vt:lpstr>
      <vt:lpstr>Örnek: İp sarkıtalım…</vt:lpstr>
      <vt:lpstr>Örnek: Değişken İp</vt:lpstr>
      <vt:lpstr>Örnek: Değişken İp</vt:lpstr>
      <vt:lpstr>Örnek:</vt:lpstr>
      <vt:lpstr>Örnek: Merdiven</vt:lpstr>
      <vt:lpstr>Örnek: Merdiven</vt:lpstr>
      <vt:lpstr>Slayt 170</vt:lpstr>
      <vt:lpstr>Ek bilgi: Ek boşluk koyularak simetri sağlanması</vt:lpstr>
      <vt:lpstr>Örnek: Bölü İşareti</vt:lpstr>
      <vt:lpstr>Örnek: Bölü İşareti</vt:lpstr>
      <vt:lpstr>Örnek: Ters Merdiven</vt:lpstr>
      <vt:lpstr>Örnek: Ters Merdiven</vt:lpstr>
      <vt:lpstr>Slayt 176</vt:lpstr>
      <vt:lpstr>Döngüler ile Ekrana Şekil Yazdırma</vt:lpstr>
      <vt:lpstr>Örnek: Üçgen Dilim</vt:lpstr>
      <vt:lpstr>IF’Lİ KOORDİNAT YÖNTEMİ</vt:lpstr>
      <vt:lpstr>Bu kodun çıktısını nedir?</vt:lpstr>
      <vt:lpstr>Ekrana 5*5 lik bir koordinat düzlemi çizdirin.</vt:lpstr>
      <vt:lpstr>Şimdi if ile şöyle bir düzenleme yapın.</vt:lpstr>
      <vt:lpstr>Girilen boyutta kare oluşturun, ancak içini boş bırakın.</vt:lpstr>
      <vt:lpstr>Alıştırma – Ekran çıktısı nedir?</vt:lpstr>
      <vt:lpstr>Alıştırma – Ekran çıktısı nedir?</vt:lpstr>
      <vt:lpstr>Alıştırma</vt:lpstr>
      <vt:lpstr>Alıştırma</vt:lpstr>
      <vt:lpstr>Kelebek çizdiriniz…</vt:lpstr>
      <vt:lpstr>Kelebek çizdiriniz…</vt:lpstr>
      <vt:lpstr>Kod</vt:lpstr>
      <vt:lpstr>Döngüler ile Ekrana Şekil Yazdırma</vt:lpstr>
      <vt:lpstr>eb yöntemi ile çözüm…</vt:lpstr>
      <vt:lpstr>Kum saati</vt:lpstr>
      <vt:lpstr>Şekil çizdirme – ifli koordinat yöntemi ile çözüm</vt:lpstr>
      <vt:lpstr>Döngüler ile Ekrana Şekil Yazdırma Alıştırmaları</vt:lpstr>
      <vt:lpstr>Alıştırma (Günlük çalışmanızda yapınız.)</vt:lpstr>
      <vt:lpstr>İkili arama ile DİZİDE DEĞER ARAMA</vt:lpstr>
      <vt:lpstr>Hatırlatma: Algoritma – Sayı Tahmin Oyunu Optimal Çözüm</vt:lpstr>
      <vt:lpstr>İkili  arama kodu…</vt:lpstr>
      <vt:lpstr>“Insertion sort” sıralama algoritması</vt:lpstr>
      <vt:lpstr>Thread mantığı (sınavda detaylı olarak sorumlu değilsiniz.)</vt:lpstr>
      <vt:lpstr>Thread mantığı (sınavda detaylı olarak sorumlu değilsiniz.)</vt:lpstr>
      <vt:lpstr>Dikkat hatası nedir?</vt:lpstr>
      <vt:lpstr>Hatırlatma: Sınavdan önce yapışmış bir uyarı: Sınava dinlenmiş bir şekilde gelin. </vt:lpstr>
      <vt:lpstr>Dikkat testi videosunun izlenmesi</vt:lpstr>
      <vt:lpstr>Öğrenciden dikkat konusunda beklentimiz…</vt:lpstr>
      <vt:lpstr>Dikkat hatası nedir?</vt:lpstr>
      <vt:lpstr>İki Önemli Uyarı!</vt:lpstr>
      <vt:lpstr>Kendinize geri bildirimde bulunun.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 PROGRAMLAMA</dc:title>
  <dc:creator>Oğuz Hanoğlu</dc:creator>
  <cp:lastModifiedBy>User</cp:lastModifiedBy>
  <cp:revision>979</cp:revision>
  <dcterms:modified xsi:type="dcterms:W3CDTF">2019-02-01T17:42:16Z</dcterms:modified>
</cp:coreProperties>
</file>