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Override39.xml" ContentType="application/vnd.openxmlformats-officedocument.themeOverride+xml"/>
  <Override PartName="/ppt/theme/themeOverride57.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theme/themeOverride46.xml" ContentType="application/vnd.openxmlformats-officedocument.themeOverride+xml"/>
  <Override PartName="/ppt/theme/themeOverride64.xml" ContentType="application/vnd.openxmlformats-officedocument.themeOverride+xml"/>
  <Override PartName="/ppt/slides/slide99.xml" ContentType="application/vnd.openxmlformats-officedocument.presentationml.slide+xml"/>
  <Override PartName="/ppt/theme/themeOverride24.xml" ContentType="application/vnd.openxmlformats-officedocument.themeOverride+xml"/>
  <Override PartName="/ppt/theme/themeOverride35.xml" ContentType="application/vnd.openxmlformats-officedocument.themeOverride+xml"/>
  <Override PartName="/ppt/theme/themeOverride53.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theme/themeOverride60.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heme/themeOverride29.xml" ContentType="application/vnd.openxmlformats-officedocument.themeOverride+xml"/>
  <Override PartName="/ppt/theme/themeOverride47.xml" ContentType="application/vnd.openxmlformats-officedocument.themeOverride+xml"/>
  <Override PartName="/ppt/theme/themeOverride58.xml" ContentType="application/vnd.openxmlformats-officedocument.themeOverr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theme/themeOverride18.xml" ContentType="application/vnd.openxmlformats-officedocument.themeOverride+xml"/>
  <Override PartName="/ppt/theme/themeOverride36.xml" ContentType="application/vnd.openxmlformats-officedocument.themeOverride+xml"/>
  <Override PartName="/ppt/theme/themeOverride65.xml" ContentType="application/vnd.openxmlformats-officedocument.themeOverride+xml"/>
  <Override PartName="/ppt/slides/slide89.xml" ContentType="application/vnd.openxmlformats-officedocument.presentationml.slide+xml"/>
  <Override PartName="/ppt/slides/slide108.xml" ContentType="application/vnd.openxmlformats-officedocument.presentationml.slide+xml"/>
  <Override PartName="/ppt/theme/themeOverride25.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theme/themeOverride14.xml" ContentType="application/vnd.openxmlformats-officedocument.themeOverride+xml"/>
  <Override PartName="/ppt/theme/themeOverride32.xml" ContentType="application/vnd.openxmlformats-officedocument.themeOverride+xml"/>
  <Override PartName="/ppt/theme/themeOverride61.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heme/themeOverride59.xml" ContentType="application/vnd.openxmlformats-officedocument.themeOverr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48.xml" ContentType="application/vnd.openxmlformats-officedocument.themeOverride+xml"/>
  <Override PartName="/ppt/theme/themeOverride66.xml" ContentType="application/vnd.openxmlformats-officedocument.themeOverride+xml"/>
  <Override PartName="/ppt/theme/themeOverride37.xml" ContentType="application/vnd.openxmlformats-officedocument.themeOverride+xml"/>
  <Override PartName="/ppt/theme/themeOverride55.xml" ContentType="application/vnd.openxmlformats-officedocument.themeOverride+xml"/>
  <Override PartName="/ppt/slides/slide79.xml" ContentType="application/vnd.openxmlformats-officedocument.presentationml.slide+xml"/>
  <Override PartName="/ppt/slides/slide109.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theme/themeOverride62.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theme/themeOverride38.xml" ContentType="application/vnd.openxmlformats-officedocument.themeOverride+xml"/>
  <Override PartName="/ppt/theme/themeOverride49.xml" ContentType="application/vnd.openxmlformats-officedocument.themeOverride+xml"/>
  <Override PartName="/ppt/theme/themeOverride67.xml" ContentType="application/vnd.openxmlformats-officedocument.themeOverride+xml"/>
  <Override PartName="/ppt/theme/themeOverride27.xml" ContentType="application/vnd.openxmlformats-officedocument.themeOverride+xml"/>
  <Override PartName="/ppt/theme/themeOverride45.xml" ContentType="application/vnd.openxmlformats-officedocument.themeOverride+xml"/>
  <Override PartName="/ppt/theme/themeOverride56.xml" ContentType="application/vnd.openxmlformats-officedocument.themeOverride+xml"/>
  <Override PartName="/ppt/slides/slide98.xml" ContentType="application/vnd.openxmlformats-officedocument.presentationml.slide+xml"/>
  <Override PartName="/ppt/theme/themeOverride16.xml" ContentType="application/vnd.openxmlformats-officedocument.themeOverride+xml"/>
  <Override PartName="/ppt/theme/themeOverride34.xml" ContentType="application/vnd.openxmlformats-officedocument.themeOverride+xml"/>
  <Override PartName="/ppt/theme/themeOverride63.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5"/>
  </p:notesMasterIdLst>
  <p:sldIdLst>
    <p:sldId id="330" r:id="rId2"/>
    <p:sldId id="614" r:id="rId3"/>
    <p:sldId id="646" r:id="rId4"/>
    <p:sldId id="596" r:id="rId5"/>
    <p:sldId id="617" r:id="rId6"/>
    <p:sldId id="647" r:id="rId7"/>
    <p:sldId id="649" r:id="rId8"/>
    <p:sldId id="620" r:id="rId9"/>
    <p:sldId id="283" r:id="rId10"/>
    <p:sldId id="284" r:id="rId11"/>
    <p:sldId id="285" r:id="rId12"/>
    <p:sldId id="286" r:id="rId13"/>
    <p:sldId id="287" r:id="rId14"/>
    <p:sldId id="288" r:id="rId15"/>
    <p:sldId id="289" r:id="rId16"/>
    <p:sldId id="406" r:id="rId17"/>
    <p:sldId id="290" r:id="rId18"/>
    <p:sldId id="291" r:id="rId19"/>
    <p:sldId id="352" r:id="rId20"/>
    <p:sldId id="294" r:id="rId21"/>
    <p:sldId id="295" r:id="rId22"/>
    <p:sldId id="296" r:id="rId23"/>
    <p:sldId id="555" r:id="rId24"/>
    <p:sldId id="444" r:id="rId25"/>
    <p:sldId id="591" r:id="rId26"/>
    <p:sldId id="495" r:id="rId27"/>
    <p:sldId id="393" r:id="rId28"/>
    <p:sldId id="613" r:id="rId29"/>
    <p:sldId id="309" r:id="rId30"/>
    <p:sldId id="314" r:id="rId31"/>
    <p:sldId id="315" r:id="rId32"/>
    <p:sldId id="592" r:id="rId33"/>
    <p:sldId id="621" r:id="rId34"/>
    <p:sldId id="369" r:id="rId35"/>
    <p:sldId id="370" r:id="rId36"/>
    <p:sldId id="371" r:id="rId37"/>
    <p:sldId id="372" r:id="rId38"/>
    <p:sldId id="373" r:id="rId39"/>
    <p:sldId id="374" r:id="rId40"/>
    <p:sldId id="376" r:id="rId41"/>
    <p:sldId id="378" r:id="rId42"/>
    <p:sldId id="377" r:id="rId43"/>
    <p:sldId id="561" r:id="rId44"/>
    <p:sldId id="556" r:id="rId45"/>
    <p:sldId id="594" r:id="rId46"/>
    <p:sldId id="595" r:id="rId47"/>
    <p:sldId id="650" r:id="rId48"/>
    <p:sldId id="481" r:id="rId49"/>
    <p:sldId id="651" r:id="rId50"/>
    <p:sldId id="652" r:id="rId51"/>
    <p:sldId id="653" r:id="rId52"/>
    <p:sldId id="654" r:id="rId53"/>
    <p:sldId id="655" r:id="rId54"/>
    <p:sldId id="656" r:id="rId55"/>
    <p:sldId id="657" r:id="rId56"/>
    <p:sldId id="658" r:id="rId57"/>
    <p:sldId id="659" r:id="rId58"/>
    <p:sldId id="660" r:id="rId59"/>
    <p:sldId id="563" r:id="rId60"/>
    <p:sldId id="408" r:id="rId61"/>
    <p:sldId id="430" r:id="rId62"/>
    <p:sldId id="415" r:id="rId63"/>
    <p:sldId id="497" r:id="rId64"/>
    <p:sldId id="496" r:id="rId65"/>
    <p:sldId id="410" r:id="rId66"/>
    <p:sldId id="411" r:id="rId67"/>
    <p:sldId id="433" r:id="rId68"/>
    <p:sldId id="498" r:id="rId69"/>
    <p:sldId id="493" r:id="rId70"/>
    <p:sldId id="494" r:id="rId71"/>
    <p:sldId id="413" r:id="rId72"/>
    <p:sldId id="414" r:id="rId73"/>
    <p:sldId id="416" r:id="rId74"/>
    <p:sldId id="417" r:id="rId75"/>
    <p:sldId id="418" r:id="rId76"/>
    <p:sldId id="419" r:id="rId77"/>
    <p:sldId id="420" r:id="rId78"/>
    <p:sldId id="421" r:id="rId79"/>
    <p:sldId id="422" r:id="rId80"/>
    <p:sldId id="423" r:id="rId81"/>
    <p:sldId id="424" r:id="rId82"/>
    <p:sldId id="425" r:id="rId83"/>
    <p:sldId id="492" r:id="rId84"/>
    <p:sldId id="445" r:id="rId85"/>
    <p:sldId id="446" r:id="rId86"/>
    <p:sldId id="447" r:id="rId87"/>
    <p:sldId id="448" r:id="rId88"/>
    <p:sldId id="559" r:id="rId89"/>
    <p:sldId id="470" r:id="rId90"/>
    <p:sldId id="471" r:id="rId91"/>
    <p:sldId id="472" r:id="rId92"/>
    <p:sldId id="473" r:id="rId93"/>
    <p:sldId id="474" r:id="rId94"/>
    <p:sldId id="475" r:id="rId95"/>
    <p:sldId id="476" r:id="rId96"/>
    <p:sldId id="477" r:id="rId97"/>
    <p:sldId id="508" r:id="rId98"/>
    <p:sldId id="509" r:id="rId99"/>
    <p:sldId id="478" r:id="rId100"/>
    <p:sldId id="479" r:id="rId101"/>
    <p:sldId id="611" r:id="rId102"/>
    <p:sldId id="600" r:id="rId103"/>
    <p:sldId id="601" r:id="rId104"/>
    <p:sldId id="602" r:id="rId105"/>
    <p:sldId id="603" r:id="rId106"/>
    <p:sldId id="604" r:id="rId107"/>
    <p:sldId id="605" r:id="rId108"/>
    <p:sldId id="606" r:id="rId109"/>
    <p:sldId id="607" r:id="rId110"/>
    <p:sldId id="608" r:id="rId111"/>
    <p:sldId id="610" r:id="rId112"/>
    <p:sldId id="612" r:id="rId113"/>
    <p:sldId id="609" r:id="rId1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p:restoredLeft sz="15620"/>
    <p:restoredTop sz="88028" autoAdjust="0"/>
  </p:normalViewPr>
  <p:slideViewPr>
    <p:cSldViewPr>
      <p:cViewPr>
        <p:scale>
          <a:sx n="50" d="100"/>
          <a:sy n="50" d="100"/>
        </p:scale>
        <p:origin x="-1698"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57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4E1C8-BE0C-487F-B997-D435521480D8}" type="datetimeFigureOut">
              <a:rPr lang="tr-TR" smtClean="0"/>
              <a:pPr/>
              <a:t>05.02.2019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1F60EB-7929-42CC-BEFB-D862652D01C9}"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61F60EB-7929-42CC-BEFB-D862652D01C9}" type="slidenum">
              <a:rPr lang="tr-TR" smtClean="0"/>
              <a:pPr/>
              <a:t>23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&gt;&gt;12:49+1</a:t>
            </a:r>
            <a:endParaRPr lang="tr-TR" dirty="0"/>
          </a:p>
        </p:txBody>
      </p:sp>
      <p:sp>
        <p:nvSpPr>
          <p:cNvPr id="4" name="3 Slayt Numarası Yer Tutucusu"/>
          <p:cNvSpPr>
            <a:spLocks noGrp="1"/>
          </p:cNvSpPr>
          <p:nvPr>
            <p:ph type="sldNum" sz="quarter" idx="10"/>
          </p:nvPr>
        </p:nvSpPr>
        <p:spPr/>
        <p:txBody>
          <a:bodyPr/>
          <a:lstStyle/>
          <a:p>
            <a:fld id="{F61F60EB-7929-42CC-BEFB-D862652D01C9}" type="slidenum">
              <a:rPr lang="tr-TR" smtClean="0"/>
              <a:pPr/>
              <a:t>86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2/5/2019</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2/5/2019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2/5/2019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2/5/2019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2/5/2019</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2/5/2019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2/5/2019</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2/5/2019</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2/5/2019</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2/5/2019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2/5/2019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2/5/2019</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fresh2refresh.com/c-programming/c-strings/" TargetMode="External"/><Relationship Id="rId2" Type="http://schemas.openxmlformats.org/officeDocument/2006/relationships/slideLayout" Target="../slideLayouts/slideLayout2.xml"/><Relationship Id="rId1" Type="http://schemas.openxmlformats.org/officeDocument/2006/relationships/themeOverride" Target="../theme/themeOverride54.xml"/><Relationship Id="rId4" Type="http://schemas.openxmlformats.org/officeDocument/2006/relationships/hyperlink" Target="https://www.tutorialspoint.com/c_standard_library/string_h.htm" TargetMode="Externa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10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2.xml"/><Relationship Id="rId1" Type="http://schemas.openxmlformats.org/officeDocument/2006/relationships/themeOverride" Target="../theme/themeOverride56.xml"/><Relationship Id="rId4" Type="http://schemas.openxmlformats.org/officeDocument/2006/relationships/image" Target="../media/image68.jpeg"/></Relationships>
</file>

<file path=ppt/slides/_rels/slide10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10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themeOverride" Target="../theme/themeOverride58.xml"/><Relationship Id="rId4" Type="http://schemas.openxmlformats.org/officeDocument/2006/relationships/image" Target="../media/image71.jpeg"/></Relationships>
</file>

<file path=ppt/slides/_rels/slide10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2.xml"/><Relationship Id="rId1" Type="http://schemas.openxmlformats.org/officeDocument/2006/relationships/themeOverride" Target="../theme/themeOverride59.xml"/><Relationship Id="rId4" Type="http://schemas.openxmlformats.org/officeDocument/2006/relationships/image" Target="../media/image73.gif"/></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0.xml"/></Relationships>
</file>

<file path=ppt/slides/_rels/slide10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hemeOverride" Target="../theme/themeOverride61.xml"/><Relationship Id="rId5" Type="http://schemas.openxmlformats.org/officeDocument/2006/relationships/image" Target="../media/image76.jpeg"/><Relationship Id="rId4" Type="http://schemas.openxmlformats.org/officeDocument/2006/relationships/image" Target="../media/image75.jpeg"/></Relationships>
</file>

<file path=ppt/slides/_rels/slide10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2.xml"/><Relationship Id="rId1" Type="http://schemas.openxmlformats.org/officeDocument/2006/relationships/themeOverride" Target="../theme/themeOverride62.xml"/></Relationships>
</file>

<file path=ppt/slides/_rels/slide10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hemeOverride" Target="../theme/themeOverride63.xml"/><Relationship Id="rId4" Type="http://schemas.openxmlformats.org/officeDocument/2006/relationships/image" Target="../media/image7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11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2.xml"/><Relationship Id="rId1" Type="http://schemas.openxmlformats.org/officeDocument/2006/relationships/themeOverride" Target="../theme/themeOverride65.xml"/><Relationship Id="rId5" Type="http://schemas.openxmlformats.org/officeDocument/2006/relationships/image" Target="../media/image83.png"/><Relationship Id="rId4" Type="http://schemas.openxmlformats.org/officeDocument/2006/relationships/image" Target="../media/image82.jpe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11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2.xml"/><Relationship Id="rId1" Type="http://schemas.openxmlformats.org/officeDocument/2006/relationships/themeOverride" Target="../theme/themeOverride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teknolugat.com/dunyaca-unlu-hackerlar-5robert-tappan-morris/"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www.foo.be/docs-free/morris-worm/worm/"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s://keyshorts.com/blogs/blog/41838657-31-weird-fun-facts-about-computer-keyboards-you-didnt-know-about"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8.gif"/><Relationship Id="rId2" Type="http://schemas.openxmlformats.org/officeDocument/2006/relationships/vmlDrawing" Target="../drawings/vmlDrawing1.vml"/><Relationship Id="rId1" Type="http://schemas.openxmlformats.org/officeDocument/2006/relationships/themeOverride" Target="../theme/themeOverride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2.vml"/><Relationship Id="rId1" Type="http://schemas.openxmlformats.org/officeDocument/2006/relationships/themeOverride" Target="../theme/themeOverride5.xml"/><Relationship Id="rId5" Type="http://schemas.openxmlformats.org/officeDocument/2006/relationships/image" Target="../media/image50.pn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43.wmf"/></Relationships>
</file>

<file path=ppt/slides/_rels/slide5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56.wmf"/></Relationships>
</file>

<file path=ppt/slides/_rels/slide5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3.vml"/><Relationship Id="rId1" Type="http://schemas.openxmlformats.org/officeDocument/2006/relationships/themeOverride" Target="../theme/themeOverride33.xml"/><Relationship Id="rId4" Type="http://schemas.openxmlformats.org/officeDocument/2006/relationships/image" Target="../media/image6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4.vml"/><Relationship Id="rId1" Type="http://schemas.openxmlformats.org/officeDocument/2006/relationships/themeOverride" Target="../theme/themeOverride34.xml"/><Relationship Id="rId4" Type="http://schemas.openxmlformats.org/officeDocument/2006/relationships/image" Target="../media/image63.png"/></Relationships>
</file>

<file path=ppt/slides/_rels/slide8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0.xml"/><Relationship Id="rId5" Type="http://schemas.openxmlformats.org/officeDocument/2006/relationships/image" Target="../media/image65.png"/><Relationship Id="rId4" Type="http://schemas.openxmlformats.org/officeDocument/2006/relationships/image" Target="../media/image64.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9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BİLGİSAYAR PROGRAMLAMA</a:t>
            </a:r>
            <a:endParaRPr lang="en-US" dirty="0"/>
          </a:p>
        </p:txBody>
      </p:sp>
      <p:sp>
        <p:nvSpPr>
          <p:cNvPr id="3" name="Subtitle 2"/>
          <p:cNvSpPr>
            <a:spLocks noGrp="1"/>
          </p:cNvSpPr>
          <p:nvPr>
            <p:ph type="subTitle" idx="1"/>
          </p:nvPr>
        </p:nvSpPr>
        <p:spPr/>
        <p:txBody>
          <a:bodyPr>
            <a:noAutofit/>
          </a:bodyPr>
          <a:lstStyle/>
          <a:p>
            <a:r>
              <a:rPr lang="tr-TR" sz="2400" smtClean="0"/>
              <a:t>OĞUZ HANOĞLU</a:t>
            </a:r>
            <a:endParaRPr lang="en-US" sz="2400"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169303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Dizgi (</a:t>
            </a:r>
            <a:r>
              <a:rPr lang="tr-TR" sz="4000" b="1" dirty="0" err="1" smtClean="0">
                <a:solidFill>
                  <a:schemeClr val="tx2">
                    <a:lumMod val="60000"/>
                    <a:lumOff val="40000"/>
                  </a:schemeClr>
                </a:solidFill>
              </a:rPr>
              <a:t>string</a:t>
            </a:r>
            <a:r>
              <a:rPr lang="tr-TR" sz="4000" b="1" dirty="0" smtClean="0">
                <a:solidFill>
                  <a:schemeClr val="tx2">
                    <a:lumMod val="60000"/>
                    <a:lumOff val="40000"/>
                  </a:schemeClr>
                </a:solidFill>
              </a:rPr>
              <a:t>)</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Autofit/>
          </a:bodyPr>
          <a:lstStyle/>
          <a:p>
            <a:pPr algn="just">
              <a:buFontTx/>
              <a:buChar char="-"/>
            </a:pPr>
            <a:r>
              <a:rPr lang="tr-TR" sz="2800" dirty="0" smtClean="0">
                <a:solidFill>
                  <a:schemeClr val="tx1"/>
                </a:solidFill>
              </a:rPr>
              <a:t> Java gibi dillerde birden fazla karakterden oluşan kelime veya cümleleri tanımlamak için veri türleri bulunmaktadır. Bu tür verilere </a:t>
            </a:r>
            <a:r>
              <a:rPr lang="tr-TR" sz="2800" b="1" i="1" dirty="0" smtClean="0">
                <a:solidFill>
                  <a:schemeClr val="tx1"/>
                </a:solidFill>
              </a:rPr>
              <a:t>dizgi</a:t>
            </a:r>
            <a:r>
              <a:rPr lang="tr-TR" sz="2800" dirty="0" smtClean="0">
                <a:solidFill>
                  <a:schemeClr val="tx1"/>
                </a:solidFill>
              </a:rPr>
              <a:t> denmektedir.</a:t>
            </a:r>
          </a:p>
          <a:p>
            <a:pPr algn="just">
              <a:buFontTx/>
              <a:buChar char="-"/>
            </a:pPr>
            <a:r>
              <a:rPr lang="tr-TR" sz="2800" dirty="0" smtClean="0">
                <a:solidFill>
                  <a:schemeClr val="tx1"/>
                </a:solidFill>
              </a:rPr>
              <a:t> </a:t>
            </a:r>
            <a:r>
              <a:rPr lang="tr-TR" sz="2800" dirty="0" err="1" smtClean="0">
                <a:solidFill>
                  <a:schemeClr val="tx1"/>
                </a:solidFill>
              </a:rPr>
              <a:t>C'de</a:t>
            </a:r>
            <a:r>
              <a:rPr lang="tr-TR" sz="2800" dirty="0" smtClean="0">
                <a:solidFill>
                  <a:schemeClr val="tx1"/>
                </a:solidFill>
              </a:rPr>
              <a:t> ise böyle bir özel veri türü yoktur ve dizgi tanımlamak için </a:t>
            </a:r>
            <a:r>
              <a:rPr lang="tr-TR" sz="2800" b="1" dirty="0" smtClean="0">
                <a:solidFill>
                  <a:schemeClr val="tx1"/>
                </a:solidFill>
              </a:rPr>
              <a:t>karakter dizileri </a:t>
            </a:r>
            <a:r>
              <a:rPr lang="tr-TR" sz="2800" dirty="0" smtClean="0">
                <a:solidFill>
                  <a:schemeClr val="tx1"/>
                </a:solidFill>
              </a:rPr>
              <a:t>kullanılır.</a:t>
            </a:r>
          </a:p>
          <a:p>
            <a:pPr algn="just">
              <a:buFontTx/>
              <a:buChar char="-"/>
            </a:pPr>
            <a:r>
              <a:rPr lang="tr-TR" sz="2800" dirty="0" smtClean="0">
                <a:solidFill>
                  <a:schemeClr val="tx1"/>
                </a:solidFill>
              </a:rPr>
              <a:t> Dizgi işlemleri gerçek hayat problemlerindeki sayı yerine </a:t>
            </a:r>
            <a:r>
              <a:rPr lang="tr-TR" sz="2800" b="1" dirty="0" smtClean="0">
                <a:solidFill>
                  <a:schemeClr val="tx1"/>
                </a:solidFill>
              </a:rPr>
              <a:t>yazı içeren verilerin </a:t>
            </a:r>
            <a:r>
              <a:rPr lang="tr-TR" sz="2800" dirty="0" smtClean="0">
                <a:solidFill>
                  <a:schemeClr val="tx1"/>
                </a:solidFill>
              </a:rPr>
              <a:t>saklanmasında ve bu veriler üzerinde bazı işlemlerin yapılmasında önemli bir yere sahiptir.</a:t>
            </a:r>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Diğer dizgi fonksiyonları</a:t>
            </a:r>
            <a:endParaRPr lang="tr-TR" dirty="0"/>
          </a:p>
        </p:txBody>
      </p:sp>
      <p:sp>
        <p:nvSpPr>
          <p:cNvPr id="3" name="2 İçerik Yer Tutucusu"/>
          <p:cNvSpPr>
            <a:spLocks noGrp="1"/>
          </p:cNvSpPr>
          <p:nvPr>
            <p:ph sz="quarter" idx="1"/>
          </p:nvPr>
        </p:nvSpPr>
        <p:spPr/>
        <p:txBody>
          <a:bodyPr>
            <a:normAutofit/>
          </a:bodyPr>
          <a:lstStyle/>
          <a:p>
            <a:r>
              <a:rPr lang="tr-TR" dirty="0" err="1" smtClean="0"/>
              <a:t>string</a:t>
            </a:r>
            <a:r>
              <a:rPr lang="tr-TR" dirty="0" smtClean="0"/>
              <a:t>.h içerisinde birkaç tane daha fonksiyon vardır.</a:t>
            </a:r>
          </a:p>
          <a:p>
            <a:r>
              <a:rPr lang="tr-TR" dirty="0" smtClean="0"/>
              <a:t>Bunları</a:t>
            </a:r>
          </a:p>
          <a:p>
            <a:pPr lvl="1"/>
            <a:r>
              <a:rPr lang="tr-TR" dirty="0" smtClean="0">
                <a:hlinkClick r:id="rId3"/>
              </a:rPr>
              <a:t>https://fresh2refresh.com/c-programming/c-strings/</a:t>
            </a:r>
            <a:endParaRPr lang="tr-TR" dirty="0" smtClean="0"/>
          </a:p>
          <a:p>
            <a:pPr lvl="1"/>
            <a:r>
              <a:rPr lang="tr-TR" sz="2000" dirty="0" smtClean="0">
                <a:hlinkClick r:id="rId4"/>
              </a:rPr>
              <a:t>https://www.tutorialspoint.com/c_standard_library/string_h.htm</a:t>
            </a:r>
            <a:endParaRPr lang="tr-TR" sz="2000" dirty="0" smtClean="0"/>
          </a:p>
          <a:p>
            <a:pPr lvl="1"/>
            <a:r>
              <a:rPr lang="tr-TR" sz="2600" dirty="0" smtClean="0">
                <a:solidFill>
                  <a:schemeClr val="tx1"/>
                </a:solidFill>
              </a:rPr>
              <a:t>gibi sitelerden örnekleriyle birlikte inceleyebilirsiniz.</a:t>
            </a:r>
          </a:p>
          <a:p>
            <a:pPr lvl="1"/>
            <a:endParaRPr lang="tr-TR" sz="2600" dirty="0" smtClean="0">
              <a:solidFill>
                <a:schemeClr val="tx1"/>
              </a:solidFill>
            </a:endParaRPr>
          </a:p>
          <a:p>
            <a:r>
              <a:rPr lang="tr-TR" dirty="0" smtClean="0"/>
              <a:t>Ara sınav </a:t>
            </a:r>
            <a:r>
              <a:rPr lang="tr-TR" dirty="0" err="1" smtClean="0"/>
              <a:t>II’de</a:t>
            </a:r>
            <a:r>
              <a:rPr lang="tr-TR" dirty="0" smtClean="0"/>
              <a:t> bunları kullanabilirsiniz. Sınava getireceğiniz çalışma kağıdına bunları not alabilirsiniz.</a:t>
            </a:r>
          </a:p>
          <a:p>
            <a:endParaRPr lang="tr-TR" dirty="0" smtClean="0"/>
          </a:p>
          <a:p>
            <a:r>
              <a:rPr lang="tr-TR" dirty="0" smtClean="0"/>
              <a:t>Birçok dizgi fonksiyonunu döngüleri/koşulları kullanarak kendimiz de yazabiliriz.</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sz="6000" dirty="0" smtClean="0"/>
              <a:t>ARA SINAV I'İNİZ BEKLEDİĞİNİZ KADAR İYİ GEÇMEDİYSE…</a:t>
            </a:r>
            <a:endParaRPr lang="tr-TR" sz="6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500570"/>
            <a:ext cx="8229600" cy="1062022"/>
          </a:xfrm>
        </p:spPr>
        <p:txBody>
          <a:bodyPr>
            <a:noAutofit/>
          </a:bodyPr>
          <a:lstStyle/>
          <a:p>
            <a:pPr algn="ctr"/>
            <a:r>
              <a:rPr lang="tr-TR" sz="2000" i="1" dirty="0" smtClean="0"/>
              <a:t>Başarıya giden süreç inişleriyle ve çıkışlarıyla bir bütündür. Başarmak sadece “iyi not almak” değildir, “kötü not alınca ders çıkarmak ve toparlayabilmek” de  başarmanın bir parçasıdır.</a:t>
            </a:r>
            <a:endParaRPr lang="tr-TR" sz="2000" i="1" dirty="0"/>
          </a:p>
        </p:txBody>
      </p:sp>
      <p:pic>
        <p:nvPicPr>
          <p:cNvPr id="4" name="3 İçerik Yer Tutucusu" descr="kişisel_gelişim_sözleri-1.jpg"/>
          <p:cNvPicPr>
            <a:picLocks noGrp="1" noChangeAspect="1"/>
          </p:cNvPicPr>
          <p:nvPr>
            <p:ph sz="quarter" idx="1"/>
          </p:nvPr>
        </p:nvPicPr>
        <p:blipFill>
          <a:blip r:embed="rId3"/>
          <a:stretch>
            <a:fillRect/>
          </a:stretch>
        </p:blipFill>
        <p:spPr>
          <a:xfrm>
            <a:off x="357158" y="1285860"/>
            <a:ext cx="3571900" cy="25226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6 Resim" descr="BgN-9N8CMAIQr27.jpg"/>
          <p:cNvPicPr>
            <a:picLocks noChangeAspect="1"/>
          </p:cNvPicPr>
          <p:nvPr/>
        </p:nvPicPr>
        <p:blipFill>
          <a:blip r:embed="rId4"/>
          <a:srcRect t="27349"/>
          <a:stretch>
            <a:fillRect/>
          </a:stretch>
        </p:blipFill>
        <p:spPr>
          <a:xfrm>
            <a:off x="4357686" y="785794"/>
            <a:ext cx="4348305" cy="3143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2" name="11 Resim" descr="Dosya_000.jpeg"/>
          <p:cNvPicPr>
            <a:picLocks noChangeAspect="1"/>
          </p:cNvPicPr>
          <p:nvPr/>
        </p:nvPicPr>
        <p:blipFill>
          <a:blip r:embed="rId3"/>
          <a:stretch>
            <a:fillRect/>
          </a:stretch>
        </p:blipFill>
        <p:spPr>
          <a:xfrm>
            <a:off x="3786182" y="1428736"/>
            <a:ext cx="4891550"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Başlık"/>
          <p:cNvSpPr>
            <a:spLocks noGrp="1"/>
          </p:cNvSpPr>
          <p:nvPr>
            <p:ph type="title"/>
          </p:nvPr>
        </p:nvSpPr>
        <p:spPr>
          <a:xfrm>
            <a:off x="428596" y="142852"/>
            <a:ext cx="8229600" cy="500066"/>
          </a:xfrm>
        </p:spPr>
        <p:txBody>
          <a:bodyPr>
            <a:normAutofit fontScale="90000"/>
          </a:bodyPr>
          <a:lstStyle/>
          <a:p>
            <a:r>
              <a:rPr lang="tr-TR" dirty="0" smtClean="0"/>
              <a:t>Mühendis gerçekçi olmalıdır.</a:t>
            </a:r>
            <a:endParaRPr lang="tr-TR" dirty="0"/>
          </a:p>
        </p:txBody>
      </p:sp>
      <p:sp>
        <p:nvSpPr>
          <p:cNvPr id="10" name="9 Dikdörtgen"/>
          <p:cNvSpPr/>
          <p:nvPr/>
        </p:nvSpPr>
        <p:spPr>
          <a:xfrm>
            <a:off x="1571604" y="5286388"/>
            <a:ext cx="557216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000" b="1" i="1" dirty="0" smtClean="0"/>
              <a:t>Başarısız insanların bahaneleri olur, </a:t>
            </a:r>
            <a:br>
              <a:rPr lang="tr-TR" sz="2000" b="1" i="1" dirty="0" smtClean="0"/>
            </a:br>
            <a:r>
              <a:rPr lang="tr-TR" sz="2000" b="1" i="1" dirty="0" smtClean="0"/>
              <a:t>		başarılı insanların ise çözümleri...</a:t>
            </a:r>
          </a:p>
        </p:txBody>
      </p:sp>
      <p:sp>
        <p:nvSpPr>
          <p:cNvPr id="5" name="4 Metin kutusu"/>
          <p:cNvSpPr txBox="1"/>
          <p:nvPr/>
        </p:nvSpPr>
        <p:spPr>
          <a:xfrm>
            <a:off x="500034" y="1000108"/>
            <a:ext cx="2500330" cy="2810351"/>
          </a:xfrm>
          <a:prstGeom prst="wedgeRoundRectCallout">
            <a:avLst>
              <a:gd name="adj1" fmla="val 143086"/>
              <a:gd name="adj2" fmla="val 24661"/>
              <a:gd name="adj3" fmla="val 16667"/>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Bu ders yapılamaz çünkü biz derleyici değiliz, </a:t>
            </a:r>
            <a:r>
              <a:rPr lang="tr-TR" dirty="0" err="1" smtClean="0"/>
              <a:t>DevCpp</a:t>
            </a:r>
            <a:r>
              <a:rPr lang="tr-TR" dirty="0" smtClean="0"/>
              <a:t> yutmak gerek bu soruları çözmek için… Yazılımcı olmayacağız ki hem zaten… </a:t>
            </a:r>
            <a:br>
              <a:rPr lang="tr-TR" dirty="0" smtClean="0"/>
            </a:br>
            <a:r>
              <a:rPr lang="tr-TR" dirty="0" err="1" smtClean="0"/>
              <a:t>Ohoo</a:t>
            </a:r>
            <a:r>
              <a:rPr lang="tr-TR" dirty="0" smtClean="0"/>
              <a:t> herkes kalacak bu dersten…</a:t>
            </a:r>
            <a:endParaRPr lang="tr-TR" sz="1600" dirty="0"/>
          </a:p>
        </p:txBody>
      </p:sp>
      <p:sp>
        <p:nvSpPr>
          <p:cNvPr id="6" name="5 Metin kutusu"/>
          <p:cNvSpPr txBox="1"/>
          <p:nvPr/>
        </p:nvSpPr>
        <p:spPr>
          <a:xfrm>
            <a:off x="7000892" y="3071810"/>
            <a:ext cx="178595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tr-TR" sz="1600" dirty="0" smtClean="0"/>
              <a:t>Bkz. Ara Sınavdan 100 alan öğrenciler</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8229600" cy="704832"/>
          </a:xfrm>
        </p:spPr>
        <p:txBody>
          <a:bodyPr>
            <a:normAutofit fontScale="90000"/>
          </a:bodyPr>
          <a:lstStyle/>
          <a:p>
            <a:r>
              <a:rPr lang="tr-TR" dirty="0" smtClean="0"/>
              <a:t>Sınavda yıkılmak çok normal. </a:t>
            </a:r>
            <a:r>
              <a:rPr lang="tr-TR" b="1" dirty="0" smtClean="0"/>
              <a:t>Çabucak</a:t>
            </a:r>
            <a:r>
              <a:rPr lang="tr-TR" dirty="0" smtClean="0"/>
              <a:t> toparlanmalı.</a:t>
            </a:r>
            <a:endParaRPr lang="tr-TR" dirty="0"/>
          </a:p>
        </p:txBody>
      </p:sp>
      <p:pic>
        <p:nvPicPr>
          <p:cNvPr id="4" name="0 Resim" descr="schmeichelsave.jpg"/>
          <p:cNvPicPr/>
          <p:nvPr/>
        </p:nvPicPr>
        <p:blipFill>
          <a:blip r:embed="rId3"/>
          <a:stretch>
            <a:fillRect/>
          </a:stretch>
        </p:blipFill>
        <p:spPr>
          <a:xfrm>
            <a:off x="5143504" y="1285860"/>
            <a:ext cx="3071834"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5" name="Rectangle 1"/>
          <p:cNvSpPr>
            <a:spLocks noChangeArrowheads="1"/>
          </p:cNvSpPr>
          <p:nvPr/>
        </p:nvSpPr>
        <p:spPr bwMode="auto">
          <a:xfrm>
            <a:off x="5072066" y="3500438"/>
            <a:ext cx="3357586" cy="261610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Her kaleci gol yediğinde yıkılır.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Ayağa kalkması için biraz zaman geçmesi gerekir.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Bazısı için bu süre bir kaç saniye, bazısı için bir kaç dakika, bazısı için bir kaç maç, bazısı içinse bir kaç aydır. </a:t>
            </a:r>
            <a:br>
              <a:rPr kumimoji="0" lang="tr-TR" sz="1400"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br>
            <a:r>
              <a:rPr kumimoji="0" lang="tr-TR" sz="1400"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Bu süre ne kadar kısaysa, kaleci o kadar iyidir. </a:t>
            </a:r>
            <a:br>
              <a:rPr kumimoji="0" lang="tr-TR" sz="1400"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br>
            <a:r>
              <a:rPr kumimoji="0" lang="tr-TR" sz="140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Ben hep daha çabuk ayağa kalkmaya çalıştım.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(Danimarka’nın efsanevi</a:t>
            </a:r>
            <a:r>
              <a:rPr kumimoji="0" lang="tr-TR" sz="12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kalecisi </a:t>
            </a:r>
            <a:r>
              <a:rPr kumimoji="0" lang="tr-TR"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t>
            </a:r>
            <a:r>
              <a:rPr kumimoji="0" lang="tr-TR" sz="12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Schmeichel’a</a:t>
            </a:r>
            <a:r>
              <a:rPr kumimoji="0" lang="tr-TR"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atfediliyor)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Yuvarlatılmış Dikdörtgen"/>
          <p:cNvSpPr/>
          <p:nvPr/>
        </p:nvSpPr>
        <p:spPr>
          <a:xfrm>
            <a:off x="642910" y="1357298"/>
            <a:ext cx="3929090" cy="2714644"/>
          </a:xfrm>
          <a:prstGeom prst="roundRect">
            <a:avLst/>
          </a:prstGeom>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sz="1050" dirty="0" smtClean="0"/>
          </a:p>
          <a:p>
            <a:pPr algn="ctr"/>
            <a:endParaRPr lang="tr-TR" sz="1050" dirty="0" smtClean="0"/>
          </a:p>
          <a:p>
            <a:pPr algn="ctr"/>
            <a:endParaRPr lang="tr-TR" sz="1050" dirty="0" smtClean="0"/>
          </a:p>
          <a:p>
            <a:pPr algn="ctr"/>
            <a:endParaRPr lang="tr-TR" sz="1050" dirty="0" smtClean="0"/>
          </a:p>
          <a:p>
            <a:pPr algn="ctr"/>
            <a:endParaRPr lang="tr-TR" sz="1050" dirty="0" smtClean="0"/>
          </a:p>
          <a:p>
            <a:pPr algn="ctr"/>
            <a:endParaRPr lang="tr-TR" sz="1050" dirty="0" smtClean="0"/>
          </a:p>
          <a:p>
            <a:pPr algn="ctr"/>
            <a:endParaRPr lang="tr-TR" sz="1050" dirty="0" smtClean="0"/>
          </a:p>
          <a:p>
            <a:pPr algn="ctr"/>
            <a:endParaRPr lang="tr-TR" sz="1050" dirty="0" smtClean="0"/>
          </a:p>
        </p:txBody>
      </p:sp>
      <p:sp>
        <p:nvSpPr>
          <p:cNvPr id="8" name="7 Bulut Belirtme Çizgisi"/>
          <p:cNvSpPr/>
          <p:nvPr/>
        </p:nvSpPr>
        <p:spPr>
          <a:xfrm>
            <a:off x="714349" y="1428736"/>
            <a:ext cx="1315312" cy="1189098"/>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900" dirty="0" smtClean="0"/>
              <a:t>Zaten programlama bana lazım değil. Benim mesleğimde bilgisayarın ne işi var?</a:t>
            </a:r>
            <a:endParaRPr lang="tr-TR" sz="900" dirty="0"/>
          </a:p>
        </p:txBody>
      </p:sp>
      <p:sp>
        <p:nvSpPr>
          <p:cNvPr id="9" name="8 Köşeleri Yuvarlanmış Dikdörtgen Belirtme Çizgisi"/>
          <p:cNvSpPr/>
          <p:nvPr/>
        </p:nvSpPr>
        <p:spPr>
          <a:xfrm>
            <a:off x="3223806" y="1428736"/>
            <a:ext cx="1204278" cy="1143008"/>
          </a:xfrm>
          <a:prstGeom prst="wedgeRoundRectCallout">
            <a:avLst>
              <a:gd name="adj1" fmla="val -2706"/>
              <a:gd name="adj2" fmla="val 7391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900" dirty="0" smtClean="0"/>
              <a:t>Dersi geçsem bana yeter. Sonra tekrar alırım. Zaten bayağı eğlenceli dersler.</a:t>
            </a:r>
            <a:endParaRPr lang="tr-TR" sz="900" dirty="0"/>
          </a:p>
        </p:txBody>
      </p:sp>
      <p:sp>
        <p:nvSpPr>
          <p:cNvPr id="10" name="9 Oval Belirtme Çizgisi"/>
          <p:cNvSpPr/>
          <p:nvPr/>
        </p:nvSpPr>
        <p:spPr>
          <a:xfrm>
            <a:off x="796993" y="2786058"/>
            <a:ext cx="1617875" cy="1152973"/>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900" dirty="0" smtClean="0"/>
              <a:t>Sınav sadece dikkat ölçüyor. Yoksa ben soruları hep çözdüm..</a:t>
            </a:r>
            <a:endParaRPr lang="tr-TR" sz="900" dirty="0"/>
          </a:p>
        </p:txBody>
      </p:sp>
      <p:sp>
        <p:nvSpPr>
          <p:cNvPr id="11" name="10 Köşeleri Yuvarlanmış Dikdörtgen Belirtme Çizgisi"/>
          <p:cNvSpPr/>
          <p:nvPr/>
        </p:nvSpPr>
        <p:spPr>
          <a:xfrm>
            <a:off x="3031201" y="2928934"/>
            <a:ext cx="1319841" cy="946399"/>
          </a:xfrm>
          <a:prstGeom prst="wedgeRoundRectCallout">
            <a:avLst>
              <a:gd name="adj1" fmla="val 48269"/>
              <a:gd name="adj2" fmla="val 6098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000" dirty="0" smtClean="0"/>
              <a:t>Aslında 5 dönem önce ders çok kolaymış. Yeterince kez kalırsam belki yine çok kolay olur.</a:t>
            </a:r>
            <a:endParaRPr lang="tr-TR" sz="1000" dirty="0"/>
          </a:p>
        </p:txBody>
      </p:sp>
      <p:sp>
        <p:nvSpPr>
          <p:cNvPr id="12" name="11 Bulut Belirtme Çizgisi"/>
          <p:cNvSpPr/>
          <p:nvPr/>
        </p:nvSpPr>
        <p:spPr>
          <a:xfrm>
            <a:off x="2000232" y="1357298"/>
            <a:ext cx="1214445" cy="1779146"/>
          </a:xfrm>
          <a:prstGeom prst="cloudCallout">
            <a:avLst>
              <a:gd name="adj1" fmla="val 19843"/>
              <a:gd name="adj2" fmla="val 790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800" dirty="0" smtClean="0"/>
              <a:t>Finalde de not ortalaması düşük çıkarsa hoca belki dersi geçme sınırını aşağı çeker. Sonuçta o da öğrenci oldu. Halden anlar.</a:t>
            </a:r>
            <a:endParaRPr lang="tr-TR" sz="800" dirty="0"/>
          </a:p>
        </p:txBody>
      </p:sp>
      <p:grpSp>
        <p:nvGrpSpPr>
          <p:cNvPr id="3" name="14 Grup"/>
          <p:cNvGrpSpPr/>
          <p:nvPr/>
        </p:nvGrpSpPr>
        <p:grpSpPr>
          <a:xfrm>
            <a:off x="714348" y="1571612"/>
            <a:ext cx="3804073" cy="2335129"/>
            <a:chOff x="317680" y="1593937"/>
            <a:chExt cx="3670619" cy="2906633"/>
          </a:xfrm>
        </p:grpSpPr>
        <p:cxnSp>
          <p:nvCxnSpPr>
            <p:cNvPr id="13" name="12 Düz Bağlayıcı"/>
            <p:cNvCxnSpPr/>
            <p:nvPr/>
          </p:nvCxnSpPr>
          <p:spPr>
            <a:xfrm rot="10800000">
              <a:off x="324573" y="1593969"/>
              <a:ext cx="3646493" cy="284546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13 Düz Bağlayıcı"/>
            <p:cNvCxnSpPr/>
            <p:nvPr/>
          </p:nvCxnSpPr>
          <p:spPr>
            <a:xfrm flipV="1">
              <a:off x="317680" y="1593937"/>
              <a:ext cx="3670619" cy="290663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5" name="14 Tablo"/>
          <p:cNvGraphicFramePr>
            <a:graphicFrameLocks noGrp="1"/>
          </p:cNvGraphicFramePr>
          <p:nvPr/>
        </p:nvGraphicFramePr>
        <p:xfrm>
          <a:off x="642910" y="4929198"/>
          <a:ext cx="4071965" cy="777240"/>
        </p:xfrm>
        <a:graphic>
          <a:graphicData uri="http://schemas.openxmlformats.org/drawingml/2006/table">
            <a:tbl>
              <a:tblPr firstRow="1" bandRow="1">
                <a:tableStyleId>{5940675A-B579-460E-94D1-54222C63F5DA}</a:tableStyleId>
              </a:tblPr>
              <a:tblGrid>
                <a:gridCol w="814393"/>
                <a:gridCol w="814393"/>
                <a:gridCol w="814393"/>
                <a:gridCol w="814393"/>
                <a:gridCol w="814393"/>
              </a:tblGrid>
              <a:tr h="214314">
                <a:tc>
                  <a:txBody>
                    <a:bodyPr/>
                    <a:lstStyle/>
                    <a:p>
                      <a:r>
                        <a:rPr lang="tr-TR" sz="1100" dirty="0" smtClean="0"/>
                        <a:t>Dönem</a:t>
                      </a:r>
                      <a:endParaRPr lang="tr-TR" sz="1100" dirty="0"/>
                    </a:p>
                  </a:txBody>
                  <a:tcPr>
                    <a:solidFill>
                      <a:srgbClr val="FFFF00"/>
                    </a:solidFill>
                  </a:tcPr>
                </a:tc>
                <a:tc>
                  <a:txBody>
                    <a:bodyPr/>
                    <a:lstStyle/>
                    <a:p>
                      <a:pPr algn="ctr"/>
                      <a:r>
                        <a:rPr lang="tr-TR" sz="1100" dirty="0" smtClean="0"/>
                        <a:t>Ara sınav</a:t>
                      </a:r>
                      <a:endParaRPr lang="tr-TR" sz="1100" dirty="0"/>
                    </a:p>
                  </a:txBody>
                  <a:tcPr>
                    <a:solidFill>
                      <a:srgbClr val="FFFF00"/>
                    </a:solidFill>
                  </a:tcPr>
                </a:tc>
                <a:tc>
                  <a:txBody>
                    <a:bodyPr/>
                    <a:lstStyle/>
                    <a:p>
                      <a:pPr algn="ctr"/>
                      <a:r>
                        <a:rPr lang="tr-TR" sz="1100" dirty="0" smtClean="0"/>
                        <a:t>Ara sınav II</a:t>
                      </a:r>
                      <a:endParaRPr lang="tr-TR" sz="1100" dirty="0"/>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tr-TR" sz="1100" dirty="0" smtClean="0"/>
                        <a:t>Final</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tr-TR" sz="1100" dirty="0" smtClean="0"/>
                        <a:t>Harf Notu</a:t>
                      </a:r>
                      <a:endParaRPr lang="tr-TR" sz="1100" dirty="0"/>
                    </a:p>
                  </a:txBody>
                  <a:tcPr>
                    <a:lnL w="12700" cap="flat" cmpd="sng" algn="ctr">
                      <a:solidFill>
                        <a:schemeClr val="tx1"/>
                      </a:solidFill>
                      <a:prstDash val="solid"/>
                      <a:round/>
                      <a:headEnd type="none" w="med" len="med"/>
                      <a:tailEnd type="none" w="med" len="med"/>
                    </a:lnL>
                    <a:solidFill>
                      <a:srgbClr val="FFFF00"/>
                    </a:solidFill>
                  </a:tcPr>
                </a:tc>
              </a:tr>
              <a:tr h="214314">
                <a:tc>
                  <a:txBody>
                    <a:bodyPr/>
                    <a:lstStyle/>
                    <a:p>
                      <a:r>
                        <a:rPr lang="tr-TR" sz="1100" dirty="0" smtClean="0">
                          <a:solidFill>
                            <a:schemeClr val="tx1"/>
                          </a:solidFill>
                        </a:rPr>
                        <a:t>2017 Yaz</a:t>
                      </a:r>
                      <a:endParaRPr lang="tr-TR" sz="1100" dirty="0">
                        <a:solidFill>
                          <a:schemeClr val="tx1"/>
                        </a:solidFill>
                      </a:endParaRPr>
                    </a:p>
                  </a:txBody>
                  <a:tcPr/>
                </a:tc>
                <a:tc>
                  <a:txBody>
                    <a:bodyPr/>
                    <a:lstStyle/>
                    <a:p>
                      <a:pPr algn="ctr" fontAlgn="ctr"/>
                      <a:r>
                        <a:rPr lang="tr-TR" sz="1100" b="1" i="0" u="none" strike="noStrike" dirty="0">
                          <a:solidFill>
                            <a:schemeClr val="tx1"/>
                          </a:solidFill>
                          <a:latin typeface="Calibri"/>
                        </a:rPr>
                        <a:t>35,5</a:t>
                      </a:r>
                    </a:p>
                  </a:txBody>
                  <a:tcPr marL="9525" marR="9525" marT="9525" marB="0" anchor="ctr"/>
                </a:tc>
                <a:tc>
                  <a:txBody>
                    <a:bodyPr/>
                    <a:lstStyle/>
                    <a:p>
                      <a:pPr algn="ctr"/>
                      <a:r>
                        <a:rPr lang="tr-TR" sz="1100" dirty="0" smtClean="0">
                          <a:solidFill>
                            <a:schemeClr val="tx1"/>
                          </a:solidFill>
                        </a:rPr>
                        <a:t>-</a:t>
                      </a:r>
                      <a:endParaRPr lang="tr-TR" sz="11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fontAlgn="ctr"/>
                      <a:r>
                        <a:rPr lang="tr-TR" sz="1100" b="1" i="0" u="none" strike="noStrike" dirty="0">
                          <a:solidFill>
                            <a:schemeClr val="tx1"/>
                          </a:solidFill>
                          <a:latin typeface="Calibri"/>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tr-TR" sz="1100" b="1" i="0" u="none" strike="noStrike" dirty="0" smtClean="0">
                          <a:solidFill>
                            <a:schemeClr val="tx1"/>
                          </a:solidFill>
                          <a:latin typeface="Calibri"/>
                        </a:rPr>
                        <a:t>FF</a:t>
                      </a:r>
                      <a:endParaRPr lang="tr-TR" sz="11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tcPr>
                </a:tc>
              </a:tr>
              <a:tr h="214314">
                <a:tc>
                  <a:txBody>
                    <a:bodyPr/>
                    <a:lstStyle/>
                    <a:p>
                      <a:r>
                        <a:rPr lang="tr-TR" sz="1100" dirty="0" smtClean="0">
                          <a:solidFill>
                            <a:schemeClr val="tx1"/>
                          </a:solidFill>
                        </a:rPr>
                        <a:t>2017 Güz</a:t>
                      </a:r>
                      <a:endParaRPr lang="tr-TR" sz="1100" dirty="0">
                        <a:solidFill>
                          <a:schemeClr val="tx1"/>
                        </a:solidFill>
                      </a:endParaRPr>
                    </a:p>
                  </a:txBody>
                  <a:tcPr/>
                </a:tc>
                <a:tc>
                  <a:txBody>
                    <a:bodyPr/>
                    <a:lstStyle/>
                    <a:p>
                      <a:pPr algn="ctr" fontAlgn="ctr"/>
                      <a:r>
                        <a:rPr lang="tr-TR" sz="1100" b="1" i="0" u="none" strike="noStrike" dirty="0">
                          <a:solidFill>
                            <a:schemeClr val="tx1"/>
                          </a:solidFill>
                          <a:latin typeface="Calibri"/>
                        </a:rPr>
                        <a:t>47,0</a:t>
                      </a:r>
                    </a:p>
                  </a:txBody>
                  <a:tcPr marL="9525" marR="9525" marT="9525" marB="0" anchor="ctr"/>
                </a:tc>
                <a:tc>
                  <a:txBody>
                    <a:bodyPr/>
                    <a:lstStyle/>
                    <a:p>
                      <a:pPr algn="ctr" fontAlgn="ctr"/>
                      <a:r>
                        <a:rPr lang="tr-TR" sz="1100" b="1" i="0" u="none" strike="noStrike" dirty="0">
                          <a:solidFill>
                            <a:schemeClr val="tx1"/>
                          </a:solidFill>
                          <a:latin typeface="Calibri"/>
                        </a:rPr>
                        <a:t>97,0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tr-TR" sz="1100" b="1" i="0" u="none" strike="noStrike" dirty="0">
                          <a:solidFill>
                            <a:schemeClr val="tx1"/>
                          </a:solidFill>
                          <a:latin typeface="Calibri"/>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tr-TR" sz="1100" b="1" dirty="0" smtClean="0">
                          <a:solidFill>
                            <a:schemeClr val="tx1"/>
                          </a:solidFill>
                        </a:rPr>
                        <a:t>AA</a:t>
                      </a:r>
                      <a:endParaRPr lang="tr-TR" sz="1100" b="1" dirty="0">
                        <a:solidFill>
                          <a:schemeClr val="tx1"/>
                        </a:solidFill>
                      </a:endParaRPr>
                    </a:p>
                  </a:txBody>
                  <a:tcPr>
                    <a:lnL w="12700" cap="flat" cmpd="sng" algn="ctr">
                      <a:solidFill>
                        <a:schemeClr val="tx1"/>
                      </a:solidFill>
                      <a:prstDash val="solid"/>
                      <a:round/>
                      <a:headEnd type="none" w="med" len="med"/>
                      <a:tailEnd type="none" w="med" len="med"/>
                    </a:lnL>
                  </a:tcPr>
                </a:tc>
              </a:tr>
            </a:tbl>
          </a:graphicData>
        </a:graphic>
      </p:graphicFrame>
      <p:pic>
        <p:nvPicPr>
          <p:cNvPr id="5" name="4 Resim" descr="içerik.jpeg"/>
          <p:cNvPicPr>
            <a:picLocks noChangeAspect="1"/>
          </p:cNvPicPr>
          <p:nvPr/>
        </p:nvPicPr>
        <p:blipFill>
          <a:blip r:embed="rId4">
            <a:clrChange>
              <a:clrFrom>
                <a:srgbClr val="FFFFFF"/>
              </a:clrFrom>
              <a:clrTo>
                <a:srgbClr val="FFFFFF">
                  <a:alpha val="0"/>
                </a:srgbClr>
              </a:clrTo>
            </a:clrChange>
          </a:blip>
          <a:stretch>
            <a:fillRect/>
          </a:stretch>
        </p:blipFill>
        <p:spPr>
          <a:xfrm>
            <a:off x="2071670" y="3786190"/>
            <a:ext cx="1299664" cy="1000132"/>
          </a:xfrm>
          <a:prstGeom prst="rect">
            <a:avLst/>
          </a:prstGeom>
        </p:spPr>
      </p:pic>
      <p:sp>
        <p:nvSpPr>
          <p:cNvPr id="16" name="15 Metin kutusu"/>
          <p:cNvSpPr txBox="1"/>
          <p:nvPr/>
        </p:nvSpPr>
        <p:spPr>
          <a:xfrm>
            <a:off x="642910" y="5715016"/>
            <a:ext cx="3857652" cy="276999"/>
          </a:xfrm>
          <a:prstGeom prst="rect">
            <a:avLst/>
          </a:prstGeom>
          <a:noFill/>
        </p:spPr>
        <p:txBody>
          <a:bodyPr wrap="square" rtlCol="0">
            <a:spAutoFit/>
          </a:bodyPr>
          <a:lstStyle/>
          <a:p>
            <a:r>
              <a:rPr lang="tr-TR" sz="1200" dirty="0" smtClean="0"/>
              <a:t>Bir öğrencinin dersteki durumu</a:t>
            </a:r>
            <a:endParaRPr lang="tr-TR" sz="12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Effect transition="in" filter="wipe(up)">
                                      <p:cBhvr>
                                        <p:cTn id="19" dur="5000"/>
                                        <p:tgtEl>
                                          <p:spTgt spid="102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500"/>
                                        <p:tgtEl>
                                          <p:spTgt spid="1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8" name="17 Resim" descr="guclu-sirin.jpg"/>
          <p:cNvPicPr>
            <a:picLocks noChangeAspect="1"/>
          </p:cNvPicPr>
          <p:nvPr/>
        </p:nvPicPr>
        <p:blipFill>
          <a:blip r:embed="rId3" cstate="print"/>
          <a:stretch>
            <a:fillRect/>
          </a:stretch>
        </p:blipFill>
        <p:spPr>
          <a:xfrm>
            <a:off x="6314415" y="3071810"/>
            <a:ext cx="1257981" cy="928694"/>
          </a:xfrm>
          <a:prstGeom prst="rect">
            <a:avLst/>
          </a:prstGeom>
        </p:spPr>
      </p:pic>
      <p:pic>
        <p:nvPicPr>
          <p:cNvPr id="17" name="16 Resim" descr="Deve-Kusu-52099.gif"/>
          <p:cNvPicPr>
            <a:picLocks noChangeAspect="1"/>
          </p:cNvPicPr>
          <p:nvPr/>
        </p:nvPicPr>
        <p:blipFill>
          <a:blip r:embed="rId4"/>
          <a:stretch>
            <a:fillRect/>
          </a:stretch>
        </p:blipFill>
        <p:spPr>
          <a:xfrm>
            <a:off x="4857752" y="3071810"/>
            <a:ext cx="857256" cy="857256"/>
          </a:xfrm>
          <a:prstGeom prst="rect">
            <a:avLst/>
          </a:prstGeom>
        </p:spPr>
      </p:pic>
      <p:sp>
        <p:nvSpPr>
          <p:cNvPr id="2" name="1 Başlık"/>
          <p:cNvSpPr>
            <a:spLocks noGrp="1"/>
          </p:cNvSpPr>
          <p:nvPr>
            <p:ph type="title"/>
          </p:nvPr>
        </p:nvSpPr>
        <p:spPr/>
        <p:txBody>
          <a:bodyPr/>
          <a:lstStyle/>
          <a:p>
            <a:r>
              <a:rPr lang="tr-TR" dirty="0" smtClean="0"/>
              <a:t>Beklentini yüksek tut -&gt; başarını yüksek tut!</a:t>
            </a:r>
            <a:endParaRPr lang="tr-TR" dirty="0"/>
          </a:p>
        </p:txBody>
      </p:sp>
      <p:sp>
        <p:nvSpPr>
          <p:cNvPr id="3" name="2 İçerik Yer Tutucusu"/>
          <p:cNvSpPr>
            <a:spLocks noGrp="1"/>
          </p:cNvSpPr>
          <p:nvPr>
            <p:ph sz="quarter" idx="1"/>
          </p:nvPr>
        </p:nvSpPr>
        <p:spPr>
          <a:xfrm>
            <a:off x="457200" y="1219200"/>
            <a:ext cx="4329114" cy="1638296"/>
          </a:xfrm>
        </p:spPr>
        <p:style>
          <a:lnRef idx="2">
            <a:schemeClr val="accent2"/>
          </a:lnRef>
          <a:fillRef idx="1">
            <a:schemeClr val="lt1"/>
          </a:fillRef>
          <a:effectRef idx="0">
            <a:schemeClr val="accent2"/>
          </a:effectRef>
          <a:fontRef idx="minor">
            <a:schemeClr val="dk1"/>
          </a:fontRef>
        </p:style>
        <p:txBody>
          <a:bodyPr>
            <a:normAutofit/>
          </a:bodyPr>
          <a:lstStyle/>
          <a:p>
            <a:pPr>
              <a:buNone/>
            </a:pPr>
            <a:r>
              <a:rPr lang="tr-TR" sz="1400" dirty="0" smtClean="0"/>
              <a:t>Geçen dönemlerin “efsane” (tüm sınavlardan  100 alan) öğrencilerinden birinin ilk ödevinden alıntıdır.</a:t>
            </a:r>
          </a:p>
          <a:p>
            <a:r>
              <a:rPr lang="tr-TR" sz="1400" i="1" dirty="0" smtClean="0"/>
              <a:t>Bilgisayar programlama derslerinden beklentim: İleride iş mülakatlarında veya çalışma ortamında hiç sıkıntı çekmeden ihtiyacım olan </a:t>
            </a:r>
            <a:r>
              <a:rPr lang="tr-TR" sz="1400" b="1" i="1" dirty="0" smtClean="0"/>
              <a:t>kodları kendi başıma yazabilmektir. </a:t>
            </a:r>
          </a:p>
        </p:txBody>
      </p:sp>
      <p:sp>
        <p:nvSpPr>
          <p:cNvPr id="8" name="7 Dikdörtgen"/>
          <p:cNvSpPr/>
          <p:nvPr/>
        </p:nvSpPr>
        <p:spPr>
          <a:xfrm>
            <a:off x="2286000" y="3105835"/>
            <a:ext cx="4572000" cy="369332"/>
          </a:xfrm>
          <a:prstGeom prst="rect">
            <a:avLst/>
          </a:prstGeom>
        </p:spPr>
        <p:txBody>
          <a:bodyPr>
            <a:spAutoFit/>
          </a:bodyPr>
          <a:lstStyle/>
          <a:p>
            <a:endParaRPr lang="tr-TR" dirty="0"/>
          </a:p>
        </p:txBody>
      </p:sp>
      <p:cxnSp>
        <p:nvCxnSpPr>
          <p:cNvPr id="14" name="13 Düz Ok Bağlayıcısı"/>
          <p:cNvCxnSpPr/>
          <p:nvPr/>
        </p:nvCxnSpPr>
        <p:spPr>
          <a:xfrm>
            <a:off x="2143108" y="2857496"/>
            <a:ext cx="92869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a:xfrm>
            <a:off x="2285984" y="3357562"/>
            <a:ext cx="1938544" cy="646331"/>
          </a:xfrm>
          <a:prstGeom prst="rect">
            <a:avLst/>
          </a:prstGeom>
          <a:noFill/>
        </p:spPr>
        <p:txBody>
          <a:bodyPr wrap="none" rtlCol="0">
            <a:spAutoFit/>
          </a:bodyPr>
          <a:lstStyle/>
          <a:p>
            <a:pPr algn="ctr"/>
            <a:r>
              <a:rPr lang="tr-TR" i="1" dirty="0" smtClean="0"/>
              <a:t>Büyük pencereden</a:t>
            </a:r>
            <a:br>
              <a:rPr lang="tr-TR" i="1" dirty="0" smtClean="0"/>
            </a:br>
            <a:r>
              <a:rPr lang="tr-TR" i="1" dirty="0" smtClean="0"/>
              <a:t> bakabilmek</a:t>
            </a:r>
            <a:endParaRPr lang="tr-TR" i="1" dirty="0"/>
          </a:p>
        </p:txBody>
      </p:sp>
      <p:sp>
        <p:nvSpPr>
          <p:cNvPr id="9" name="8 Köşeleri Yuvarlanmış Dikdörtgen Belirtme Çizgisi"/>
          <p:cNvSpPr/>
          <p:nvPr/>
        </p:nvSpPr>
        <p:spPr>
          <a:xfrm>
            <a:off x="4857752" y="1357298"/>
            <a:ext cx="1857388" cy="1285884"/>
          </a:xfrm>
          <a:prstGeom prst="wedgeRoundRectCallout">
            <a:avLst>
              <a:gd name="adj1" fmla="val -37243"/>
              <a:gd name="adj2" fmla="val 101733"/>
              <a:gd name="adj3" fmla="val 16667"/>
            </a:avLst>
          </a:prstGeom>
          <a:ln>
            <a:solidFill>
              <a:schemeClr val="bg2">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Hocam, sınavı benim istediğim seviyeye nasıl çekebilirsiniz?</a:t>
            </a:r>
            <a:endParaRPr lang="tr-TR" dirty="0"/>
          </a:p>
        </p:txBody>
      </p:sp>
      <p:sp>
        <p:nvSpPr>
          <p:cNvPr id="10" name="9 Köşeleri Yuvarlanmış Dikdörtgen Belirtme Çizgisi"/>
          <p:cNvSpPr/>
          <p:nvPr/>
        </p:nvSpPr>
        <p:spPr>
          <a:xfrm>
            <a:off x="6858016" y="1357298"/>
            <a:ext cx="2071702" cy="1285884"/>
          </a:xfrm>
          <a:prstGeom prst="wedgeRoundRectCallout">
            <a:avLst>
              <a:gd name="adj1" fmla="val -37243"/>
              <a:gd name="adj2" fmla="val 101733"/>
              <a:gd name="adj3" fmla="val 16667"/>
            </a:avLst>
          </a:prstGeom>
          <a:ln>
            <a:solidFill>
              <a:schemeClr val="bg2">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Hocam, beni sınavın gerektirdiği seviyeye nasıl çıkarabiliriz?</a:t>
            </a:r>
            <a:endParaRPr lang="tr-TR" dirty="0"/>
          </a:p>
        </p:txBody>
      </p:sp>
      <p:sp>
        <p:nvSpPr>
          <p:cNvPr id="12" name="11 Metin kutusu"/>
          <p:cNvSpPr txBox="1"/>
          <p:nvPr/>
        </p:nvSpPr>
        <p:spPr>
          <a:xfrm>
            <a:off x="357158" y="4143380"/>
            <a:ext cx="8358246"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600" dirty="0" smtClean="0"/>
              <a:t>(Bu sınava yeterince çalışabildiğinizi düşünüyor musunuz?) Evet. Slaytlara iyice baktım ve Lab çalışmalarını, ödevlerini özenle  en kısa sürede yaptım. </a:t>
            </a:r>
            <a:r>
              <a:rPr lang="tr-TR" sz="1600" b="1" dirty="0" smtClean="0"/>
              <a:t>Ders çıkışı notlarımı </a:t>
            </a:r>
            <a:r>
              <a:rPr lang="tr-TR" sz="1600" b="1" dirty="0" err="1" smtClean="0"/>
              <a:t>DevCpp’da</a:t>
            </a:r>
            <a:r>
              <a:rPr lang="tr-TR" sz="1600" b="1" dirty="0" smtClean="0"/>
              <a:t> denedim </a:t>
            </a:r>
            <a:r>
              <a:rPr lang="tr-TR" sz="1600" dirty="0" smtClean="0"/>
              <a:t>ve kullanmayı iyice öğrendim.</a:t>
            </a:r>
          </a:p>
          <a:p>
            <a:pPr algn="ctr"/>
            <a:r>
              <a:rPr lang="tr-TR" sz="1600" dirty="0" smtClean="0"/>
              <a:t>2017-2018 güz dönemi ara sınavından 100 alan öğrenci</a:t>
            </a:r>
            <a:r>
              <a:rPr lang="tr-TR" dirty="0" smtClean="0"/>
              <a:t/>
            </a:r>
            <a:br>
              <a:rPr lang="tr-TR" dirty="0" smtClean="0"/>
            </a:br>
            <a:r>
              <a:rPr lang="tr-TR" sz="1400" dirty="0" smtClean="0"/>
              <a:t>(1.soruda 1 hata, 2. soruda 2 hata, 3. soruda 1 hata, 4.soruda 4 hata olmak üzere toplam 8 hatası var.)</a:t>
            </a:r>
            <a:endParaRPr lang="tr-TR" dirty="0" smtClean="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Ara Sınav II (%15) ve Final(%45) Sınavları</a:t>
            </a:r>
            <a:endParaRPr lang="tr-TR" dirty="0"/>
          </a:p>
        </p:txBody>
      </p:sp>
      <p:sp>
        <p:nvSpPr>
          <p:cNvPr id="3" name="2 İçerik Yer Tutucusu"/>
          <p:cNvSpPr>
            <a:spLocks noGrp="1"/>
          </p:cNvSpPr>
          <p:nvPr>
            <p:ph sz="quarter" idx="1"/>
          </p:nvPr>
        </p:nvSpPr>
        <p:spPr/>
        <p:txBody>
          <a:bodyPr>
            <a:normAutofit/>
          </a:bodyPr>
          <a:lstStyle/>
          <a:p>
            <a:r>
              <a:rPr lang="tr-TR" dirty="0" smtClean="0"/>
              <a:t>Dersimizde sınavlar toplamda %90 ağırlığa sahiptir.</a:t>
            </a:r>
          </a:p>
          <a:p>
            <a:r>
              <a:rPr lang="tr-TR" dirty="0" smtClean="0"/>
              <a:t>%30 ağırlıklı ara sınavınız kötü geçmiş olabilir ama henüz her şey bitmedi. </a:t>
            </a:r>
            <a:r>
              <a:rPr lang="tr-TR" b="1" dirty="0" smtClean="0"/>
              <a:t>Ara Sınav II ve Final Sınavlarına </a:t>
            </a:r>
            <a:r>
              <a:rPr lang="tr-TR" dirty="0" smtClean="0"/>
              <a:t>odaklanmalısınız.</a:t>
            </a:r>
          </a:p>
          <a:p>
            <a:r>
              <a:rPr lang="tr-TR" dirty="0" smtClean="0"/>
              <a:t>Kalan sınavlara hazırlanmanıza nasıl yardımcı olabiliriz? </a:t>
            </a:r>
          </a:p>
          <a:p>
            <a:pPr marL="548640" lvl="2">
              <a:spcBef>
                <a:spcPts val="600"/>
              </a:spcBef>
              <a:buClr>
                <a:schemeClr val="accent1"/>
              </a:buClr>
            </a:pPr>
            <a:r>
              <a:rPr lang="tr-TR" dirty="0" smtClean="0"/>
              <a:t>Uygulama kağıtlarınızdaki geribildirim kısımlarını kullanabilirsiniz.</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3" name="12 Resim" descr="Boss-Baby-with-Briefcase01.png"/>
          <p:cNvPicPr>
            <a:picLocks noChangeAspect="1"/>
          </p:cNvPicPr>
          <p:nvPr/>
        </p:nvPicPr>
        <p:blipFill>
          <a:blip r:embed="rId3"/>
          <a:stretch>
            <a:fillRect/>
          </a:stretch>
        </p:blipFill>
        <p:spPr>
          <a:xfrm>
            <a:off x="6357950" y="4286256"/>
            <a:ext cx="2178790" cy="2571744"/>
          </a:xfrm>
          <a:prstGeom prst="rect">
            <a:avLst/>
          </a:prstGeom>
        </p:spPr>
      </p:pic>
      <p:pic>
        <p:nvPicPr>
          <p:cNvPr id="4" name="3 İçerik Yer Tutucusu" descr="89964d86d99d586012d9f291c0d5f4d0.jpg"/>
          <p:cNvPicPr>
            <a:picLocks noGrp="1" noChangeAspect="1"/>
          </p:cNvPicPr>
          <p:nvPr>
            <p:ph sz="quarter" idx="1"/>
          </p:nvPr>
        </p:nvPicPr>
        <p:blipFill>
          <a:blip r:embed="rId4">
            <a:clrChange>
              <a:clrFrom>
                <a:srgbClr val="FFFFFF"/>
              </a:clrFrom>
              <a:clrTo>
                <a:srgbClr val="FFFFFF">
                  <a:alpha val="0"/>
                </a:srgbClr>
              </a:clrTo>
            </a:clrChange>
          </a:blip>
          <a:stretch>
            <a:fillRect/>
          </a:stretch>
        </p:blipFill>
        <p:spPr>
          <a:xfrm>
            <a:off x="714348" y="1357298"/>
            <a:ext cx="1200158" cy="1714512"/>
          </a:xfrm>
        </p:spPr>
      </p:pic>
      <p:pic>
        <p:nvPicPr>
          <p:cNvPr id="10" name="9 Resim" descr="somurtkan-sirin__1_.jpg"/>
          <p:cNvPicPr>
            <a:picLocks noChangeAspect="1"/>
          </p:cNvPicPr>
          <p:nvPr/>
        </p:nvPicPr>
        <p:blipFill>
          <a:blip r:embed="rId5"/>
          <a:stretch>
            <a:fillRect/>
          </a:stretch>
        </p:blipFill>
        <p:spPr>
          <a:xfrm>
            <a:off x="6286480" y="1785926"/>
            <a:ext cx="2428892" cy="2428892"/>
          </a:xfrm>
          <a:prstGeom prst="rect">
            <a:avLst/>
          </a:prstGeom>
        </p:spPr>
      </p:pic>
      <p:sp>
        <p:nvSpPr>
          <p:cNvPr id="11" name="10 Köşeleri Yuvarlanmış Dikdörtgen Belirtme Çizgisi"/>
          <p:cNvSpPr/>
          <p:nvPr/>
        </p:nvSpPr>
        <p:spPr>
          <a:xfrm>
            <a:off x="4714876" y="1214422"/>
            <a:ext cx="3000396" cy="642942"/>
          </a:xfrm>
          <a:prstGeom prst="wedgeRoundRectCallout">
            <a:avLst>
              <a:gd name="adj1" fmla="val 32733"/>
              <a:gd name="adj2" fmla="val 15512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dirty="0" smtClean="0"/>
              <a:t>C diline küstüm </a:t>
            </a:r>
            <a:r>
              <a:rPr lang="tr-TR" sz="2000" dirty="0" smtClean="0">
                <a:sym typeface="Wingdings" pitchFamily="2" charset="2"/>
              </a:rPr>
              <a:t> </a:t>
            </a:r>
            <a:br>
              <a:rPr lang="tr-TR" sz="2000" dirty="0" smtClean="0">
                <a:sym typeface="Wingdings" pitchFamily="2" charset="2"/>
              </a:rPr>
            </a:br>
            <a:r>
              <a:rPr lang="tr-TR" sz="2000" dirty="0" smtClean="0">
                <a:sym typeface="Wingdings" pitchFamily="2" charset="2"/>
              </a:rPr>
              <a:t>Bu koyduğum son ;</a:t>
            </a:r>
            <a:endParaRPr lang="tr-TR" sz="2000" dirty="0"/>
          </a:p>
        </p:txBody>
      </p:sp>
      <p:sp>
        <p:nvSpPr>
          <p:cNvPr id="14" name="13 Köşeleri Yuvarlanmış Dikdörtgen Belirtme Çizgisi"/>
          <p:cNvSpPr/>
          <p:nvPr/>
        </p:nvSpPr>
        <p:spPr>
          <a:xfrm>
            <a:off x="1357290" y="2786058"/>
            <a:ext cx="2857520" cy="1643074"/>
          </a:xfrm>
          <a:prstGeom prst="wedgeRoundRectCallout">
            <a:avLst>
              <a:gd name="adj1" fmla="val -44140"/>
              <a:gd name="adj2" fmla="val 7056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2800" dirty="0" smtClean="0"/>
              <a:t>Tamam o zaman. Ben piyasadan çekiliyorum!</a:t>
            </a:r>
            <a:endParaRPr lang="tr-TR" sz="2800" dirty="0"/>
          </a:p>
        </p:txBody>
      </p:sp>
      <p:sp>
        <p:nvSpPr>
          <p:cNvPr id="17" name="1 Başlık"/>
          <p:cNvSpPr txBox="1">
            <a:spLocks/>
          </p:cNvSpPr>
          <p:nvPr/>
        </p:nvSpPr>
        <p:spPr>
          <a:xfrm>
            <a:off x="428596" y="142852"/>
            <a:ext cx="8229600" cy="500066"/>
          </a:xfrm>
          <a:prstGeom prst="rect">
            <a:avLst/>
          </a:prstGeom>
        </p:spPr>
        <p:txBody>
          <a:bodyPr vert="horz" anchor="b" anchorCtr="0">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4 Köşeleri Yuvarlanmış Dikdörtgen Belirtme Çizgisi"/>
          <p:cNvSpPr/>
          <p:nvPr/>
        </p:nvSpPr>
        <p:spPr>
          <a:xfrm>
            <a:off x="1714480" y="928670"/>
            <a:ext cx="2428892" cy="1285884"/>
          </a:xfrm>
          <a:prstGeom prst="wedgeRoundRectCallout">
            <a:avLst>
              <a:gd name="adj1" fmla="val -53030"/>
              <a:gd name="adj2" fmla="val 6875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dirty="0" smtClean="0"/>
              <a:t>C dilini çok sevdim </a:t>
            </a:r>
            <a:br>
              <a:rPr lang="tr-TR" sz="2000" dirty="0" smtClean="0"/>
            </a:br>
            <a:r>
              <a:rPr lang="tr-TR" sz="2000" dirty="0" smtClean="0"/>
              <a:t>o beni hiç sevmiyor</a:t>
            </a:r>
            <a:r>
              <a:rPr lang="tr-TR" sz="2000" dirty="0" smtClean="0">
                <a:sym typeface="Webdings"/>
              </a:rPr>
              <a:t></a:t>
            </a:r>
            <a:endParaRPr lang="tr-TR" sz="2000" dirty="0"/>
          </a:p>
        </p:txBody>
      </p:sp>
      <p:sp>
        <p:nvSpPr>
          <p:cNvPr id="9" name="8 Dikdörtgen"/>
          <p:cNvSpPr/>
          <p:nvPr/>
        </p:nvSpPr>
        <p:spPr>
          <a:xfrm>
            <a:off x="642910" y="4286256"/>
            <a:ext cx="755335" cy="1323439"/>
          </a:xfrm>
          <a:prstGeom prst="rect">
            <a:avLst/>
          </a:prstGeom>
          <a:noFill/>
        </p:spPr>
        <p:txBody>
          <a:bodyPr wrap="none" lIns="91440" tIns="45720" rIns="91440" bIns="45720">
            <a:spAutoFit/>
          </a:bodyPr>
          <a:lstStyle/>
          <a:p>
            <a:pPr algn="ctr"/>
            <a:r>
              <a:rPr lang="tr-TR" sz="80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endParaRPr lang="tr-TR" sz="80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11 Köşeleri Yuvarlanmış Dikdörtgen Belirtme Çizgisi"/>
          <p:cNvSpPr/>
          <p:nvPr/>
        </p:nvSpPr>
        <p:spPr>
          <a:xfrm>
            <a:off x="4286248" y="2500306"/>
            <a:ext cx="2571768" cy="3071834"/>
          </a:xfrm>
          <a:prstGeom prst="wedgeRoundRectCallout">
            <a:avLst>
              <a:gd name="adj1" fmla="val 72075"/>
              <a:gd name="adj2" fmla="val 4537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smtClean="0"/>
              <a:t>Yönetim kurulu kararıdır: Mühendislerden programlama becerisi istenmeyecektir.</a:t>
            </a:r>
            <a:endParaRPr lang="tr-TR" sz="2400" dirty="0"/>
          </a:p>
        </p:txBody>
      </p:sp>
      <p:sp>
        <p:nvSpPr>
          <p:cNvPr id="15" name="14 Metin kutusu"/>
          <p:cNvSpPr txBox="1"/>
          <p:nvPr/>
        </p:nvSpPr>
        <p:spPr>
          <a:xfrm>
            <a:off x="357158" y="500042"/>
            <a:ext cx="3612977" cy="369332"/>
          </a:xfrm>
          <a:prstGeom prst="rect">
            <a:avLst/>
          </a:prstGeom>
          <a:noFill/>
        </p:spPr>
        <p:txBody>
          <a:bodyPr wrap="none" rtlCol="0">
            <a:spAutoFit/>
          </a:bodyPr>
          <a:lstStyle/>
          <a:p>
            <a:r>
              <a:rPr lang="tr-TR" dirty="0" smtClean="0"/>
              <a:t>Hayat bize göre şekilleniyor olsaydı…</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5" grpId="0" animBg="1"/>
      <p:bldP spid="1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Hatalarınızdan geribildirim alın…</a:t>
            </a:r>
            <a:endParaRPr lang="tr-TR" dirty="0"/>
          </a:p>
        </p:txBody>
      </p:sp>
      <p:pic>
        <p:nvPicPr>
          <p:cNvPr id="4" name="3 İçerik Yer Tutucusu" descr="20685007-Schoolgirl-or-Woman-Taking-a-Test-or-Filling-Out-a-Form-or-Survey-Stock-Vector.jpg"/>
          <p:cNvPicPr>
            <a:picLocks noGrp="1" noChangeAspect="1"/>
          </p:cNvPicPr>
          <p:nvPr>
            <p:ph sz="quarter" idx="1"/>
          </p:nvPr>
        </p:nvPicPr>
        <p:blipFill>
          <a:blip r:embed="rId3" cstate="screen"/>
          <a:stretch>
            <a:fillRect/>
          </a:stretch>
        </p:blipFill>
        <p:spPr>
          <a:xfrm>
            <a:off x="5500694" y="1643050"/>
            <a:ext cx="2645664" cy="2426208"/>
          </a:xfrm>
          <a:prstGeom prst="ellipse">
            <a:avLst/>
          </a:prstGeom>
          <a:ln>
            <a:noFill/>
          </a:ln>
          <a:effectLst>
            <a:softEdge rad="112500"/>
          </a:effectLst>
        </p:spPr>
      </p:pic>
      <p:sp>
        <p:nvSpPr>
          <p:cNvPr id="5" name="4 Oval Belirtme Çizgisi"/>
          <p:cNvSpPr/>
          <p:nvPr/>
        </p:nvSpPr>
        <p:spPr>
          <a:xfrm flipH="1">
            <a:off x="357158" y="1285860"/>
            <a:ext cx="4857784" cy="2143140"/>
          </a:xfrm>
          <a:prstGeom prst="wedgeEllipseCallout">
            <a:avLst>
              <a:gd name="adj1" fmla="val -66285"/>
              <a:gd name="adj2" fmla="val -41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Hatalarımı iyice inceler ve onları tekrar etmezsem bu iş tamam!</a:t>
            </a:r>
            <a:endParaRPr lang="tr-TR" sz="2400" dirty="0"/>
          </a:p>
        </p:txBody>
      </p:sp>
      <p:sp>
        <p:nvSpPr>
          <p:cNvPr id="6" name="5 Yuvarlatılmış Dikdörtgen"/>
          <p:cNvSpPr/>
          <p:nvPr/>
        </p:nvSpPr>
        <p:spPr>
          <a:xfrm>
            <a:off x="500034" y="4786322"/>
            <a:ext cx="6572296" cy="1357322"/>
          </a:xfrm>
          <a:prstGeom prst="roundRect">
            <a:avLst>
              <a:gd name="adj" fmla="val 16667"/>
            </a:avLst>
          </a:prstGeom>
          <a:solidFill>
            <a:srgbClr val="FF0000"/>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tr-TR" sz="2000" b="1" dirty="0" smtClean="0">
                <a:solidFill>
                  <a:schemeClr val="bg1"/>
                </a:solidFill>
              </a:rPr>
              <a:t>ARA SINAV KAĞITLARINIZI İNCELEME İÇİN RANDEVU ALINIZ. DEĞERLENDİRME TAMAMLADIKTAN SONRA SİZDEN BİR FORM ARACILIĞIYLA RANDEVU ALMANIZ İSTENİR.</a:t>
            </a:r>
            <a:endParaRPr lang="tr-TR" sz="20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Değişim için şu soruları sorun…</a:t>
            </a:r>
            <a:endParaRPr lang="tr-TR" sz="2400" dirty="0"/>
          </a:p>
        </p:txBody>
      </p:sp>
      <p:sp>
        <p:nvSpPr>
          <p:cNvPr id="3" name="2 İçerik Yer Tutucusu"/>
          <p:cNvSpPr>
            <a:spLocks noGrp="1"/>
          </p:cNvSpPr>
          <p:nvPr>
            <p:ph sz="quarter" idx="1"/>
          </p:nvPr>
        </p:nvSpPr>
        <p:spPr>
          <a:xfrm>
            <a:off x="0" y="1214422"/>
            <a:ext cx="5214942" cy="4995882"/>
          </a:xfrm>
        </p:spPr>
        <p:txBody>
          <a:bodyPr>
            <a:normAutofit fontScale="92500" lnSpcReduction="10000"/>
          </a:bodyPr>
          <a:lstStyle/>
          <a:p>
            <a:pPr marL="731520" lvl="1" indent="-457200">
              <a:buFont typeface="+mj-lt"/>
              <a:buAutoNum type="arabicPeriod"/>
            </a:pPr>
            <a:r>
              <a:rPr lang="tr-TR" dirty="0" smtClean="0"/>
              <a:t>Ara sınavın aynısını şimdi yapacak olsak </a:t>
            </a:r>
            <a:r>
              <a:rPr lang="tr-TR" b="1" dirty="0" smtClean="0"/>
              <a:t>110 alabilir misiniz?</a:t>
            </a:r>
            <a:endParaRPr lang="tr-TR" dirty="0" smtClean="0"/>
          </a:p>
          <a:p>
            <a:pPr marL="731520" lvl="1" indent="-457200">
              <a:buFont typeface="+mj-lt"/>
              <a:buAutoNum type="arabicPeriod"/>
            </a:pPr>
            <a:r>
              <a:rPr lang="tr-TR" dirty="0" smtClean="0"/>
              <a:t>Bu hafta sonu </a:t>
            </a:r>
            <a:r>
              <a:rPr lang="tr-TR" b="1" dirty="0" smtClean="0"/>
              <a:t>SUNU07 tekrarı</a:t>
            </a:r>
            <a:r>
              <a:rPr lang="tr-TR" dirty="0" smtClean="0"/>
              <a:t> yaptınız mı? (döngü, break/</a:t>
            </a:r>
            <a:r>
              <a:rPr lang="tr-TR" dirty="0" err="1" smtClean="0"/>
              <a:t>continue</a:t>
            </a:r>
            <a:r>
              <a:rPr lang="tr-TR" dirty="0" smtClean="0"/>
              <a:t>, şekil çizme)</a:t>
            </a:r>
          </a:p>
          <a:p>
            <a:pPr marL="1005840" lvl="2" indent="-457200"/>
            <a:r>
              <a:rPr lang="tr-TR" dirty="0" err="1" smtClean="0"/>
              <a:t>for</a:t>
            </a:r>
            <a:r>
              <a:rPr lang="tr-TR" dirty="0" smtClean="0"/>
              <a:t> içinde break/</a:t>
            </a:r>
            <a:r>
              <a:rPr lang="tr-TR" dirty="0" err="1" smtClean="0"/>
              <a:t>continue</a:t>
            </a:r>
            <a:r>
              <a:rPr lang="tr-TR" dirty="0" smtClean="0"/>
              <a:t> kullanımını denediniz mi? </a:t>
            </a:r>
          </a:p>
          <a:p>
            <a:pPr marL="1005840" lvl="2" indent="-457200"/>
            <a:r>
              <a:rPr lang="tr-TR" b="1" dirty="0" err="1" smtClean="0"/>
              <a:t>kbhit</a:t>
            </a:r>
            <a:r>
              <a:rPr lang="tr-TR" dirty="0" err="1" smtClean="0"/>
              <a:t>’i</a:t>
            </a:r>
            <a:r>
              <a:rPr lang="tr-TR" dirty="0" smtClean="0"/>
              <a:t> iyice kurcaladınız mı?</a:t>
            </a:r>
            <a:endParaRPr lang="tr-TR" b="1" dirty="0" smtClean="0"/>
          </a:p>
          <a:p>
            <a:pPr marL="1005840" lvl="2" indent="-457200"/>
            <a:r>
              <a:rPr lang="tr-TR" b="1" dirty="0" err="1" smtClean="0"/>
              <a:t>eb</a:t>
            </a:r>
            <a:r>
              <a:rPr lang="tr-TR" b="1" dirty="0" smtClean="0"/>
              <a:t> yöntemi </a:t>
            </a:r>
            <a:r>
              <a:rPr lang="tr-TR" dirty="0" smtClean="0"/>
              <a:t>ile aklınıza gelen şekiller çizdirdiniz mi? </a:t>
            </a:r>
          </a:p>
          <a:p>
            <a:pPr marL="1005840" lvl="2" indent="-457200"/>
            <a:r>
              <a:rPr lang="tr-TR" b="1" dirty="0" err="1" smtClean="0"/>
              <a:t>if</a:t>
            </a:r>
            <a:r>
              <a:rPr lang="tr-TR" b="1" dirty="0" smtClean="0"/>
              <a:t> yöntemi </a:t>
            </a:r>
            <a:r>
              <a:rPr lang="tr-TR" dirty="0" smtClean="0"/>
              <a:t>ile aklınıza gelen şekiller çizdirdiniz mi?</a:t>
            </a:r>
          </a:p>
          <a:p>
            <a:pPr marL="1005840" lvl="2" indent="-457200"/>
            <a:r>
              <a:rPr lang="tr-TR" dirty="0" smtClean="0"/>
              <a:t>…</a:t>
            </a:r>
          </a:p>
          <a:p>
            <a:pPr marL="731520" lvl="1" indent="-457200">
              <a:buFont typeface="+mj-lt"/>
              <a:buAutoNum type="arabicPeriod"/>
            </a:pPr>
            <a:r>
              <a:rPr lang="tr-TR" dirty="0" smtClean="0"/>
              <a:t>Asistanlara hiç soru sormadan, </a:t>
            </a:r>
            <a:r>
              <a:rPr lang="tr-TR" b="1" dirty="0" smtClean="0"/>
              <a:t>tamamen kendi başınıza</a:t>
            </a:r>
            <a:r>
              <a:rPr lang="tr-TR" dirty="0" smtClean="0"/>
              <a:t> ödevi yapabiliyor musunuz?</a:t>
            </a:r>
          </a:p>
        </p:txBody>
      </p:sp>
      <p:pic>
        <p:nvPicPr>
          <p:cNvPr id="4" name="3 Resim" descr="IMG_2673.PNG"/>
          <p:cNvPicPr>
            <a:picLocks noChangeAspect="1"/>
          </p:cNvPicPr>
          <p:nvPr/>
        </p:nvPicPr>
        <p:blipFill>
          <a:blip r:embed="rId3" cstate="screen"/>
          <a:stretch>
            <a:fillRect/>
          </a:stretch>
        </p:blipFill>
        <p:spPr>
          <a:xfrm rot="232093">
            <a:off x="5295367" y="613044"/>
            <a:ext cx="3434519" cy="2500330"/>
          </a:xfrm>
          <a:prstGeom prst="rect">
            <a:avLst/>
          </a:prstGeom>
          <a:ln>
            <a:noFill/>
          </a:ln>
          <a:effectLst>
            <a:outerShdw blurRad="292100" dist="139700" dir="2700000" algn="tl" rotWithShape="0">
              <a:srgbClr val="333333">
                <a:alpha val="65000"/>
              </a:srgbClr>
            </a:outerShdw>
          </a:effectLst>
        </p:spPr>
      </p:pic>
      <p:pic>
        <p:nvPicPr>
          <p:cNvPr id="5" name="4 Resim" descr="IMG_2675.PNG"/>
          <p:cNvPicPr>
            <a:picLocks noChangeAspect="1"/>
          </p:cNvPicPr>
          <p:nvPr/>
        </p:nvPicPr>
        <p:blipFill>
          <a:blip r:embed="rId4" cstate="screen"/>
          <a:srcRect/>
          <a:stretch>
            <a:fillRect/>
          </a:stretch>
        </p:blipFill>
        <p:spPr>
          <a:xfrm rot="256055">
            <a:off x="5401095" y="4335635"/>
            <a:ext cx="3295078" cy="1285884"/>
          </a:xfrm>
          <a:prstGeom prst="rect">
            <a:avLst/>
          </a:prstGeom>
          <a:ln>
            <a:noFill/>
          </a:ln>
          <a:effectLst>
            <a:outerShdw blurRad="292100" dist="139700" dir="2700000" algn="tl" rotWithShape="0">
              <a:srgbClr val="333333">
                <a:alpha val="65000"/>
              </a:srgbClr>
            </a:outerShdw>
          </a:effectLst>
        </p:spPr>
      </p:pic>
      <p:sp>
        <p:nvSpPr>
          <p:cNvPr id="6" name="5 Dikdörtgen"/>
          <p:cNvSpPr/>
          <p:nvPr/>
        </p:nvSpPr>
        <p:spPr>
          <a:xfrm>
            <a:off x="5286380" y="3357562"/>
            <a:ext cx="350046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1400" i="1" dirty="0" smtClean="0"/>
              <a:t>Bu dersi iyi bir notla geçmenin ne kadar önemli olduğunu dönem sonunda hatırlamayın. </a:t>
            </a:r>
            <a:endParaRPr lang="tr-TR" sz="1200" i="1" dirty="0" smtClean="0"/>
          </a:p>
        </p:txBody>
      </p:sp>
      <p:sp>
        <p:nvSpPr>
          <p:cNvPr id="7" name="6 Dikdörtgen"/>
          <p:cNvSpPr/>
          <p:nvPr/>
        </p:nvSpPr>
        <p:spPr>
          <a:xfrm>
            <a:off x="5357818" y="5715016"/>
            <a:ext cx="350046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1400" i="1" dirty="0" smtClean="0"/>
              <a:t>Gülsün artık yüzünüz şu okulda.</a:t>
            </a:r>
            <a:br>
              <a:rPr lang="tr-TR" sz="1400" i="1" dirty="0" smtClean="0"/>
            </a:br>
            <a:r>
              <a:rPr lang="tr-TR" sz="1400" i="1" dirty="0" smtClean="0"/>
              <a:t>Bunun için gerekli düzenli çalışmayı yapın.</a:t>
            </a:r>
            <a:endParaRPr lang="tr-TR" sz="1200" i="1" dirty="0" smtClean="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amond(in)">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diamond(in)">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Dizgi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C dilinde </a:t>
            </a:r>
            <a:r>
              <a:rPr lang="tr-TR" sz="2400" dirty="0" err="1" smtClean="0">
                <a:solidFill>
                  <a:schemeClr val="tx1"/>
                </a:solidFill>
              </a:rPr>
              <a:t>int</a:t>
            </a:r>
            <a:r>
              <a:rPr lang="tr-TR" sz="2400" dirty="0" smtClean="0">
                <a:solidFill>
                  <a:schemeClr val="tx1"/>
                </a:solidFill>
              </a:rPr>
              <a:t> dizisi tanımlanabilir, </a:t>
            </a:r>
            <a:r>
              <a:rPr lang="tr-TR" sz="2400" dirty="0" err="1" smtClean="0">
                <a:solidFill>
                  <a:schemeClr val="tx1"/>
                </a:solidFill>
              </a:rPr>
              <a:t>double</a:t>
            </a:r>
            <a:r>
              <a:rPr lang="tr-TR" sz="2400" dirty="0" smtClean="0">
                <a:solidFill>
                  <a:schemeClr val="tx1"/>
                </a:solidFill>
              </a:rPr>
              <a:t> dizisi tanımlanabilir, </a:t>
            </a:r>
            <a:r>
              <a:rPr lang="tr-TR" sz="2400" dirty="0" err="1" smtClean="0">
                <a:solidFill>
                  <a:schemeClr val="tx1"/>
                </a:solidFill>
              </a:rPr>
              <a:t>char</a:t>
            </a:r>
            <a:r>
              <a:rPr lang="tr-TR" sz="2400" dirty="0" smtClean="0">
                <a:solidFill>
                  <a:schemeClr val="tx1"/>
                </a:solidFill>
              </a:rPr>
              <a:t> dizisi tanımlanabilir. </a:t>
            </a:r>
            <a:r>
              <a:rPr lang="tr-TR" sz="2400" dirty="0" err="1" smtClean="0"/>
              <a:t>char</a:t>
            </a:r>
            <a:r>
              <a:rPr lang="tr-TR" sz="2400" dirty="0" smtClean="0"/>
              <a:t> dizisine </a:t>
            </a:r>
            <a:r>
              <a:rPr lang="tr-TR" sz="2400" b="1" dirty="0" smtClean="0"/>
              <a:t>dizgi </a:t>
            </a:r>
            <a:r>
              <a:rPr lang="tr-TR" sz="2400" dirty="0" smtClean="0"/>
              <a:t>denir. Dizgilere harfleri tek tek yerleştirmek vs. kolay olmadığı için bunları kolaylaştıran birçok yöntem göreceğiz. Ama şu gerçek değişmeyecek:</a:t>
            </a:r>
          </a:p>
          <a:p>
            <a:pPr algn="just">
              <a:buFontTx/>
              <a:buChar char="-"/>
            </a:pPr>
            <a:endParaRPr lang="tr-TR" sz="2400" dirty="0" smtClean="0">
              <a:solidFill>
                <a:schemeClr val="tx1"/>
              </a:solidFill>
            </a:endParaRPr>
          </a:p>
          <a:p>
            <a:pPr algn="just">
              <a:buFontTx/>
              <a:buChar char="-"/>
            </a:pPr>
            <a:endParaRPr lang="tr-TR" sz="2400" dirty="0" smtClean="0"/>
          </a:p>
          <a:p>
            <a:pPr algn="just">
              <a:buFontTx/>
              <a:buChar char="-"/>
            </a:pPr>
            <a:r>
              <a:rPr lang="tr-TR" sz="2400" dirty="0" smtClean="0">
                <a:solidFill>
                  <a:schemeClr val="tx1"/>
                </a:solidFill>
              </a:rPr>
              <a:t>C dilinde bir dizgi, dizi gibi tanımlanabilir. Örnek tanımlama aşağıdaki gibidir:</a:t>
            </a:r>
          </a:p>
          <a:p>
            <a:pPr algn="just"/>
            <a:r>
              <a:rPr lang="tr-TR" sz="2400" dirty="0" err="1" smtClean="0">
                <a:solidFill>
                  <a:schemeClr val="tx1"/>
                </a:solidFill>
              </a:rPr>
              <a:t>char</a:t>
            </a:r>
            <a:r>
              <a:rPr lang="tr-TR" sz="2400" dirty="0" smtClean="0"/>
              <a:t> dizi[] </a:t>
            </a:r>
            <a:r>
              <a:rPr lang="tr-TR" sz="2400" dirty="0" smtClean="0">
                <a:solidFill>
                  <a:schemeClr val="tx1"/>
                </a:solidFill>
              </a:rPr>
              <a:t>= “Manda yuva </a:t>
            </a:r>
            <a:r>
              <a:rPr lang="tr-TR" sz="2400" dirty="0" err="1" smtClean="0">
                <a:solidFill>
                  <a:schemeClr val="tx1"/>
                </a:solidFill>
              </a:rPr>
              <a:t>yapmis</a:t>
            </a:r>
            <a:r>
              <a:rPr lang="tr-TR" sz="2400" dirty="0" smtClean="0"/>
              <a:t>, </a:t>
            </a:r>
            <a:r>
              <a:rPr lang="tr-TR" sz="2400" dirty="0" err="1" smtClean="0"/>
              <a:t>sogut</a:t>
            </a:r>
            <a:r>
              <a:rPr lang="tr-TR" sz="2400" dirty="0" smtClean="0"/>
              <a:t> </a:t>
            </a:r>
            <a:r>
              <a:rPr lang="tr-TR" sz="2400" dirty="0" err="1" smtClean="0"/>
              <a:t>dalina</a:t>
            </a:r>
            <a:r>
              <a:rPr lang="tr-TR" sz="2400" dirty="0" smtClean="0">
                <a:solidFill>
                  <a:schemeClr val="tx1"/>
                </a:solidFill>
              </a:rPr>
              <a:t>";</a:t>
            </a:r>
            <a:endParaRPr lang="tr-TR" sz="2000" dirty="0" smtClean="0">
              <a:solidFill>
                <a:schemeClr val="tx1"/>
              </a:solidFill>
            </a:endParaRPr>
          </a:p>
        </p:txBody>
      </p:sp>
      <p:sp>
        <p:nvSpPr>
          <p:cNvPr id="4" name="3 Yatay Kaydırma"/>
          <p:cNvSpPr/>
          <p:nvPr/>
        </p:nvSpPr>
        <p:spPr>
          <a:xfrm>
            <a:off x="2786050" y="2857496"/>
            <a:ext cx="3214710" cy="1071570"/>
          </a:xfrm>
          <a:prstGeom prst="horizontalScroll">
            <a:avLst/>
          </a:prstGeom>
          <a:solidFill>
            <a:schemeClr val="tx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b="1" dirty="0" smtClean="0">
                <a:solidFill>
                  <a:srgbClr val="FFFF00"/>
                </a:solidFill>
              </a:rPr>
              <a:t>Dizgiler karakter dizileridir.</a:t>
            </a:r>
            <a:endParaRPr lang="tr-TR" sz="2400" b="1" dirty="0">
              <a:solidFill>
                <a:srgbClr val="FFFF00"/>
              </a:solidFill>
            </a:endParaRPr>
          </a:p>
        </p:txBody>
      </p:sp>
    </p:spTree>
    <p:extLst>
      <p:ext uri="{BB962C8B-B14F-4D97-AF65-F5344CB8AC3E}">
        <p14:creationId xmlns="" xmlns:p14="http://schemas.microsoft.com/office/powerpoint/2010/main" val="418063172"/>
      </p:ext>
    </p:extLst>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 Ara Sınav Öngörüsü</a:t>
            </a:r>
            <a:endParaRPr lang="tr-TR" dirty="0"/>
          </a:p>
        </p:txBody>
      </p:sp>
      <p:pic>
        <p:nvPicPr>
          <p:cNvPr id="5" name="4 İçerik Yer Tutucusu" descr="IMG_0430.JPG"/>
          <p:cNvPicPr>
            <a:picLocks noGrp="1" noChangeAspect="1"/>
          </p:cNvPicPr>
          <p:nvPr>
            <p:ph sz="quarter" idx="1"/>
          </p:nvPr>
        </p:nvPicPr>
        <p:blipFill>
          <a:blip r:embed="rId3" cstate="print"/>
          <a:stretch>
            <a:fillRect/>
          </a:stretch>
        </p:blipFill>
        <p:spPr>
          <a:xfrm rot="5100000">
            <a:off x="5643570" y="4071942"/>
            <a:ext cx="2527069" cy="18953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Köşeleri Yuvarlanmış Dikdörtgen Belirtme Çizgisi"/>
          <p:cNvSpPr/>
          <p:nvPr/>
        </p:nvSpPr>
        <p:spPr>
          <a:xfrm>
            <a:off x="1643042" y="1357298"/>
            <a:ext cx="4786346" cy="1571636"/>
          </a:xfrm>
          <a:prstGeom prst="wedgeRoundRectCallout">
            <a:avLst>
              <a:gd name="adj1" fmla="val 51308"/>
              <a:gd name="adj2" fmla="val 8455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dirty="0" smtClean="0"/>
              <a:t>Haftalık çalışma temposu zayıf olan öğrenciler için 2.ara sınav ve dönem sonu sınavı kolay olmayacaktır. Hatalardan ders alınmalıdır.</a:t>
            </a:r>
          </a:p>
        </p:txBody>
      </p:sp>
      <p:sp>
        <p:nvSpPr>
          <p:cNvPr id="7" name="6 Köşeleri Yuvarlanmış Dikdörtgen Belirtme Çizgisi"/>
          <p:cNvSpPr/>
          <p:nvPr/>
        </p:nvSpPr>
        <p:spPr>
          <a:xfrm>
            <a:off x="785786" y="3286124"/>
            <a:ext cx="4786346" cy="1571636"/>
          </a:xfrm>
          <a:prstGeom prst="wedgeRoundRectCallout">
            <a:avLst>
              <a:gd name="adj1" fmla="val 66421"/>
              <a:gd name="adj2" fmla="val 20292"/>
              <a:gd name="adj3" fmla="val 16667"/>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tr-TR" sz="2000" dirty="0" smtClean="0"/>
              <a:t>Bu öğrenciler </a:t>
            </a:r>
            <a:r>
              <a:rPr lang="tr-TR" sz="2000" i="1" dirty="0" smtClean="0"/>
              <a:t>“Bil141, çalışmadan da öğrenebilen bir derstir.” </a:t>
            </a:r>
            <a:r>
              <a:rPr lang="tr-TR" sz="2000" dirty="0" smtClean="0"/>
              <a:t>izlenimini hangi kaynaktan edinmişlerse, o kaynağa güvenme hatasını tekrarlamamalılar.</a:t>
            </a:r>
          </a:p>
        </p:txBody>
      </p:sp>
      <p:sp>
        <p:nvSpPr>
          <p:cNvPr id="8" name="7 Metin kutusu"/>
          <p:cNvSpPr txBox="1"/>
          <p:nvPr/>
        </p:nvSpPr>
        <p:spPr>
          <a:xfrm>
            <a:off x="5857884" y="6000768"/>
            <a:ext cx="2517099"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tr-TR" sz="1400" i="1" dirty="0" smtClean="0"/>
              <a:t>Resim, bir öğrencinin uygulama </a:t>
            </a:r>
            <a:br>
              <a:rPr lang="tr-TR" sz="1400" i="1" dirty="0" smtClean="0"/>
            </a:br>
            <a:r>
              <a:rPr lang="tr-TR" sz="1400" i="1" dirty="0" smtClean="0"/>
              <a:t>kağıdından alınmıştır.</a:t>
            </a:r>
            <a:endParaRPr lang="tr-TR" sz="1400" i="1"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“Konular bana zor/karışık geliyor…”</a:t>
            </a:r>
            <a:endParaRPr lang="tr-TR" dirty="0"/>
          </a:p>
        </p:txBody>
      </p:sp>
      <p:pic>
        <p:nvPicPr>
          <p:cNvPr id="1026" name="Picture 2" descr="http://2.bp.blogspot.com/-tFxHJL1S5eo/T4DPM3pwiMI/AAAAAAAAAdY/D-WVnmMXEEw/s1600/success_baby.jpg"/>
          <p:cNvPicPr>
            <a:picLocks noChangeAspect="1" noChangeArrowheads="1"/>
          </p:cNvPicPr>
          <p:nvPr/>
        </p:nvPicPr>
        <p:blipFill>
          <a:blip r:embed="rId3"/>
          <a:srcRect/>
          <a:stretch>
            <a:fillRect/>
          </a:stretch>
        </p:blipFill>
        <p:spPr bwMode="auto">
          <a:xfrm>
            <a:off x="891540" y="2537460"/>
            <a:ext cx="2331720" cy="256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Köşeleri Yuvarlanmış Dikdörtgen Belirtme Çizgisi"/>
          <p:cNvSpPr/>
          <p:nvPr/>
        </p:nvSpPr>
        <p:spPr>
          <a:xfrm>
            <a:off x="3954780" y="1965960"/>
            <a:ext cx="3840480" cy="1897380"/>
          </a:xfrm>
          <a:prstGeom prst="wedgeRoundRectCallout">
            <a:avLst>
              <a:gd name="adj1" fmla="val -100183"/>
              <a:gd name="adj2" fmla="val 612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Zoru yaparız, imkansız biraz zaman alır.</a:t>
            </a:r>
            <a:endParaRPr lang="tr-TR" sz="3200" dirty="0"/>
          </a:p>
        </p:txBody>
      </p:sp>
      <p:sp>
        <p:nvSpPr>
          <p:cNvPr id="1028" name="AutoShape 4" descr="Image result for diploma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Image result for diploma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2" name="Picture 8" descr="http://images.clipartpanda.com/diploma-clip-art-diploma-clip-art-12.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51560" y="4069080"/>
            <a:ext cx="1440180" cy="1440180"/>
          </a:xfrm>
          <a:prstGeom prst="rect">
            <a:avLst/>
          </a:prstGeom>
          <a:noFill/>
        </p:spPr>
      </p:pic>
      <p:pic>
        <p:nvPicPr>
          <p:cNvPr id="1035"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21018" y="2011680"/>
            <a:ext cx="2556522" cy="1633537"/>
          </a:xfrm>
          <a:prstGeom prst="rect">
            <a:avLst/>
          </a:prstGeom>
          <a:noFill/>
          <a:ln w="9525">
            <a:noFill/>
            <a:miter lim="800000"/>
            <a:headEnd/>
            <a:tailEnd/>
          </a:ln>
          <a:effectLst/>
        </p:spPr>
      </p:pic>
      <p:sp>
        <p:nvSpPr>
          <p:cNvPr id="11" name="10 Yuvarlatılmış Dikdörtgen"/>
          <p:cNvSpPr/>
          <p:nvPr/>
        </p:nvSpPr>
        <p:spPr>
          <a:xfrm>
            <a:off x="960120" y="5166360"/>
            <a:ext cx="201168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Mühendis</a:t>
            </a:r>
            <a:endParaRPr lang="tr-TR" sz="24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5"/>
                                        </p:tgtEl>
                                        <p:attrNameLst>
                                          <p:attrName>style.visibility</p:attrName>
                                        </p:attrNameLst>
                                      </p:cBhvr>
                                      <p:to>
                                        <p:strVal val="visible"/>
                                      </p:to>
                                    </p:set>
                                    <p:anim calcmode="lin" valueType="num">
                                      <p:cBhvr additive="base">
                                        <p:cTn id="12" dur="500" fill="hold"/>
                                        <p:tgtEl>
                                          <p:spTgt spid="1035"/>
                                        </p:tgtEl>
                                        <p:attrNameLst>
                                          <p:attrName>ppt_x</p:attrName>
                                        </p:attrNameLst>
                                      </p:cBhvr>
                                      <p:tavLst>
                                        <p:tav tm="0">
                                          <p:val>
                                            <p:strVal val="#ppt_x"/>
                                          </p:val>
                                        </p:tav>
                                        <p:tav tm="100000">
                                          <p:val>
                                            <p:strVal val="#ppt_x"/>
                                          </p:val>
                                        </p:tav>
                                      </p:tavLst>
                                    </p:anim>
                                    <p:anim calcmode="lin" valueType="num">
                                      <p:cBhvr additive="base">
                                        <p:cTn id="13" dur="500" fill="hold"/>
                                        <p:tgtEl>
                                          <p:spTgt spid="103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032"/>
                                        </p:tgtEl>
                                        <p:attrNameLst>
                                          <p:attrName>style.visibility</p:attrName>
                                        </p:attrNameLst>
                                      </p:cBhvr>
                                      <p:to>
                                        <p:strVal val="visible"/>
                                      </p:to>
                                    </p:set>
                                    <p:anim calcmode="lin" valueType="num">
                                      <p:cBhvr additive="base">
                                        <p:cTn id="17" dur="500" fill="hold"/>
                                        <p:tgtEl>
                                          <p:spTgt spid="1032"/>
                                        </p:tgtEl>
                                        <p:attrNameLst>
                                          <p:attrName>ppt_x</p:attrName>
                                        </p:attrNameLst>
                                      </p:cBhvr>
                                      <p:tavLst>
                                        <p:tav tm="0">
                                          <p:val>
                                            <p:strVal val="#ppt_x"/>
                                          </p:val>
                                        </p:tav>
                                        <p:tav tm="100000">
                                          <p:val>
                                            <p:strVal val="#ppt_x"/>
                                          </p:val>
                                        </p:tav>
                                      </p:tavLst>
                                    </p:anim>
                                    <p:anim calcmode="lin" valueType="num">
                                      <p:cBhvr additive="base">
                                        <p:cTn id="18" dur="500" fill="hold"/>
                                        <p:tgtEl>
                                          <p:spTgt spid="103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sz="6000" dirty="0" smtClean="0"/>
              <a:t>ARA SINAV I'İNİZ BEKLEDİĞİNİZ KADAR İYİ GEÇTİYSE…</a:t>
            </a:r>
            <a:endParaRPr lang="tr-TR" sz="6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2018 Bahar Döneminden Veriler</a:t>
            </a:r>
            <a:endParaRPr lang="tr-TR" dirty="0"/>
          </a:p>
        </p:txBody>
      </p:sp>
      <p:pic>
        <p:nvPicPr>
          <p:cNvPr id="4" name="3 İçerik Yer Tutucusu" descr="Dusus.JPG"/>
          <p:cNvPicPr>
            <a:picLocks noGrp="1" noChangeAspect="1"/>
          </p:cNvPicPr>
          <p:nvPr>
            <p:ph sz="quarter" idx="1"/>
          </p:nvPr>
        </p:nvPicPr>
        <p:blipFill>
          <a:blip r:embed="rId3"/>
          <a:stretch>
            <a:fillRect/>
          </a:stretch>
        </p:blipFill>
        <p:spPr>
          <a:xfrm>
            <a:off x="1643042" y="1357298"/>
            <a:ext cx="1928439" cy="4937125"/>
          </a:xfrm>
        </p:spPr>
      </p:pic>
      <p:sp>
        <p:nvSpPr>
          <p:cNvPr id="6" name="5 Yuvarlatılmış Dikdörtgen"/>
          <p:cNvSpPr/>
          <p:nvPr/>
        </p:nvSpPr>
        <p:spPr>
          <a:xfrm>
            <a:off x="4000496" y="2214554"/>
            <a:ext cx="4071966" cy="25717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Ara Sınav </a:t>
            </a:r>
            <a:r>
              <a:rPr lang="tr-TR" dirty="0" err="1" smtClean="0"/>
              <a:t>I’den</a:t>
            </a:r>
            <a:r>
              <a:rPr lang="tr-TR" dirty="0" smtClean="0"/>
              <a:t> alınan yüksek notlar yanıltıcı olmamalı. Lütfen rehavete kapılmayınız ve </a:t>
            </a:r>
            <a:r>
              <a:rPr lang="tr-TR" b="1" dirty="0" smtClean="0"/>
              <a:t>düzenli çalışmayı aksatmayınız.</a:t>
            </a:r>
          </a:p>
          <a:p>
            <a:pPr algn="ctr"/>
            <a:endParaRPr lang="tr-TR" dirty="0" smtClean="0"/>
          </a:p>
          <a:p>
            <a:pPr algn="ctr"/>
            <a:r>
              <a:rPr lang="tr-TR" dirty="0" smtClean="0"/>
              <a:t>Dersin ilerleyen kısımlarında öğrenilen özyineleme, işaretçiler, yapılar gibi kapsamlı ve düzenli çalışmanın çok önemli olduğu konular mevcuttur!</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Dizgiler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567122"/>
          </a:xfrm>
        </p:spPr>
        <p:txBody>
          <a:bodyPr>
            <a:normAutofit/>
          </a:bodyPr>
          <a:lstStyle/>
          <a:p>
            <a:pPr algn="just">
              <a:buFontTx/>
              <a:buChar char="-"/>
            </a:pPr>
            <a:r>
              <a:rPr lang="tr-TR" sz="2400" dirty="0" smtClean="0">
                <a:solidFill>
                  <a:schemeClr val="tx1"/>
                </a:solidFill>
              </a:rPr>
              <a:t> </a:t>
            </a:r>
            <a:r>
              <a:rPr lang="tr-TR" sz="2400" dirty="0" err="1" smtClean="0">
                <a:solidFill>
                  <a:schemeClr val="tx1"/>
                </a:solidFill>
              </a:rPr>
              <a:t>C'de</a:t>
            </a:r>
            <a:r>
              <a:rPr lang="tr-TR" sz="2400" dirty="0" smtClean="0">
                <a:solidFill>
                  <a:schemeClr val="tx1"/>
                </a:solidFill>
              </a:rPr>
              <a:t> tanımlanan dizgilerde dikkat edilmesi gereken önemli detaylar vardır. </a:t>
            </a:r>
          </a:p>
          <a:p>
            <a:pPr algn="just">
              <a:buFontTx/>
              <a:buChar char="-"/>
            </a:pPr>
            <a:r>
              <a:rPr lang="tr-TR" sz="2400" dirty="0" smtClean="0">
                <a:solidFill>
                  <a:schemeClr val="tx1"/>
                </a:solidFill>
              </a:rPr>
              <a:t>Dizgilerde bir dizginin nerede bittiğinin bilinmesi gerekir. Örneğin </a:t>
            </a:r>
            <a:r>
              <a:rPr lang="tr-TR" sz="2400" dirty="0" err="1" smtClean="0">
                <a:solidFill>
                  <a:schemeClr val="tx1"/>
                </a:solidFill>
              </a:rPr>
              <a:t>printf</a:t>
            </a:r>
            <a:r>
              <a:rPr lang="tr-TR" sz="2400" dirty="0" smtClean="0">
                <a:solidFill>
                  <a:schemeClr val="tx1"/>
                </a:solidFill>
              </a:rPr>
              <a:t> komutuyla ekrana </a:t>
            </a:r>
            <a:r>
              <a:rPr lang="tr-TR" sz="2400" b="1" u="sng" dirty="0" smtClean="0">
                <a:solidFill>
                  <a:srgbClr val="FF0000"/>
                </a:solidFill>
              </a:rPr>
              <a:t>bir dizgi yazarken derleyici dizginin sonunu bilmelidir ki dizgideki gereksiz elemanları da yazdırmasın. </a:t>
            </a:r>
          </a:p>
        </p:txBody>
      </p:sp>
    </p:spTree>
    <p:extLst>
      <p:ext uri="{BB962C8B-B14F-4D97-AF65-F5344CB8AC3E}">
        <p14:creationId xmlns="" xmlns:p14="http://schemas.microsoft.com/office/powerpoint/2010/main" val="1009101363"/>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Dizgi sonu karakterinin derleyicide incelenmesi</a:t>
            </a:r>
            <a:endParaRPr lang="tr-TR" dirty="0"/>
          </a:p>
        </p:txBody>
      </p:sp>
      <p:sp>
        <p:nvSpPr>
          <p:cNvPr id="3" name="2 İçerik Yer Tutucusu"/>
          <p:cNvSpPr>
            <a:spLocks noGrp="1"/>
          </p:cNvSpPr>
          <p:nvPr>
            <p:ph sz="quarter" idx="1"/>
          </p:nvPr>
        </p:nvSpPr>
        <p:spPr/>
        <p:txBody>
          <a:bodyPr/>
          <a:lstStyle/>
          <a:p>
            <a:r>
              <a:rPr lang="tr-TR" dirty="0" smtClean="0"/>
              <a:t>12 elemanlı bir </a:t>
            </a:r>
            <a:r>
              <a:rPr lang="tr-TR" dirty="0" err="1" smtClean="0"/>
              <a:t>char</a:t>
            </a:r>
            <a:r>
              <a:rPr lang="tr-TR" dirty="0" smtClean="0"/>
              <a:t> dizisi(dizgi) açacak olsak…</a:t>
            </a:r>
            <a:endParaRPr lang="tr-TR" dirty="0"/>
          </a:p>
          <a:p>
            <a:r>
              <a:rPr lang="tr-TR" dirty="0" smtClean="0"/>
              <a:t>İçerisine tanım aşamasında “merhaba” yazdırsak…</a:t>
            </a:r>
          </a:p>
          <a:p>
            <a:r>
              <a:rPr lang="tr-TR" dirty="0" smtClean="0"/>
              <a:t>Dizginin 4.indisindeki ‘</a:t>
            </a:r>
            <a:r>
              <a:rPr lang="tr-TR" dirty="0" err="1" smtClean="0"/>
              <a:t>a’nın</a:t>
            </a:r>
            <a:r>
              <a:rPr lang="tr-TR" dirty="0" smtClean="0"/>
              <a:t> yerine ‘\0’ koysak ve tekrar dizgiyi yazdırsak…</a:t>
            </a:r>
          </a:p>
          <a:p>
            <a:r>
              <a:rPr lang="tr-TR" dirty="0" smtClean="0"/>
              <a:t>Bu durumda ekrana ne değeri yazılır?</a:t>
            </a:r>
          </a:p>
        </p:txBody>
      </p:sp>
      <p:sp>
        <p:nvSpPr>
          <p:cNvPr id="7" name="6 Yuvarlatılmış Dikdörtgen"/>
          <p:cNvSpPr/>
          <p:nvPr/>
        </p:nvSpPr>
        <p:spPr>
          <a:xfrm>
            <a:off x="2857488" y="4143380"/>
            <a:ext cx="2143140" cy="11430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b="1" i="1" dirty="0" err="1" smtClean="0"/>
              <a:t>merh</a:t>
            </a:r>
            <a:endParaRPr lang="tr-TR" sz="3600" b="1" i="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Dizgi sonu karakteri (‘</a:t>
            </a:r>
            <a:r>
              <a:rPr lang="tr-TR" sz="4000" b="1" dirty="0" smtClean="0">
                <a:solidFill>
                  <a:srgbClr val="002060"/>
                </a:solidFill>
              </a:rPr>
              <a:t>\0</a:t>
            </a:r>
            <a:r>
              <a:rPr lang="tr-TR" sz="4000" b="1" dirty="0" smtClean="0">
                <a:solidFill>
                  <a:schemeClr val="tx2">
                    <a:lumMod val="60000"/>
                    <a:lumOff val="40000"/>
                  </a:schemeClr>
                </a:solidFill>
              </a:rPr>
              <a:t>’)</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567122"/>
          </a:xfrm>
        </p:spPr>
        <p:txBody>
          <a:bodyPr>
            <a:normAutofit/>
          </a:bodyPr>
          <a:lstStyle/>
          <a:p>
            <a:pPr algn="just">
              <a:buFontTx/>
              <a:buChar char="-"/>
            </a:pPr>
            <a:r>
              <a:rPr lang="tr-TR" sz="2400" dirty="0" smtClean="0">
                <a:solidFill>
                  <a:schemeClr val="tx1"/>
                </a:solidFill>
              </a:rPr>
              <a:t>Dizginin bittiğini işaret etmek üzere özel bir karakter kullanılır. Bu karakter </a:t>
            </a:r>
            <a:r>
              <a:rPr lang="tr-TR" sz="2400" b="1" dirty="0" smtClean="0">
                <a:solidFill>
                  <a:schemeClr val="tx1"/>
                </a:solidFill>
              </a:rPr>
              <a:t>'</a:t>
            </a:r>
            <a:r>
              <a:rPr lang="tr-TR" sz="2400" b="1" dirty="0" smtClean="0">
                <a:solidFill>
                  <a:srgbClr val="FF0000"/>
                </a:solidFill>
              </a:rPr>
              <a:t>\0</a:t>
            </a:r>
            <a:r>
              <a:rPr lang="tr-TR" sz="2400" b="1" dirty="0" smtClean="0"/>
              <a:t>' </a:t>
            </a:r>
            <a:r>
              <a:rPr lang="tr-TR" sz="2400" b="1" dirty="0" smtClean="0">
                <a:solidFill>
                  <a:schemeClr val="tx1"/>
                </a:solidFill>
              </a:rPr>
              <a:t>karakteridir</a:t>
            </a:r>
            <a:r>
              <a:rPr lang="tr-TR" sz="2400" dirty="0" smtClean="0">
                <a:solidFill>
                  <a:schemeClr val="tx1"/>
                </a:solidFill>
              </a:rPr>
              <a:t>. Ekrana bir karakter dizisi yazdırıldığında derleyici ekrana ne kadar karakter yazacağını '\0' sembolüne göre belirler. Bu karaktere </a:t>
            </a:r>
            <a:r>
              <a:rPr lang="tr-TR" sz="2400" b="1" dirty="0" smtClean="0">
                <a:solidFill>
                  <a:schemeClr val="tx1"/>
                </a:solidFill>
              </a:rPr>
              <a:t>dizgi sonu karakteri </a:t>
            </a:r>
            <a:r>
              <a:rPr lang="tr-TR" sz="2400" dirty="0" smtClean="0">
                <a:solidFill>
                  <a:schemeClr val="tx1"/>
                </a:solidFill>
              </a:rPr>
              <a:t>deriz.</a:t>
            </a:r>
            <a:endParaRPr lang="tr-TR" sz="2400" dirty="0" smtClean="0"/>
          </a:p>
          <a:p>
            <a:pPr algn="just">
              <a:buFontTx/>
              <a:buChar char="-"/>
            </a:pPr>
            <a:r>
              <a:rPr lang="tr-TR" sz="2400" dirty="0" smtClean="0">
                <a:solidFill>
                  <a:schemeClr val="tx1"/>
                </a:solidFill>
              </a:rPr>
              <a:t>12 elemanlı bir karakter dizisi ele alalım:</a:t>
            </a:r>
          </a:p>
        </p:txBody>
      </p:sp>
      <p:graphicFrame>
        <p:nvGraphicFramePr>
          <p:cNvPr id="4" name="3 Tablo"/>
          <p:cNvGraphicFramePr>
            <a:graphicFrameLocks noGrp="1"/>
          </p:cNvGraphicFramePr>
          <p:nvPr/>
        </p:nvGraphicFramePr>
        <p:xfrm>
          <a:off x="2000232" y="3714752"/>
          <a:ext cx="5214972" cy="428628"/>
        </p:xfrm>
        <a:graphic>
          <a:graphicData uri="http://schemas.openxmlformats.org/drawingml/2006/table">
            <a:tbl>
              <a:tblPr firstRow="1" bandRow="1">
                <a:tableStyleId>{5940675A-B579-460E-94D1-54222C63F5DA}</a:tableStyleId>
              </a:tblPr>
              <a:tblGrid>
                <a:gridCol w="434581"/>
                <a:gridCol w="434581"/>
                <a:gridCol w="434581"/>
                <a:gridCol w="434581"/>
                <a:gridCol w="434581"/>
                <a:gridCol w="434581"/>
                <a:gridCol w="434581"/>
                <a:gridCol w="434581"/>
                <a:gridCol w="434581"/>
                <a:gridCol w="434581"/>
                <a:gridCol w="434581"/>
                <a:gridCol w="434581"/>
              </a:tblGrid>
              <a:tr h="428628">
                <a:tc>
                  <a:txBody>
                    <a:bodyPr/>
                    <a:lstStyle/>
                    <a:p>
                      <a:pPr algn="ctr"/>
                      <a:r>
                        <a:rPr lang="tr-TR" b="1" dirty="0" smtClean="0"/>
                        <a:t>m</a:t>
                      </a:r>
                      <a:endParaRPr lang="tr-TR" b="1" dirty="0"/>
                    </a:p>
                  </a:txBody>
                  <a:tcPr/>
                </a:tc>
                <a:tc>
                  <a:txBody>
                    <a:bodyPr/>
                    <a:lstStyle/>
                    <a:p>
                      <a:pPr algn="ctr"/>
                      <a:r>
                        <a:rPr lang="tr-TR" b="1" dirty="0" smtClean="0"/>
                        <a:t>e</a:t>
                      </a:r>
                      <a:endParaRPr lang="tr-TR" b="1" dirty="0"/>
                    </a:p>
                  </a:txBody>
                  <a:tcPr/>
                </a:tc>
                <a:tc>
                  <a:txBody>
                    <a:bodyPr/>
                    <a:lstStyle/>
                    <a:p>
                      <a:pPr algn="ctr"/>
                      <a:r>
                        <a:rPr lang="tr-TR" b="1" dirty="0" smtClean="0"/>
                        <a:t>r</a:t>
                      </a:r>
                      <a:endParaRPr lang="tr-TR" b="1" dirty="0"/>
                    </a:p>
                  </a:txBody>
                  <a:tcPr/>
                </a:tc>
                <a:tc>
                  <a:txBody>
                    <a:bodyPr/>
                    <a:lstStyle/>
                    <a:p>
                      <a:pPr algn="ctr"/>
                      <a:r>
                        <a:rPr lang="tr-TR" b="1" dirty="0" smtClean="0"/>
                        <a:t>h</a:t>
                      </a:r>
                      <a:endParaRPr lang="tr-TR" b="1" dirty="0"/>
                    </a:p>
                  </a:txBody>
                  <a:tcPr/>
                </a:tc>
                <a:tc>
                  <a:txBody>
                    <a:bodyPr/>
                    <a:lstStyle/>
                    <a:p>
                      <a:pPr algn="ctr"/>
                      <a:r>
                        <a:rPr lang="tr-TR" b="1" dirty="0" smtClean="0"/>
                        <a:t>a</a:t>
                      </a:r>
                      <a:endParaRPr lang="tr-TR" b="1" dirty="0"/>
                    </a:p>
                  </a:txBody>
                  <a:tcPr/>
                </a:tc>
                <a:tc>
                  <a:txBody>
                    <a:bodyPr/>
                    <a:lstStyle/>
                    <a:p>
                      <a:pPr algn="ctr"/>
                      <a:r>
                        <a:rPr lang="tr-TR" b="1" dirty="0" smtClean="0"/>
                        <a:t>b</a:t>
                      </a:r>
                      <a:endParaRPr lang="tr-TR" b="1" dirty="0"/>
                    </a:p>
                  </a:txBody>
                  <a:tcPr/>
                </a:tc>
                <a:tc>
                  <a:txBody>
                    <a:bodyPr/>
                    <a:lstStyle/>
                    <a:p>
                      <a:pPr algn="ctr"/>
                      <a:r>
                        <a:rPr lang="tr-TR" b="1" dirty="0" smtClean="0"/>
                        <a:t>a</a:t>
                      </a:r>
                      <a:endParaRPr lang="tr-TR" b="1" dirty="0"/>
                    </a:p>
                  </a:txBody>
                  <a:tcPr/>
                </a:tc>
                <a:tc>
                  <a:txBody>
                    <a:bodyPr/>
                    <a:lstStyle/>
                    <a:p>
                      <a:r>
                        <a:rPr lang="tr-TR" dirty="0" smtClean="0"/>
                        <a:t>\0</a:t>
                      </a:r>
                      <a:endParaRPr lang="tr-TR" dirty="0"/>
                    </a:p>
                  </a:txBody>
                  <a:tcPr/>
                </a:tc>
                <a:tc>
                  <a:txBody>
                    <a:bodyPr/>
                    <a:lstStyle/>
                    <a:p>
                      <a:r>
                        <a:rPr lang="tr-TR" sz="1600" dirty="0" smtClean="0"/>
                        <a:t>çöp</a:t>
                      </a:r>
                      <a:endParaRPr lang="tr-TR" sz="2400" dirty="0"/>
                    </a:p>
                  </a:txBody>
                  <a:tcPr vert="vert270"/>
                </a:tc>
                <a:tc>
                  <a:txBody>
                    <a:bodyPr/>
                    <a:lstStyle/>
                    <a:p>
                      <a:r>
                        <a:rPr lang="tr-TR" sz="1600" dirty="0" smtClean="0"/>
                        <a:t>çöp</a:t>
                      </a:r>
                      <a:endParaRPr lang="tr-TR" sz="1600" dirty="0"/>
                    </a:p>
                  </a:txBody>
                  <a:tcPr vert="vert270"/>
                </a:tc>
                <a:tc>
                  <a:txBody>
                    <a:bodyPr/>
                    <a:lstStyle/>
                    <a:p>
                      <a:r>
                        <a:rPr lang="tr-TR" sz="1600" dirty="0" smtClean="0"/>
                        <a:t>çöp</a:t>
                      </a:r>
                      <a:endParaRPr lang="tr-TR" sz="1600" dirty="0"/>
                    </a:p>
                  </a:txBody>
                  <a:tcPr vert="vert270"/>
                </a:tc>
                <a:tc>
                  <a:txBody>
                    <a:bodyPr/>
                    <a:lstStyle/>
                    <a:p>
                      <a:r>
                        <a:rPr lang="tr-TR" sz="1600" dirty="0" smtClean="0"/>
                        <a:t>çöp</a:t>
                      </a:r>
                      <a:endParaRPr lang="tr-TR" sz="1600" dirty="0"/>
                    </a:p>
                  </a:txBody>
                  <a:tcPr vert="vert270"/>
                </a:tc>
              </a:tr>
            </a:tbl>
          </a:graphicData>
        </a:graphic>
      </p:graphicFrame>
      <p:sp>
        <p:nvSpPr>
          <p:cNvPr id="5" name="4 Sol Ayraç"/>
          <p:cNvSpPr/>
          <p:nvPr/>
        </p:nvSpPr>
        <p:spPr>
          <a:xfrm rot="16200000">
            <a:off x="6224460" y="3643903"/>
            <a:ext cx="357190" cy="16243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5 Metin kutusu"/>
          <p:cNvSpPr txBox="1"/>
          <p:nvPr/>
        </p:nvSpPr>
        <p:spPr>
          <a:xfrm>
            <a:off x="5778330" y="4631304"/>
            <a:ext cx="1365438" cy="369332"/>
          </a:xfrm>
          <a:prstGeom prst="rect">
            <a:avLst/>
          </a:prstGeom>
          <a:noFill/>
        </p:spPr>
        <p:txBody>
          <a:bodyPr wrap="none" rtlCol="0">
            <a:spAutoFit/>
          </a:bodyPr>
          <a:lstStyle/>
          <a:p>
            <a:r>
              <a:rPr lang="tr-TR" dirty="0" smtClean="0"/>
              <a:t>çöp değerler</a:t>
            </a:r>
            <a:endParaRPr lang="tr-TR" dirty="0"/>
          </a:p>
        </p:txBody>
      </p:sp>
      <p:sp>
        <p:nvSpPr>
          <p:cNvPr id="7" name="6 Sol Ayraç"/>
          <p:cNvSpPr/>
          <p:nvPr/>
        </p:nvSpPr>
        <p:spPr>
          <a:xfrm rot="16200000">
            <a:off x="3321835" y="2964653"/>
            <a:ext cx="357190" cy="30003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7 Metin kutusu"/>
          <p:cNvSpPr txBox="1"/>
          <p:nvPr/>
        </p:nvSpPr>
        <p:spPr>
          <a:xfrm>
            <a:off x="2520853" y="4631304"/>
            <a:ext cx="1979709" cy="369332"/>
          </a:xfrm>
          <a:prstGeom prst="rect">
            <a:avLst/>
          </a:prstGeom>
          <a:noFill/>
        </p:spPr>
        <p:txBody>
          <a:bodyPr wrap="none" rtlCol="0">
            <a:spAutoFit/>
          </a:bodyPr>
          <a:lstStyle/>
          <a:p>
            <a:r>
              <a:rPr lang="tr-TR" dirty="0" smtClean="0"/>
              <a:t>dizginin esas içeriği</a:t>
            </a:r>
            <a:endParaRPr lang="tr-TR" dirty="0"/>
          </a:p>
        </p:txBody>
      </p:sp>
    </p:spTree>
    <p:extLst>
      <p:ext uri="{BB962C8B-B14F-4D97-AF65-F5344CB8AC3E}">
        <p14:creationId xmlns="" xmlns:p14="http://schemas.microsoft.com/office/powerpoint/2010/main" val="1009101363"/>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rgbClr val="464653">
                    <a:lumMod val="60000"/>
                    <a:lumOff val="40000"/>
                  </a:srgbClr>
                </a:solidFill>
              </a:rPr>
              <a:t>Dizgi sonu karakteri (‘</a:t>
            </a:r>
            <a:r>
              <a:rPr lang="tr-TR" sz="4000" b="1" dirty="0" smtClean="0">
                <a:solidFill>
                  <a:srgbClr val="002060"/>
                </a:solidFill>
              </a:rPr>
              <a:t>\0</a:t>
            </a:r>
            <a:r>
              <a:rPr lang="tr-TR" sz="4000" b="1" dirty="0" smtClean="0">
                <a:solidFill>
                  <a:srgbClr val="464653">
                    <a:lumMod val="60000"/>
                    <a:lumOff val="40000"/>
                  </a:srgbClr>
                </a:solidFill>
              </a:rPr>
              <a:t>’)</a:t>
            </a:r>
            <a:endParaRPr lang="tr-TR" sz="3600"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'\0' sembolü dizgi tanımlarının sonuna otomatik olarak eklenir.</a:t>
            </a:r>
          </a:p>
          <a:p>
            <a:pPr algn="just">
              <a:buFontTx/>
              <a:buChar char="-"/>
            </a:pPr>
            <a:endParaRPr lang="tr-TR" dirty="0">
              <a:solidFill>
                <a:schemeClr val="tx1"/>
              </a:solidFill>
            </a:endParaRPr>
          </a:p>
          <a:p>
            <a:pPr marL="342900" indent="-342900" algn="just">
              <a:buFont typeface="Wingdings" panose="05000000000000000000" pitchFamily="2" charset="2"/>
              <a:buChar char="Ø"/>
            </a:pPr>
            <a:r>
              <a:rPr lang="tr-TR" dirty="0" err="1">
                <a:solidFill>
                  <a:schemeClr val="tx1"/>
                </a:solidFill>
              </a:rPr>
              <a:t>c</a:t>
            </a:r>
            <a:r>
              <a:rPr lang="tr-TR" dirty="0" err="1" smtClean="0">
                <a:solidFill>
                  <a:schemeClr val="tx1"/>
                </a:solidFill>
              </a:rPr>
              <a:t>har</a:t>
            </a:r>
            <a:r>
              <a:rPr lang="tr-TR" dirty="0" smtClean="0">
                <a:solidFill>
                  <a:schemeClr val="tx1"/>
                </a:solidFill>
              </a:rPr>
              <a:t> dizi[] = “seviyorum seni C";</a:t>
            </a:r>
          </a:p>
          <a:p>
            <a:pPr algn="just"/>
            <a:endParaRPr lang="tr-TR" sz="2400" dirty="0">
              <a:solidFill>
                <a:schemeClr val="tx1"/>
              </a:solidFill>
            </a:endParaRPr>
          </a:p>
          <a:p>
            <a:pPr algn="just"/>
            <a:r>
              <a:rPr lang="tr-TR" dirty="0" smtClean="0">
                <a:solidFill>
                  <a:schemeClr val="tx1"/>
                </a:solidFill>
              </a:rPr>
              <a:t>Yukarıdaki örnekte dizgi 16 karakterden oluşmaktadır. Ancak dizinin kapasitesi 17 olacaktır. Çünkü dizgi’nin sonuna '\0' karakteri otomatik olarak konulacaktır. Eğer '\0' karakteri konulmazsa dizginin sonu bilinemez.</a:t>
            </a:r>
          </a:p>
        </p:txBody>
      </p:sp>
    </p:spTree>
    <p:extLst>
      <p:ext uri="{BB962C8B-B14F-4D97-AF65-F5344CB8AC3E}">
        <p14:creationId xmlns:p14="http://schemas.microsoft.com/office/powerpoint/2010/main" xmlns="" val="1601007088"/>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rgbClr val="464653">
                    <a:lumMod val="60000"/>
                    <a:lumOff val="40000"/>
                  </a:srgbClr>
                </a:solidFill>
              </a:rPr>
              <a:t>Dizgi sonu karakteri (‘</a:t>
            </a:r>
            <a:r>
              <a:rPr lang="tr-TR" sz="4000" b="1" dirty="0" smtClean="0">
                <a:solidFill>
                  <a:srgbClr val="002060"/>
                </a:solidFill>
              </a:rPr>
              <a:t>\0</a:t>
            </a:r>
            <a:r>
              <a:rPr lang="tr-TR" sz="4000" b="1" dirty="0" smtClean="0">
                <a:solidFill>
                  <a:srgbClr val="464653">
                    <a:lumMod val="60000"/>
                    <a:lumOff val="40000"/>
                  </a:srgbClr>
                </a:solidFill>
              </a:rPr>
              <a:t>’)</a:t>
            </a:r>
            <a:endParaRPr lang="tr-TR" sz="3600"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dirty="0" smtClean="0">
                <a:solidFill>
                  <a:schemeClr val="tx1"/>
                </a:solidFill>
              </a:rPr>
              <a:t>Dizgi kapasitesini belirlerken \0 için yer bırakmazsanız, dizgiyi ekrana yazdırırken çöp değerlerini de görebilirsiniz. </a:t>
            </a:r>
            <a:r>
              <a:rPr lang="tr-TR" dirty="0" err="1" smtClean="0">
                <a:solidFill>
                  <a:schemeClr val="tx1"/>
                </a:solidFill>
              </a:rPr>
              <a:t>RAM’deki</a:t>
            </a:r>
            <a:r>
              <a:rPr lang="tr-TR" dirty="0" smtClean="0">
                <a:solidFill>
                  <a:schemeClr val="tx1"/>
                </a:solidFill>
              </a:rPr>
              <a:t> ilk çöp ‘\0’ değerine kadar yazılım yapılır.</a:t>
            </a:r>
          </a:p>
          <a:p>
            <a:pPr algn="just">
              <a:buFontTx/>
              <a:buChar char="-"/>
            </a:pPr>
            <a:endParaRPr lang="tr-TR" dirty="0" smtClean="0"/>
          </a:p>
          <a:p>
            <a:pPr algn="just">
              <a:buFontTx/>
              <a:buChar char="-"/>
            </a:pPr>
            <a:endParaRPr lang="tr-TR" dirty="0" smtClean="0">
              <a:solidFill>
                <a:schemeClr val="tx1"/>
              </a:solidFill>
            </a:endParaRPr>
          </a:p>
          <a:p>
            <a:pPr algn="just">
              <a:buFontTx/>
              <a:buChar char="-"/>
            </a:pPr>
            <a:endParaRPr lang="tr-TR" dirty="0" smtClean="0"/>
          </a:p>
          <a:p>
            <a:pPr algn="just">
              <a:buFontTx/>
              <a:buChar char="-"/>
            </a:pPr>
            <a:endParaRPr lang="tr-TR" dirty="0" smtClean="0">
              <a:solidFill>
                <a:schemeClr val="tx1"/>
              </a:solidFill>
            </a:endParaRPr>
          </a:p>
          <a:p>
            <a:pPr algn="just">
              <a:buFontTx/>
              <a:buChar char="-"/>
            </a:pPr>
            <a:endParaRPr lang="tr-TR" dirty="0" smtClean="0">
              <a:solidFill>
                <a:schemeClr val="tx1"/>
              </a:solidFill>
            </a:endParaRPr>
          </a:p>
          <a:p>
            <a:pPr algn="just">
              <a:buFontTx/>
              <a:buChar char="-"/>
            </a:pPr>
            <a:r>
              <a:rPr lang="tr-TR" dirty="0" smtClean="0"/>
              <a:t>deneme[3]=“1234567”; kullanımında sadece 123 değerleri sığar, geriye kalanlar (4567 ve ‘\0’) bir yere yazılmaz.</a:t>
            </a:r>
            <a:endParaRPr lang="tr-TR" dirty="0">
              <a:solidFill>
                <a:schemeClr val="tx1"/>
              </a:solidFill>
            </a:endParaRPr>
          </a:p>
        </p:txBody>
      </p:sp>
      <p:pic>
        <p:nvPicPr>
          <p:cNvPr id="43009" name="Picture 1"/>
          <p:cNvPicPr>
            <a:picLocks noChangeAspect="1" noChangeArrowheads="1"/>
          </p:cNvPicPr>
          <p:nvPr/>
        </p:nvPicPr>
        <p:blipFill>
          <a:blip r:embed="rId2"/>
          <a:srcRect/>
          <a:stretch>
            <a:fillRect/>
          </a:stretch>
        </p:blipFill>
        <p:spPr bwMode="auto">
          <a:xfrm>
            <a:off x="2357422" y="2571744"/>
            <a:ext cx="4286280" cy="2143140"/>
          </a:xfrm>
          <a:prstGeom prst="rect">
            <a:avLst/>
          </a:prstGeom>
          <a:noFill/>
          <a:ln w="9525">
            <a:noFill/>
            <a:miter lim="800000"/>
            <a:headEnd/>
            <a:tailEnd/>
          </a:ln>
          <a:effectLst/>
        </p:spPr>
      </p:pic>
    </p:spTree>
    <p:extLst>
      <p:ext uri="{BB962C8B-B14F-4D97-AF65-F5344CB8AC3E}">
        <p14:creationId xmlns:p14="http://schemas.microsoft.com/office/powerpoint/2010/main" xmlns="" val="1601007088"/>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464653">
                    <a:lumMod val="60000"/>
                    <a:lumOff val="40000"/>
                  </a:srgbClr>
                </a:solidFill>
              </a:rPr>
              <a:t>Dizgi sonu karakteri (‘</a:t>
            </a:r>
            <a:r>
              <a:rPr lang="tr-TR" b="1" dirty="0" smtClean="0">
                <a:solidFill>
                  <a:srgbClr val="002060"/>
                </a:solidFill>
              </a:rPr>
              <a:t>\0</a:t>
            </a:r>
            <a:r>
              <a:rPr lang="tr-TR" b="1" dirty="0" smtClean="0">
                <a:solidFill>
                  <a:srgbClr val="464653">
                    <a:lumMod val="60000"/>
                    <a:lumOff val="40000"/>
                  </a:srgbClr>
                </a:solidFill>
              </a:rPr>
              <a:t>’)</a:t>
            </a:r>
            <a:endParaRPr lang="tr-TR" dirty="0"/>
          </a:p>
        </p:txBody>
      </p:sp>
      <p:sp>
        <p:nvSpPr>
          <p:cNvPr id="3" name="2 İçerik Yer Tutucusu"/>
          <p:cNvSpPr>
            <a:spLocks noGrp="1"/>
          </p:cNvSpPr>
          <p:nvPr>
            <p:ph sz="quarter" idx="1"/>
          </p:nvPr>
        </p:nvSpPr>
        <p:spPr/>
        <p:txBody>
          <a:bodyPr/>
          <a:lstStyle/>
          <a:p>
            <a:r>
              <a:rPr lang="tr-TR" dirty="0" err="1" smtClean="0"/>
              <a:t>printf</a:t>
            </a:r>
            <a:r>
              <a:rPr lang="tr-TR" dirty="0" smtClean="0"/>
              <a:t>(“%s”, x); şeklinde ekrana yazdırıldığında “merhaba” çıkıyorsa, x hakkında bileceğimiz tek şey ilk 8 elemanıdır. </a:t>
            </a:r>
          </a:p>
          <a:p>
            <a:r>
              <a:rPr lang="tr-TR" dirty="0" smtClean="0"/>
              <a:t>x ilk 8 elemanı ‘m’  ,  ’e’  ,  ’r’  ,  ’h’  ,  ’a’  ,  ’b’  ,  ’a’  ,  ’\0’ olan bir karakter dizisidir.</a:t>
            </a:r>
          </a:p>
          <a:p>
            <a:r>
              <a:rPr lang="tr-TR" dirty="0" smtClean="0"/>
              <a:t>x 100 kapasiteli de olsa, 1000 kapasiteli de olsa </a:t>
            </a:r>
            <a:r>
              <a:rPr lang="tr-TR" dirty="0" err="1" smtClean="0"/>
              <a:t>printf</a:t>
            </a:r>
            <a:r>
              <a:rPr lang="tr-TR" dirty="0" smtClean="0"/>
              <a:t> ilk gördüğü dizgi sonu karakterinde (‘</a:t>
            </a:r>
            <a:r>
              <a:rPr lang="tr-TR" dirty="0" smtClean="0">
                <a:solidFill>
                  <a:srgbClr val="FF0000"/>
                </a:solidFill>
              </a:rPr>
              <a:t>\0</a:t>
            </a:r>
            <a:r>
              <a:rPr lang="tr-TR" dirty="0" smtClean="0"/>
              <a:t>’)de sonlanır.</a:t>
            </a:r>
          </a:p>
          <a:p>
            <a:endParaRPr lang="tr-TR" dirty="0" smtClean="0"/>
          </a:p>
        </p:txBody>
      </p:sp>
      <p:sp>
        <p:nvSpPr>
          <p:cNvPr id="4" name="3 Yuvarlatılmış Dikdörtgen"/>
          <p:cNvSpPr/>
          <p:nvPr/>
        </p:nvSpPr>
        <p:spPr>
          <a:xfrm>
            <a:off x="714348" y="4143380"/>
            <a:ext cx="8001056" cy="20717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2000" dirty="0" smtClean="0"/>
              <a:t>HATIRLATMA: </a:t>
            </a:r>
            <a:br>
              <a:rPr lang="tr-TR" sz="2000" dirty="0" smtClean="0"/>
            </a:br>
            <a:r>
              <a:rPr lang="tr-TR" sz="2000" dirty="0" err="1" smtClean="0"/>
              <a:t>int</a:t>
            </a:r>
            <a:r>
              <a:rPr lang="tr-TR" sz="2000" dirty="0" smtClean="0"/>
              <a:t>, </a:t>
            </a:r>
            <a:r>
              <a:rPr lang="tr-TR" sz="2000" dirty="0" err="1" smtClean="0"/>
              <a:t>double</a:t>
            </a:r>
            <a:r>
              <a:rPr lang="tr-TR" sz="2000" dirty="0" smtClean="0"/>
              <a:t>… ‘dan farklı olarak dizgilerde  </a:t>
            </a:r>
            <a:r>
              <a:rPr lang="tr-TR" sz="2000" dirty="0" err="1" smtClean="0"/>
              <a:t>if</a:t>
            </a:r>
            <a:r>
              <a:rPr lang="tr-TR" sz="2000" dirty="0" smtClean="0"/>
              <a:t>(</a:t>
            </a:r>
            <a:r>
              <a:rPr lang="tr-TR" sz="2000" b="1" strike="sngStrike" dirty="0" smtClean="0"/>
              <a:t>x==“merhaba”</a:t>
            </a:r>
            <a:r>
              <a:rPr lang="tr-TR" sz="2000" dirty="0" smtClean="0"/>
              <a:t>)… gibi bir kıyaslama ya da </a:t>
            </a:r>
            <a:r>
              <a:rPr lang="tr-TR" sz="2000" b="1" strike="sngStrike" dirty="0" smtClean="0"/>
              <a:t>x2=x; </a:t>
            </a:r>
            <a:r>
              <a:rPr lang="tr-TR" sz="2000" dirty="0" smtClean="0"/>
              <a:t>gibi değer aktarımı yapamayız.</a:t>
            </a:r>
          </a:p>
          <a:p>
            <a:r>
              <a:rPr lang="tr-TR" sz="2000" dirty="0" smtClean="0"/>
              <a:t>Dizgilerde dizgi sonu karakterini de hesaba katan </a:t>
            </a:r>
            <a:r>
              <a:rPr lang="tr-TR" sz="2000" dirty="0" err="1" smtClean="0"/>
              <a:t>strcmp</a:t>
            </a:r>
            <a:r>
              <a:rPr lang="tr-TR" sz="2000" dirty="0" smtClean="0"/>
              <a:t>, </a:t>
            </a:r>
            <a:r>
              <a:rPr lang="tr-TR" sz="2000" dirty="0" err="1" smtClean="0"/>
              <a:t>strcpy</a:t>
            </a:r>
            <a:r>
              <a:rPr lang="tr-TR" sz="2000" dirty="0" smtClean="0"/>
              <a:t> gibi fonksiyonlar kullanılır. (yakında görülecek)</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464653">
                    <a:lumMod val="60000"/>
                    <a:lumOff val="40000"/>
                  </a:srgbClr>
                </a:solidFill>
              </a:rPr>
              <a:t>Dizgi sonu karakteri (‘</a:t>
            </a:r>
            <a:r>
              <a:rPr lang="tr-TR" b="1" dirty="0" smtClean="0">
                <a:solidFill>
                  <a:srgbClr val="002060"/>
                </a:solidFill>
              </a:rPr>
              <a:t>\0</a:t>
            </a:r>
            <a:r>
              <a:rPr lang="tr-TR" b="1" dirty="0" smtClean="0">
                <a:solidFill>
                  <a:srgbClr val="464653">
                    <a:lumMod val="60000"/>
                    <a:lumOff val="40000"/>
                  </a:srgbClr>
                </a:solidFill>
              </a:rPr>
              <a:t>’)</a:t>
            </a:r>
            <a:endParaRPr lang="tr-TR" dirty="0"/>
          </a:p>
        </p:txBody>
      </p:sp>
      <p:sp>
        <p:nvSpPr>
          <p:cNvPr id="3" name="2 İçerik Yer Tutucusu"/>
          <p:cNvSpPr>
            <a:spLocks noGrp="1"/>
          </p:cNvSpPr>
          <p:nvPr>
            <p:ph sz="quarter" idx="1"/>
          </p:nvPr>
        </p:nvSpPr>
        <p:spPr>
          <a:xfrm>
            <a:off x="457200" y="1219200"/>
            <a:ext cx="8229600" cy="3138494"/>
          </a:xfrm>
        </p:spPr>
        <p:txBody>
          <a:bodyPr>
            <a:normAutofit fontScale="92500" lnSpcReduction="20000"/>
          </a:bodyPr>
          <a:lstStyle/>
          <a:p>
            <a:r>
              <a:rPr lang="tr-TR" dirty="0" smtClean="0"/>
              <a:t>Bu kod ekrana ne </a:t>
            </a:r>
            <a:r>
              <a:rPr lang="tr-TR" dirty="0" err="1" smtClean="0"/>
              <a:t>yazdirir</a:t>
            </a:r>
            <a:r>
              <a:rPr lang="tr-TR" dirty="0" smtClean="0"/>
              <a:t>?</a:t>
            </a:r>
          </a:p>
          <a:p>
            <a:endParaRPr lang="tr-TR" dirty="0" smtClean="0"/>
          </a:p>
          <a:p>
            <a:r>
              <a:rPr lang="tr-TR" sz="3200" dirty="0" err="1" smtClean="0"/>
              <a:t>char</a:t>
            </a:r>
            <a:r>
              <a:rPr lang="tr-TR" sz="3200" dirty="0" smtClean="0"/>
              <a:t> isim[20]="James  Bond";</a:t>
            </a:r>
          </a:p>
          <a:p>
            <a:r>
              <a:rPr lang="tr-TR" sz="3200" dirty="0" err="1" smtClean="0"/>
              <a:t>printf</a:t>
            </a:r>
            <a:r>
              <a:rPr lang="tr-TR" sz="3200" dirty="0" smtClean="0"/>
              <a:t>("%s\n", isim);</a:t>
            </a:r>
          </a:p>
          <a:p>
            <a:r>
              <a:rPr lang="tr-TR" sz="3200" dirty="0" smtClean="0"/>
              <a:t>isim[5]='\0';</a:t>
            </a:r>
          </a:p>
          <a:p>
            <a:r>
              <a:rPr lang="tr-TR" sz="3200" dirty="0" err="1" smtClean="0"/>
              <a:t>printf</a:t>
            </a:r>
            <a:r>
              <a:rPr lang="tr-TR" sz="3200" dirty="0" smtClean="0"/>
              <a:t>("%s\n", isim);</a:t>
            </a:r>
          </a:p>
          <a:p>
            <a:r>
              <a:rPr lang="tr-TR" sz="3200" dirty="0" err="1" smtClean="0"/>
              <a:t>printf</a:t>
            </a:r>
            <a:r>
              <a:rPr lang="tr-TR" sz="3200" dirty="0" smtClean="0"/>
              <a:t>("%s\n", isim+6);</a:t>
            </a:r>
          </a:p>
          <a:p>
            <a:endParaRPr lang="tr-TR" sz="3200" dirty="0" smtClean="0"/>
          </a:p>
        </p:txBody>
      </p:sp>
      <p:pic>
        <p:nvPicPr>
          <p:cNvPr id="8" name="7 Resim" descr="name-power-point-16-638.jpg"/>
          <p:cNvPicPr>
            <a:picLocks noChangeAspect="1"/>
          </p:cNvPicPr>
          <p:nvPr/>
        </p:nvPicPr>
        <p:blipFill>
          <a:blip r:embed="rId2"/>
          <a:stretch>
            <a:fillRect/>
          </a:stretch>
        </p:blipFill>
        <p:spPr>
          <a:xfrm>
            <a:off x="5143504" y="3500438"/>
            <a:ext cx="3324227" cy="2495775"/>
          </a:xfrm>
          <a:prstGeom prst="rect">
            <a:avLst/>
          </a:prstGeom>
        </p:spPr>
      </p:pic>
      <p:grpSp>
        <p:nvGrpSpPr>
          <p:cNvPr id="14" name="13 Grup"/>
          <p:cNvGrpSpPr/>
          <p:nvPr/>
        </p:nvGrpSpPr>
        <p:grpSpPr>
          <a:xfrm>
            <a:off x="428596" y="4143380"/>
            <a:ext cx="4786346" cy="2254392"/>
            <a:chOff x="428596" y="4143380"/>
            <a:chExt cx="4786346" cy="2254392"/>
          </a:xfrm>
        </p:grpSpPr>
        <p:cxnSp>
          <p:nvCxnSpPr>
            <p:cNvPr id="11" name="10 Düz Ok Bağlayıcısı"/>
            <p:cNvCxnSpPr>
              <a:endCxn id="12" idx="0"/>
            </p:cNvCxnSpPr>
            <p:nvPr/>
          </p:nvCxnSpPr>
          <p:spPr>
            <a:xfrm rot="10800000" flipV="1">
              <a:off x="2821770" y="4143380"/>
              <a:ext cx="607223"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Metin kutusu"/>
            <p:cNvSpPr txBox="1"/>
            <p:nvPr/>
          </p:nvSpPr>
          <p:spPr>
            <a:xfrm>
              <a:off x="428596" y="4643446"/>
              <a:ext cx="4786346" cy="1754326"/>
            </a:xfrm>
            <a:prstGeom prst="rect">
              <a:avLst/>
            </a:prstGeom>
            <a:noFill/>
          </p:spPr>
          <p:txBody>
            <a:bodyPr wrap="square" rtlCol="0">
              <a:spAutoFit/>
            </a:bodyPr>
            <a:lstStyle/>
            <a:p>
              <a:r>
                <a:rPr lang="tr-TR" i="1" dirty="0" smtClean="0"/>
                <a:t>isim</a:t>
              </a:r>
              <a:r>
                <a:rPr lang="tr-TR" dirty="0" smtClean="0"/>
                <a:t>’in adresinin 6 hane ilerisi ‘B’ </a:t>
              </a:r>
              <a:r>
                <a:rPr lang="tr-TR" dirty="0" err="1" smtClean="0"/>
                <a:t>nin</a:t>
              </a:r>
              <a:r>
                <a:rPr lang="tr-TR" dirty="0" smtClean="0"/>
                <a:t> bulunduğu adrestir. </a:t>
              </a:r>
              <a:r>
                <a:rPr lang="tr-TR" dirty="0" err="1" smtClean="0"/>
                <a:t>printf’ten</a:t>
              </a:r>
              <a:r>
                <a:rPr lang="tr-TR" dirty="0" smtClean="0"/>
                <a:t> oradan başlayarak ilk gördüğü \0’a kadar yazdırır.</a:t>
              </a:r>
              <a:br>
                <a:rPr lang="tr-TR" dirty="0" smtClean="0"/>
              </a:br>
              <a:r>
                <a:rPr lang="tr-TR" dirty="0" smtClean="0"/>
                <a:t>----</a:t>
              </a:r>
            </a:p>
            <a:p>
              <a:r>
                <a:rPr lang="tr-TR" dirty="0" err="1" smtClean="0"/>
                <a:t>int</a:t>
              </a:r>
              <a:r>
                <a:rPr lang="tr-TR" dirty="0" smtClean="0"/>
                <a:t> ile çalışıyor olsaydık “+6”, +24 bayt anlamına gelirdi.</a:t>
              </a:r>
              <a:endParaRPr lang="tr-TR" dirty="0"/>
            </a:p>
          </p:txBody>
        </p:sp>
      </p:grpSp>
      <p:pic>
        <p:nvPicPr>
          <p:cNvPr id="1026" name="Picture 2"/>
          <p:cNvPicPr>
            <a:picLocks noChangeAspect="1" noChangeArrowheads="1"/>
          </p:cNvPicPr>
          <p:nvPr/>
        </p:nvPicPr>
        <p:blipFill>
          <a:blip r:embed="rId3"/>
          <a:srcRect/>
          <a:stretch>
            <a:fillRect/>
          </a:stretch>
        </p:blipFill>
        <p:spPr bwMode="auto">
          <a:xfrm>
            <a:off x="6143636" y="1500174"/>
            <a:ext cx="2181225" cy="1628775"/>
          </a:xfrm>
          <a:prstGeom prst="rect">
            <a:avLst/>
          </a:prstGeom>
          <a:noFill/>
          <a:ln w="9525">
            <a:noFill/>
            <a:miter lim="800000"/>
            <a:headEnd/>
            <a:tailEnd/>
          </a:ln>
          <a:effectLst/>
        </p:spPr>
      </p:pic>
      <p:sp>
        <p:nvSpPr>
          <p:cNvPr id="9" name="8 5-Nokta Yıldız"/>
          <p:cNvSpPr/>
          <p:nvPr/>
        </p:nvSpPr>
        <p:spPr>
          <a:xfrm>
            <a:off x="3786182" y="3714752"/>
            <a:ext cx="1357322" cy="107157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464653">
                    <a:lumMod val="60000"/>
                    <a:lumOff val="40000"/>
                  </a:srgbClr>
                </a:solidFill>
              </a:rPr>
              <a:t>Dizgi sonu karakteri (‘</a:t>
            </a:r>
            <a:r>
              <a:rPr lang="tr-TR" b="1" dirty="0" smtClean="0">
                <a:solidFill>
                  <a:srgbClr val="002060"/>
                </a:solidFill>
              </a:rPr>
              <a:t>\0</a:t>
            </a:r>
            <a:r>
              <a:rPr lang="tr-TR" b="1" dirty="0" smtClean="0">
                <a:solidFill>
                  <a:srgbClr val="464653">
                    <a:lumMod val="60000"/>
                    <a:lumOff val="40000"/>
                  </a:srgbClr>
                </a:solidFill>
              </a:rPr>
              <a:t>’)</a:t>
            </a:r>
            <a:endParaRPr lang="tr-TR" dirty="0"/>
          </a:p>
        </p:txBody>
      </p:sp>
      <p:sp>
        <p:nvSpPr>
          <p:cNvPr id="6" name="5 Yuvarlatılmış Dikdörtgen"/>
          <p:cNvSpPr/>
          <p:nvPr/>
        </p:nvSpPr>
        <p:spPr>
          <a:xfrm>
            <a:off x="5786446" y="642918"/>
            <a:ext cx="3000396" cy="43577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Dizgiler üzerinde yapılan işlemlerde dizgi sonu karakteri de göz önünde bulundurulmalıdır. </a:t>
            </a:r>
          </a:p>
          <a:p>
            <a:pPr algn="ctr"/>
            <a:endParaRPr lang="tr-TR" dirty="0" smtClean="0"/>
          </a:p>
          <a:p>
            <a:pPr algn="ctr"/>
            <a:r>
              <a:rPr lang="tr-TR" dirty="0" smtClean="0"/>
              <a:t>Örneğin bir dizginin ilk 3 karakterini başka bir dizgiye kopyalayacak algoritma şu şekilde olmalıdır.</a:t>
            </a:r>
          </a:p>
          <a:p>
            <a:pPr algn="ctr">
              <a:buFont typeface="Arial" pitchFamily="34" charset="0"/>
              <a:buChar char="•"/>
            </a:pPr>
            <a:r>
              <a:rPr lang="tr-TR" dirty="0" smtClean="0"/>
              <a:t>0 indisli elemanı kopyala.</a:t>
            </a:r>
          </a:p>
          <a:p>
            <a:pPr algn="ctr">
              <a:buFont typeface="Arial" pitchFamily="34" charset="0"/>
              <a:buChar char="•"/>
            </a:pPr>
            <a:r>
              <a:rPr lang="tr-TR" dirty="0" smtClean="0"/>
              <a:t>1 indisli elemanı kopyala</a:t>
            </a:r>
          </a:p>
          <a:p>
            <a:pPr algn="ctr">
              <a:buFont typeface="Arial" pitchFamily="34" charset="0"/>
              <a:buChar char="•"/>
            </a:pPr>
            <a:r>
              <a:rPr lang="tr-TR" dirty="0" smtClean="0"/>
              <a:t>2 indisli elemanı kopyala.</a:t>
            </a:r>
          </a:p>
          <a:p>
            <a:pPr algn="ctr">
              <a:buFont typeface="Arial" pitchFamily="34" charset="0"/>
              <a:buChar char="•"/>
            </a:pPr>
            <a:r>
              <a:rPr lang="tr-TR" b="1" i="1" u="sng" dirty="0" smtClean="0">
                <a:solidFill>
                  <a:srgbClr val="FF0000"/>
                </a:solidFill>
              </a:rPr>
              <a:t>3. indise ‘\0’ yerleştir.</a:t>
            </a:r>
            <a:endParaRPr lang="tr-TR" b="1" i="1" u="sng" dirty="0">
              <a:solidFill>
                <a:srgbClr val="FF0000"/>
              </a:solidFill>
            </a:endParaRPr>
          </a:p>
        </p:txBody>
      </p:sp>
      <p:sp>
        <p:nvSpPr>
          <p:cNvPr id="7" name="6 Metin kutusu"/>
          <p:cNvSpPr txBox="1"/>
          <p:nvPr/>
        </p:nvSpPr>
        <p:spPr>
          <a:xfrm>
            <a:off x="1285852" y="5000636"/>
            <a:ext cx="450059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i="1" dirty="0" smtClean="0"/>
              <a:t>Dizgi işlemleri için kullanacağımız “</a:t>
            </a:r>
            <a:r>
              <a:rPr lang="tr-TR" sz="2400" i="1" dirty="0" err="1" smtClean="0"/>
              <a:t>string</a:t>
            </a:r>
            <a:r>
              <a:rPr lang="tr-TR" sz="2400" i="1" dirty="0" smtClean="0"/>
              <a:t>.h” fonksiyonları bu işlemleri bizim yerimize yapacak.</a:t>
            </a:r>
            <a:endParaRPr lang="tr-TR" sz="2400" i="1" dirty="0"/>
          </a:p>
        </p:txBody>
      </p:sp>
      <p:cxnSp>
        <p:nvCxnSpPr>
          <p:cNvPr id="9" name="8 Düz Ok Bağlayıcısı"/>
          <p:cNvCxnSpPr/>
          <p:nvPr/>
        </p:nvCxnSpPr>
        <p:spPr>
          <a:xfrm rot="10800000" flipV="1">
            <a:off x="4714876" y="4071942"/>
            <a:ext cx="1214446" cy="857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0" name="9 Tablo"/>
          <p:cNvGraphicFramePr>
            <a:graphicFrameLocks noGrp="1"/>
          </p:cNvGraphicFramePr>
          <p:nvPr/>
        </p:nvGraphicFramePr>
        <p:xfrm>
          <a:off x="285717" y="1500174"/>
          <a:ext cx="4786348" cy="579120"/>
        </p:xfrm>
        <a:graphic>
          <a:graphicData uri="http://schemas.openxmlformats.org/drawingml/2006/table">
            <a:tbl>
              <a:tblPr firstRow="1" bandRow="1">
                <a:tableStyleId>{5940675A-B579-460E-94D1-54222C63F5DA}</a:tableStyleId>
              </a:tblPr>
              <a:tblGrid>
                <a:gridCol w="683764"/>
                <a:gridCol w="683764"/>
                <a:gridCol w="683764"/>
                <a:gridCol w="683764"/>
                <a:gridCol w="683764"/>
                <a:gridCol w="683764"/>
                <a:gridCol w="683764"/>
              </a:tblGrid>
              <a:tr h="571504">
                <a:tc>
                  <a:txBody>
                    <a:bodyPr/>
                    <a:lstStyle/>
                    <a:p>
                      <a:pPr algn="ctr"/>
                      <a:r>
                        <a:rPr lang="tr-TR" sz="3200" b="1" dirty="0" smtClean="0"/>
                        <a:t>A</a:t>
                      </a:r>
                      <a:endParaRPr lang="tr-TR" sz="3200" b="1" dirty="0"/>
                    </a:p>
                  </a:txBody>
                  <a:tcPr/>
                </a:tc>
                <a:tc>
                  <a:txBody>
                    <a:bodyPr/>
                    <a:lstStyle/>
                    <a:p>
                      <a:pPr algn="ctr"/>
                      <a:r>
                        <a:rPr lang="tr-TR" sz="3200" b="1" dirty="0" smtClean="0"/>
                        <a:t>B</a:t>
                      </a:r>
                      <a:endParaRPr lang="tr-TR" sz="3200" b="1" dirty="0"/>
                    </a:p>
                  </a:txBody>
                  <a:tcPr/>
                </a:tc>
                <a:tc>
                  <a:txBody>
                    <a:bodyPr/>
                    <a:lstStyle/>
                    <a:p>
                      <a:pPr algn="ctr"/>
                      <a:r>
                        <a:rPr lang="tr-TR" sz="3200" b="1" dirty="0" smtClean="0"/>
                        <a:t>C</a:t>
                      </a:r>
                      <a:endParaRPr lang="tr-TR" sz="3200" b="1" dirty="0"/>
                    </a:p>
                  </a:txBody>
                  <a:tcPr/>
                </a:tc>
                <a:tc>
                  <a:txBody>
                    <a:bodyPr/>
                    <a:lstStyle/>
                    <a:p>
                      <a:pPr algn="ctr"/>
                      <a:r>
                        <a:rPr lang="tr-TR" sz="3200" b="1" dirty="0" smtClean="0"/>
                        <a:t>D</a:t>
                      </a:r>
                      <a:endParaRPr lang="tr-TR" sz="3200" b="1" dirty="0"/>
                    </a:p>
                  </a:txBody>
                  <a:tcPr/>
                </a:tc>
                <a:tc>
                  <a:txBody>
                    <a:bodyPr/>
                    <a:lstStyle/>
                    <a:p>
                      <a:pPr algn="ctr"/>
                      <a:r>
                        <a:rPr lang="tr-TR" sz="3200" b="1" dirty="0" smtClean="0"/>
                        <a:t>E</a:t>
                      </a:r>
                      <a:endParaRPr lang="tr-TR" sz="3200" b="1" dirty="0"/>
                    </a:p>
                  </a:txBody>
                  <a:tcPr/>
                </a:tc>
                <a:tc>
                  <a:txBody>
                    <a:bodyPr/>
                    <a:lstStyle/>
                    <a:p>
                      <a:pPr algn="ctr"/>
                      <a:r>
                        <a:rPr lang="tr-TR" sz="3200" b="1" dirty="0" smtClean="0"/>
                        <a:t>F</a:t>
                      </a:r>
                      <a:endParaRPr lang="tr-TR" sz="3200" b="1" dirty="0"/>
                    </a:p>
                  </a:txBody>
                  <a:tcPr/>
                </a:tc>
                <a:tc>
                  <a:txBody>
                    <a:bodyPr/>
                    <a:lstStyle/>
                    <a:p>
                      <a:pPr algn="ctr"/>
                      <a:r>
                        <a:rPr lang="tr-TR" sz="3200" b="1" dirty="0" smtClean="0"/>
                        <a:t>\0</a:t>
                      </a:r>
                      <a:endParaRPr lang="tr-TR" sz="3200" b="1" dirty="0"/>
                    </a:p>
                  </a:txBody>
                  <a:tcPr/>
                </a:tc>
              </a:tr>
            </a:tbl>
          </a:graphicData>
        </a:graphic>
      </p:graphicFrame>
      <p:graphicFrame>
        <p:nvGraphicFramePr>
          <p:cNvPr id="11" name="10 Tablo"/>
          <p:cNvGraphicFramePr>
            <a:graphicFrameLocks noGrp="1"/>
          </p:cNvGraphicFramePr>
          <p:nvPr/>
        </p:nvGraphicFramePr>
        <p:xfrm>
          <a:off x="285720" y="3000372"/>
          <a:ext cx="4786348" cy="579120"/>
        </p:xfrm>
        <a:graphic>
          <a:graphicData uri="http://schemas.openxmlformats.org/drawingml/2006/table">
            <a:tbl>
              <a:tblPr firstRow="1" bandRow="1">
                <a:tableStyleId>{5940675A-B579-460E-94D1-54222C63F5DA}</a:tableStyleId>
              </a:tblPr>
              <a:tblGrid>
                <a:gridCol w="683764"/>
                <a:gridCol w="683764"/>
                <a:gridCol w="683764"/>
                <a:gridCol w="683764"/>
                <a:gridCol w="683764"/>
                <a:gridCol w="683764"/>
                <a:gridCol w="683764"/>
              </a:tblGrid>
              <a:tr h="571504">
                <a:tc>
                  <a:txBody>
                    <a:bodyPr/>
                    <a:lstStyle/>
                    <a:p>
                      <a:pPr algn="ctr"/>
                      <a:r>
                        <a:rPr lang="tr-TR" sz="3200" b="1" dirty="0" smtClean="0"/>
                        <a:t>A</a:t>
                      </a:r>
                      <a:endParaRPr lang="tr-TR" sz="3200" b="1" dirty="0"/>
                    </a:p>
                  </a:txBody>
                  <a:tcPr/>
                </a:tc>
                <a:tc>
                  <a:txBody>
                    <a:bodyPr/>
                    <a:lstStyle/>
                    <a:p>
                      <a:pPr algn="ctr"/>
                      <a:r>
                        <a:rPr lang="tr-TR" sz="3200" b="1" dirty="0" smtClean="0"/>
                        <a:t>B</a:t>
                      </a:r>
                      <a:endParaRPr lang="tr-TR" sz="3200" b="1" dirty="0"/>
                    </a:p>
                  </a:txBody>
                  <a:tcPr/>
                </a:tc>
                <a:tc>
                  <a:txBody>
                    <a:bodyPr/>
                    <a:lstStyle/>
                    <a:p>
                      <a:pPr algn="ctr"/>
                      <a:r>
                        <a:rPr lang="tr-TR" sz="3200" b="1" dirty="0" smtClean="0"/>
                        <a:t>C</a:t>
                      </a:r>
                      <a:endParaRPr lang="tr-TR" sz="3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3200" b="1" dirty="0" smtClean="0"/>
                        <a:t>\0</a:t>
                      </a:r>
                    </a:p>
                  </a:txBody>
                  <a:tcPr/>
                </a:tc>
                <a:tc>
                  <a:txBody>
                    <a:bodyPr/>
                    <a:lstStyle/>
                    <a:p>
                      <a:pPr algn="ctr"/>
                      <a:endParaRPr lang="tr-TR" sz="3200" b="1" dirty="0"/>
                    </a:p>
                  </a:txBody>
                  <a:tcPr/>
                </a:tc>
                <a:tc>
                  <a:txBody>
                    <a:bodyPr/>
                    <a:lstStyle/>
                    <a:p>
                      <a:pPr algn="ctr"/>
                      <a:endParaRPr lang="tr-TR" sz="3200" b="1" dirty="0"/>
                    </a:p>
                  </a:txBody>
                  <a:tcPr/>
                </a:tc>
                <a:tc>
                  <a:txBody>
                    <a:bodyPr/>
                    <a:lstStyle/>
                    <a:p>
                      <a:pPr algn="ctr"/>
                      <a:endParaRPr lang="tr-TR" sz="3200" b="1" dirty="0"/>
                    </a:p>
                  </a:txBody>
                  <a:tcPr/>
                </a:tc>
              </a:tr>
            </a:tbl>
          </a:graphicData>
        </a:graphic>
      </p:graphicFrame>
      <p:sp>
        <p:nvSpPr>
          <p:cNvPr id="12" name="11 Aşağı Ok"/>
          <p:cNvSpPr/>
          <p:nvPr/>
        </p:nvSpPr>
        <p:spPr>
          <a:xfrm>
            <a:off x="2357422" y="2214554"/>
            <a:ext cx="785818"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diamond(in)">
                                      <p:cBhvr>
                                        <p:cTn id="7" dur="2000"/>
                                        <p:tgtEl>
                                          <p:spTgt spid="6">
                                            <p:txEl>
                                              <p:pRg st="6" end="6"/>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Onlara iyi davranın…</a:t>
            </a:r>
            <a:endParaRPr lang="tr-TR" dirty="0"/>
          </a:p>
        </p:txBody>
      </p:sp>
      <p:sp>
        <p:nvSpPr>
          <p:cNvPr id="7" name="6 Yuvarlatılmış Dikdörtgen"/>
          <p:cNvSpPr/>
          <p:nvPr/>
        </p:nvSpPr>
        <p:spPr>
          <a:xfrm>
            <a:off x="1071538" y="3286124"/>
            <a:ext cx="3199164" cy="178595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Ara Sınava çalışmaya henüz başlamamış olan ve son anı bekleyen öğrencileri sınava saatler kala gördüğünüzde onlara iyi davranın.</a:t>
            </a:r>
          </a:p>
        </p:txBody>
      </p:sp>
      <p:pic>
        <p:nvPicPr>
          <p:cNvPr id="4" name="3 İçerik Yer Tutucusu" descr="IMG_9694-slayta ekle.PNG"/>
          <p:cNvPicPr>
            <a:picLocks noGrp="1" noChangeAspect="1"/>
          </p:cNvPicPr>
          <p:nvPr>
            <p:ph sz="quarter" idx="1"/>
          </p:nvPr>
        </p:nvPicPr>
        <p:blipFill>
          <a:blip r:embed="rId2"/>
          <a:stretch>
            <a:fillRect/>
          </a:stretch>
        </p:blipFill>
        <p:spPr>
          <a:xfrm rot="20569797">
            <a:off x="4941845" y="-205713"/>
            <a:ext cx="3388137" cy="6026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5 Düz Ok Bağlayıcısı"/>
          <p:cNvCxnSpPr/>
          <p:nvPr/>
        </p:nvCxnSpPr>
        <p:spPr>
          <a:xfrm rot="10800000" flipV="1">
            <a:off x="4286248" y="2571744"/>
            <a:ext cx="2214578" cy="71438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Yuvarlatılmış Dikdörtgen"/>
          <p:cNvSpPr/>
          <p:nvPr/>
        </p:nvSpPr>
        <p:spPr>
          <a:xfrm>
            <a:off x="1785918" y="1500174"/>
            <a:ext cx="85725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3" name="Content Placeholder 2"/>
          <p:cNvSpPr>
            <a:spLocks noGrp="1"/>
          </p:cNvSpPr>
          <p:nvPr>
            <p:ph idx="1"/>
          </p:nvPr>
        </p:nvSpPr>
        <p:spPr/>
        <p:txBody>
          <a:bodyPr>
            <a:normAutofit/>
          </a:bodyPr>
          <a:lstStyle/>
          <a:p>
            <a:r>
              <a:rPr lang="tr-TR" dirty="0" err="1" smtClean="0"/>
              <a:t>When</a:t>
            </a:r>
            <a:r>
              <a:rPr lang="tr-TR" dirty="0" smtClean="0"/>
              <a:t> </a:t>
            </a:r>
            <a:r>
              <a:rPr lang="tr-TR" dirty="0" err="1" smtClean="0"/>
              <a:t>defining</a:t>
            </a:r>
            <a:r>
              <a:rPr lang="tr-TR" dirty="0" smtClean="0"/>
              <a:t> a </a:t>
            </a:r>
            <a:r>
              <a:rPr lang="tr-TR" dirty="0" err="1" smtClean="0"/>
              <a:t>string</a:t>
            </a:r>
            <a:r>
              <a:rPr lang="tr-TR" dirty="0" smtClean="0"/>
              <a:t>, r</a:t>
            </a:r>
            <a:r>
              <a:rPr lang="en-US" dirty="0" err="1" smtClean="0"/>
              <a:t>emember</a:t>
            </a:r>
            <a:r>
              <a:rPr lang="en-US" dirty="0" smtClean="0"/>
              <a:t> </a:t>
            </a:r>
            <a:r>
              <a:rPr lang="en-US" dirty="0"/>
              <a:t>to leave room in the array for </a:t>
            </a:r>
            <a:r>
              <a:rPr lang="en-US" dirty="0" smtClean="0"/>
              <a:t>\0</a:t>
            </a:r>
            <a:endParaRPr lang="en-US" dirty="0"/>
          </a:p>
          <a:p>
            <a:pPr lvl="1"/>
            <a:endParaRPr lang="en-US" dirty="0"/>
          </a:p>
        </p:txBody>
      </p:sp>
      <p:sp>
        <p:nvSpPr>
          <p:cNvPr id="2" name="Title 1"/>
          <p:cNvSpPr>
            <a:spLocks noGrp="1"/>
          </p:cNvSpPr>
          <p:nvPr>
            <p:ph type="title"/>
          </p:nvPr>
        </p:nvSpPr>
        <p:spPr/>
        <p:txBody>
          <a:bodyPr/>
          <a:lstStyle/>
          <a:p>
            <a:r>
              <a:rPr lang="en-US" dirty="0" smtClean="0"/>
              <a:t>Strings</a:t>
            </a:r>
            <a:endParaRPr lang="en-US" dirty="0"/>
          </a:p>
        </p:txBody>
      </p:sp>
      <p:cxnSp>
        <p:nvCxnSpPr>
          <p:cNvPr id="6" name="5 Düz Ok Bağlayıcısı"/>
          <p:cNvCxnSpPr/>
          <p:nvPr/>
        </p:nvCxnSpPr>
        <p:spPr>
          <a:xfrm rot="5400000">
            <a:off x="1821637" y="2536025"/>
            <a:ext cx="71438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1000100" y="3071810"/>
            <a:ext cx="3214710" cy="1200329"/>
          </a:xfrm>
          <a:prstGeom prst="rect">
            <a:avLst/>
          </a:prstGeom>
          <a:noFill/>
        </p:spPr>
        <p:txBody>
          <a:bodyPr wrap="square" rtlCol="0">
            <a:spAutoFit/>
          </a:bodyPr>
          <a:lstStyle/>
          <a:p>
            <a:r>
              <a:rPr lang="tr-TR" dirty="0" err="1" smtClean="0"/>
              <a:t>This</a:t>
            </a:r>
            <a:r>
              <a:rPr lang="tr-TR" dirty="0" smtClean="0"/>
              <a:t> </a:t>
            </a:r>
            <a:r>
              <a:rPr lang="tr-TR" dirty="0" err="1" smtClean="0"/>
              <a:t>special</a:t>
            </a:r>
            <a:r>
              <a:rPr lang="tr-TR" dirty="0" smtClean="0"/>
              <a:t> </a:t>
            </a:r>
            <a:r>
              <a:rPr lang="tr-TR" dirty="0" err="1" smtClean="0"/>
              <a:t>symbol</a:t>
            </a:r>
            <a:r>
              <a:rPr lang="tr-TR" dirty="0" smtClean="0"/>
              <a:t> is </a:t>
            </a:r>
            <a:r>
              <a:rPr lang="tr-TR" dirty="0" err="1" smtClean="0"/>
              <a:t>placed</a:t>
            </a:r>
            <a:r>
              <a:rPr lang="tr-TR" dirty="0" smtClean="0"/>
              <a:t> at </a:t>
            </a:r>
            <a:r>
              <a:rPr lang="tr-TR" dirty="0" err="1" smtClean="0"/>
              <a:t>the</a:t>
            </a:r>
            <a:r>
              <a:rPr lang="tr-TR" dirty="0" smtClean="0"/>
              <a:t> </a:t>
            </a:r>
            <a:r>
              <a:rPr lang="tr-TR" dirty="0" err="1" smtClean="0"/>
              <a:t>end</a:t>
            </a:r>
            <a:r>
              <a:rPr lang="tr-TR" dirty="0" smtClean="0"/>
              <a:t> of </a:t>
            </a:r>
            <a:r>
              <a:rPr lang="tr-TR" dirty="0" err="1" smtClean="0"/>
              <a:t>every</a:t>
            </a:r>
            <a:r>
              <a:rPr lang="tr-TR" dirty="0" smtClean="0"/>
              <a:t> </a:t>
            </a:r>
            <a:r>
              <a:rPr lang="tr-TR" dirty="0" err="1" smtClean="0"/>
              <a:t>string</a:t>
            </a:r>
            <a:r>
              <a:rPr lang="tr-TR" dirty="0" smtClean="0"/>
              <a:t>. </a:t>
            </a:r>
            <a:r>
              <a:rPr lang="tr-TR" dirty="0" err="1" smtClean="0"/>
              <a:t>It</a:t>
            </a:r>
            <a:r>
              <a:rPr lang="tr-TR" dirty="0" smtClean="0"/>
              <a:t> is </a:t>
            </a:r>
            <a:r>
              <a:rPr lang="tr-TR" dirty="0" err="1" smtClean="0"/>
              <a:t>invisible</a:t>
            </a:r>
            <a:r>
              <a:rPr lang="tr-TR" dirty="0" smtClean="0"/>
              <a:t> </a:t>
            </a:r>
            <a:r>
              <a:rPr lang="tr-TR" dirty="0" err="1" smtClean="0"/>
              <a:t>and</a:t>
            </a:r>
            <a:r>
              <a:rPr lang="tr-TR" dirty="0" smtClean="0"/>
              <a:t> it is </a:t>
            </a:r>
            <a:r>
              <a:rPr lang="tr-TR" dirty="0" err="1" smtClean="0"/>
              <a:t>called</a:t>
            </a:r>
            <a:r>
              <a:rPr lang="tr-TR" dirty="0" smtClean="0"/>
              <a:t> “</a:t>
            </a:r>
            <a:r>
              <a:rPr lang="tr-TR" dirty="0" err="1" smtClean="0"/>
              <a:t>end</a:t>
            </a:r>
            <a:r>
              <a:rPr lang="tr-TR" dirty="0" smtClean="0"/>
              <a:t> of </a:t>
            </a:r>
            <a:r>
              <a:rPr lang="tr-TR" dirty="0" err="1" smtClean="0"/>
              <a:t>line</a:t>
            </a:r>
            <a:r>
              <a:rPr lang="tr-TR" dirty="0" smtClean="0"/>
              <a:t>(EOL) </a:t>
            </a:r>
            <a:r>
              <a:rPr lang="tr-TR" dirty="0" err="1" smtClean="0"/>
              <a:t>character</a:t>
            </a:r>
            <a:r>
              <a:rPr lang="tr-TR" dirty="0" smtClean="0"/>
              <a:t>”</a:t>
            </a:r>
            <a:endParaRPr lang="tr-TR" dirty="0"/>
          </a:p>
        </p:txBody>
      </p:sp>
      <p:sp>
        <p:nvSpPr>
          <p:cNvPr id="9" name="8 Yuvarlatılmış Dikdörtgen"/>
          <p:cNvSpPr/>
          <p:nvPr/>
        </p:nvSpPr>
        <p:spPr>
          <a:xfrm>
            <a:off x="4929190" y="2500306"/>
            <a:ext cx="3643338" cy="20717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err="1" smtClean="0"/>
              <a:t>What</a:t>
            </a:r>
            <a:r>
              <a:rPr lang="tr-TR" sz="2800" dirty="0" smtClean="0"/>
              <a:t> is </a:t>
            </a:r>
            <a:r>
              <a:rPr lang="tr-TR" sz="2800" dirty="0" err="1" smtClean="0"/>
              <a:t>the</a:t>
            </a:r>
            <a:r>
              <a:rPr lang="tr-TR" sz="2800" dirty="0" smtClean="0"/>
              <a:t> minimum </a:t>
            </a:r>
            <a:r>
              <a:rPr lang="tr-TR" sz="2800" dirty="0" err="1" smtClean="0"/>
              <a:t>string</a:t>
            </a:r>
            <a:r>
              <a:rPr lang="tr-TR" sz="2800" dirty="0" smtClean="0"/>
              <a:t> size </a:t>
            </a:r>
            <a:r>
              <a:rPr lang="tr-TR" sz="2800" dirty="0" err="1" smtClean="0"/>
              <a:t>to</a:t>
            </a:r>
            <a:r>
              <a:rPr lang="tr-TR" sz="2800" dirty="0" smtClean="0"/>
              <a:t> </a:t>
            </a:r>
            <a:r>
              <a:rPr lang="tr-TR" sz="2800" dirty="0" err="1" smtClean="0"/>
              <a:t>store</a:t>
            </a:r>
            <a:r>
              <a:rPr lang="tr-TR" sz="2800" dirty="0" smtClean="0"/>
              <a:t> “</a:t>
            </a:r>
            <a:r>
              <a:rPr lang="tr-TR" sz="2800" dirty="0" err="1" smtClean="0"/>
              <a:t>charles</a:t>
            </a:r>
            <a:r>
              <a:rPr lang="tr-TR" sz="2800" dirty="0" smtClean="0"/>
              <a:t>”?</a:t>
            </a:r>
            <a:endParaRPr lang="tr-TR" sz="2800" dirty="0"/>
          </a:p>
        </p:txBody>
      </p:sp>
      <p:pic>
        <p:nvPicPr>
          <p:cNvPr id="10" name="9 Resim" descr="name-train-7-letters.gif"/>
          <p:cNvPicPr>
            <a:picLocks noChangeAspect="1"/>
          </p:cNvPicPr>
          <p:nvPr/>
        </p:nvPicPr>
        <p:blipFill>
          <a:blip r:embed="rId2"/>
          <a:srcRect t="38229" b="39910"/>
          <a:stretch>
            <a:fillRect/>
          </a:stretch>
        </p:blipFill>
        <p:spPr>
          <a:xfrm>
            <a:off x="9644098" y="4643446"/>
            <a:ext cx="6535615" cy="1428760"/>
          </a:xfrm>
          <a:prstGeom prst="rect">
            <a:avLst/>
          </a:prstGeom>
        </p:spPr>
      </p:pic>
    </p:spTree>
    <p:extLst>
      <p:ext uri="{BB962C8B-B14F-4D97-AF65-F5344CB8AC3E}">
        <p14:creationId xmlns:p14="http://schemas.microsoft.com/office/powerpoint/2010/main" xmlns="" val="9278188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8.33333E-7 2.71045E-6 L -0.90417 0.00231 " pathEditMode="relative" rAng="0" ptsTypes="AA">
                                      <p:cBhvr>
                                        <p:cTn id="11" dur="2000" fill="hold"/>
                                        <p:tgtEl>
                                          <p:spTgt spid="10"/>
                                        </p:tgtEl>
                                        <p:attrNameLst>
                                          <p:attrName>ppt_x</p:attrName>
                                          <p:attrName>ppt_y</p:attrName>
                                        </p:attrNameLst>
                                      </p:cBhvr>
                                      <p:rCtr x="-452"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a:bodyPr>
          <a:lstStyle/>
          <a:p>
            <a:r>
              <a:rPr lang="tr-TR" dirty="0" err="1" smtClean="0"/>
              <a:t>You</a:t>
            </a:r>
            <a:r>
              <a:rPr lang="tr-TR" dirty="0" smtClean="0"/>
              <a:t> can </a:t>
            </a:r>
            <a:r>
              <a:rPr lang="tr-TR" dirty="0" err="1" smtClean="0"/>
              <a:t>use</a:t>
            </a:r>
            <a:r>
              <a:rPr lang="tr-TR" dirty="0" smtClean="0"/>
              <a:t> </a:t>
            </a:r>
            <a:r>
              <a:rPr lang="tr-TR" dirty="0" err="1" smtClean="0"/>
              <a:t>scanf</a:t>
            </a:r>
            <a:r>
              <a:rPr lang="tr-TR" dirty="0" smtClean="0"/>
              <a:t> </a:t>
            </a:r>
            <a:r>
              <a:rPr lang="tr-TR" dirty="0" err="1" smtClean="0"/>
              <a:t>for</a:t>
            </a:r>
            <a:r>
              <a:rPr lang="tr-TR" dirty="0" smtClean="0"/>
              <a:t> </a:t>
            </a:r>
            <a:r>
              <a:rPr lang="tr-TR" dirty="0" err="1" smtClean="0"/>
              <a:t>string</a:t>
            </a:r>
            <a:r>
              <a:rPr lang="tr-TR" dirty="0" smtClean="0"/>
              <a:t> </a:t>
            </a:r>
            <a:r>
              <a:rPr lang="tr-TR" dirty="0" err="1" smtClean="0"/>
              <a:t>inputs</a:t>
            </a:r>
            <a:r>
              <a:rPr lang="tr-TR" dirty="0" smtClean="0"/>
              <a:t>. </a:t>
            </a:r>
            <a:r>
              <a:rPr lang="tr-TR" dirty="0" err="1" smtClean="0"/>
              <a:t>Use</a:t>
            </a:r>
            <a:r>
              <a:rPr lang="tr-TR" dirty="0" smtClean="0"/>
              <a:t> “%s” </a:t>
            </a:r>
            <a:r>
              <a:rPr lang="tr-TR" dirty="0" err="1" smtClean="0"/>
              <a:t>for</a:t>
            </a:r>
            <a:r>
              <a:rPr lang="tr-TR" dirty="0" smtClean="0"/>
              <a:t> </a:t>
            </a:r>
            <a:r>
              <a:rPr lang="tr-TR" b="1" dirty="0" err="1" smtClean="0"/>
              <a:t>s</a:t>
            </a:r>
            <a:r>
              <a:rPr lang="tr-TR" dirty="0" err="1" smtClean="0"/>
              <a:t>tring</a:t>
            </a:r>
            <a:r>
              <a:rPr lang="tr-TR" dirty="0" smtClean="0"/>
              <a:t>.</a:t>
            </a:r>
            <a:r>
              <a:rPr lang="en-US" dirty="0" smtClean="0"/>
              <a:t/>
            </a:r>
            <a:br>
              <a:rPr lang="en-US" dirty="0" smtClean="0"/>
            </a:br>
            <a:r>
              <a:rPr lang="en-US" dirty="0" err="1" smtClean="0"/>
              <a:t>scanf</a:t>
            </a:r>
            <a:r>
              <a:rPr lang="en-US" dirty="0" smtClean="0"/>
              <a:t>("%s", word); </a:t>
            </a:r>
          </a:p>
          <a:p>
            <a:pPr lvl="1"/>
            <a:r>
              <a:rPr lang="en-US" dirty="0" smtClean="0"/>
              <a:t>Copies input into word[ ] </a:t>
            </a:r>
          </a:p>
          <a:p>
            <a:pPr lvl="1"/>
            <a:r>
              <a:rPr lang="en-US" sz="3600" b="1" u="sng" dirty="0" smtClean="0"/>
              <a:t>Does not need &amp;</a:t>
            </a:r>
          </a:p>
        </p:txBody>
      </p:sp>
      <p:pic>
        <p:nvPicPr>
          <p:cNvPr id="8" name="7 Resim" descr="fd70948dcffc9c927ca5e532432c49bb--funny-baby-faces-funny-babies.jpg"/>
          <p:cNvPicPr>
            <a:picLocks noChangeAspect="1"/>
          </p:cNvPicPr>
          <p:nvPr/>
        </p:nvPicPr>
        <p:blipFill>
          <a:blip r:embed="rId2" cstate="print"/>
          <a:stretch>
            <a:fillRect/>
          </a:stretch>
        </p:blipFill>
        <p:spPr>
          <a:xfrm>
            <a:off x="6786578" y="3857628"/>
            <a:ext cx="1357322" cy="2035983"/>
          </a:xfrm>
          <a:prstGeom prst="rect">
            <a:avLst/>
          </a:prstGeom>
          <a:ln>
            <a:noFill/>
          </a:ln>
          <a:effectLst>
            <a:outerShdw blurRad="190500" algn="tl" rotWithShape="0">
              <a:srgbClr val="000000">
                <a:alpha val="70000"/>
              </a:srgbClr>
            </a:outerShdw>
          </a:effectLst>
        </p:spPr>
      </p:pic>
      <p:sp>
        <p:nvSpPr>
          <p:cNvPr id="9" name="8 Köşeleri Yuvarlanmış Dikdörtgen Belirtme Çizgisi"/>
          <p:cNvSpPr/>
          <p:nvPr/>
        </p:nvSpPr>
        <p:spPr>
          <a:xfrm>
            <a:off x="3643306" y="3286124"/>
            <a:ext cx="2571768" cy="1214446"/>
          </a:xfrm>
          <a:prstGeom prst="wedgeRoundRectCallout">
            <a:avLst>
              <a:gd name="adj1" fmla="val 91670"/>
              <a:gd name="adj2" fmla="val 9688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dirty="0" err="1" smtClean="0"/>
              <a:t>Oooo</a:t>
            </a:r>
            <a:r>
              <a:rPr lang="tr-TR" sz="2000" dirty="0" smtClean="0"/>
              <a:t> </a:t>
            </a:r>
            <a:r>
              <a:rPr lang="tr-TR" sz="2000" dirty="0" err="1" smtClean="0"/>
              <a:t>super</a:t>
            </a:r>
            <a:r>
              <a:rPr lang="tr-TR" sz="2000" dirty="0" smtClean="0"/>
              <a:t>-</a:t>
            </a:r>
            <a:r>
              <a:rPr lang="tr-TR" sz="2000" dirty="0" err="1" smtClean="0"/>
              <a:t>duper</a:t>
            </a:r>
            <a:r>
              <a:rPr lang="tr-TR" sz="2000" dirty="0" smtClean="0"/>
              <a:t>!</a:t>
            </a:r>
          </a:p>
          <a:p>
            <a:pPr algn="ctr"/>
            <a:r>
              <a:rPr lang="tr-TR" sz="2000" i="1" dirty="0" err="1" smtClean="0"/>
              <a:t>scanf</a:t>
            </a:r>
            <a:r>
              <a:rPr lang="tr-TR" sz="2000" i="1" dirty="0" smtClean="0"/>
              <a:t>(“%s”,dizi);</a:t>
            </a:r>
          </a:p>
          <a:p>
            <a:pPr algn="ctr"/>
            <a:r>
              <a:rPr lang="tr-TR" sz="2000" i="1" strike="sngStrike" dirty="0" err="1" smtClean="0"/>
              <a:t>scanf</a:t>
            </a:r>
            <a:r>
              <a:rPr lang="tr-TR" sz="2000" i="1" strike="sngStrike" dirty="0" smtClean="0"/>
              <a:t>(“%s”,&amp;dizi);</a:t>
            </a:r>
            <a:endParaRPr lang="tr-TR" sz="2000" i="1" dirty="0"/>
          </a:p>
        </p:txBody>
      </p:sp>
      <p:sp>
        <p:nvSpPr>
          <p:cNvPr id="6" name="5 Yuvarlatılmış Dikdörtgen"/>
          <p:cNvSpPr/>
          <p:nvPr/>
        </p:nvSpPr>
        <p:spPr>
          <a:xfrm>
            <a:off x="500034" y="4714884"/>
            <a:ext cx="5572164" cy="15716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Dizgileri </a:t>
            </a:r>
            <a:r>
              <a:rPr lang="tr-TR" dirty="0" err="1" smtClean="0"/>
              <a:t>scanf</a:t>
            </a:r>
            <a:r>
              <a:rPr lang="tr-TR" dirty="0" smtClean="0"/>
              <a:t> ile alırken &amp; koymak gerekmez. Konulduğunda derleyici  hata vermez. </a:t>
            </a:r>
            <a:br>
              <a:rPr lang="tr-TR" dirty="0" smtClean="0"/>
            </a:br>
            <a:r>
              <a:rPr lang="tr-TR" dirty="0" smtClean="0"/>
              <a:t>Ancak bu iyi bir kullanım değildir. C dilinin hoş görüsüne bağlı kalmamak gerekir.</a:t>
            </a:r>
            <a:endParaRPr lang="tr-TR" dirty="0"/>
          </a:p>
        </p:txBody>
      </p:sp>
    </p:spTree>
    <p:extLst>
      <p:ext uri="{BB962C8B-B14F-4D97-AF65-F5344CB8AC3E}">
        <p14:creationId xmlns:p14="http://schemas.microsoft.com/office/powerpoint/2010/main" xmlns="" val="9278188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t>Tek boyutlu dizgi(çift boyutlu karakter dizisi) nasıl kullanılır?</a:t>
            </a:r>
            <a:endParaRPr lang="en-US" sz="28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char month[12][4] = {“Jan”, “Feb”, “Mar”….., “Dec”};</a:t>
            </a:r>
            <a:endParaRPr lang="tr-TR" dirty="0" smtClean="0"/>
          </a:p>
          <a:p>
            <a:pPr marL="0" indent="0">
              <a:buNone/>
            </a:pPr>
            <a:endParaRPr lang="tr-TR" dirty="0" smtClean="0"/>
          </a:p>
          <a:p>
            <a:pPr marL="0" indent="0">
              <a:buNone/>
            </a:pPr>
            <a:r>
              <a:rPr lang="tr-TR" dirty="0" smtClean="0"/>
              <a:t>şeklindeki bir dizgiye 12 tane ay ismi maksimum 3 harfli olacak şekilde (4.dizgi elemanı ‘\0’ konması içindir) yazılabilir.</a:t>
            </a:r>
          </a:p>
          <a:p>
            <a:pPr marL="0" indent="0">
              <a:buNone/>
            </a:pPr>
            <a:r>
              <a:rPr lang="tr-TR" dirty="0" smtClean="0"/>
              <a:t>Böyle bir dizinin 5. elemanını kullanıcıdan alacak olsaydık kullanacağımız kod:</a:t>
            </a:r>
          </a:p>
          <a:p>
            <a:pPr marL="0" indent="0" algn="ctr">
              <a:buNone/>
            </a:pPr>
            <a:r>
              <a:rPr lang="tr-TR" dirty="0" err="1" smtClean="0"/>
              <a:t>scanf</a:t>
            </a:r>
            <a:r>
              <a:rPr lang="tr-TR" dirty="0" smtClean="0"/>
              <a:t>(“%s”, </a:t>
            </a:r>
            <a:r>
              <a:rPr lang="tr-TR" dirty="0" err="1" smtClean="0"/>
              <a:t>month</a:t>
            </a:r>
            <a:r>
              <a:rPr lang="tr-TR" dirty="0" smtClean="0"/>
              <a:t>[4]);</a:t>
            </a:r>
          </a:p>
          <a:p>
            <a:pPr marL="0" indent="0"/>
            <a:r>
              <a:rPr lang="tr-TR" sz="2000" dirty="0" err="1" smtClean="0"/>
              <a:t>month</a:t>
            </a:r>
            <a:r>
              <a:rPr lang="tr-TR" sz="2000" dirty="0" smtClean="0"/>
              <a:t>[4][0] değil, çünkü </a:t>
            </a:r>
            <a:r>
              <a:rPr lang="tr-TR" sz="2000" dirty="0" err="1" smtClean="0"/>
              <a:t>month</a:t>
            </a:r>
            <a:r>
              <a:rPr lang="tr-TR" sz="2000" dirty="0" smtClean="0"/>
              <a:t>[4][0] bir dizgiyi değil karakteri temsil ediyor. 5.elemanının ilk karakterini temsil ediyor.</a:t>
            </a:r>
          </a:p>
          <a:p>
            <a:pPr marL="0" indent="0"/>
            <a:r>
              <a:rPr lang="tr-TR" sz="2000" dirty="0" err="1" smtClean="0"/>
              <a:t>month</a:t>
            </a:r>
            <a:r>
              <a:rPr lang="tr-TR" sz="2000" dirty="0" smtClean="0"/>
              <a:t>[4][] değil, çünkü öyle bir kullanım yok.</a:t>
            </a:r>
          </a:p>
          <a:p>
            <a:pPr marL="0" indent="0"/>
            <a:r>
              <a:rPr lang="tr-TR" sz="2000" dirty="0" smtClean="0"/>
              <a:t>Nasıl ki </a:t>
            </a:r>
            <a:r>
              <a:rPr lang="tr-TR" sz="2000" dirty="0" err="1" smtClean="0"/>
              <a:t>char</a:t>
            </a:r>
            <a:r>
              <a:rPr lang="tr-TR" sz="2000" dirty="0" smtClean="0"/>
              <a:t> isim[20]; şeklinde bir dizgimiz olsaydı sadece isim yazarsak,</a:t>
            </a:r>
          </a:p>
          <a:p>
            <a:pPr marL="0" indent="0">
              <a:buNone/>
            </a:pPr>
            <a:r>
              <a:rPr lang="tr-TR" sz="2000" dirty="0" smtClean="0"/>
              <a:t>dizgi dizimiz olduğu zaman da sadece ilgili elemanı yazmamız doğru olur.</a:t>
            </a:r>
          </a:p>
        </p:txBody>
      </p:sp>
    </p:spTree>
    <p:extLst>
      <p:ext uri="{BB962C8B-B14F-4D97-AF65-F5344CB8AC3E}">
        <p14:creationId xmlns:p14="http://schemas.microsoft.com/office/powerpoint/2010/main" xmlns="" val="1183906959"/>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Dizgi Karakterlerine Ulaşma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Dizgiler de dizidirler , bir </a:t>
            </a:r>
            <a:r>
              <a:rPr lang="tr-TR" sz="2400" i="1" dirty="0" smtClean="0">
                <a:solidFill>
                  <a:schemeClr val="tx1"/>
                </a:solidFill>
              </a:rPr>
              <a:t>g</a:t>
            </a:r>
            <a:r>
              <a:rPr lang="tr-TR" sz="2400" dirty="0" smtClean="0">
                <a:solidFill>
                  <a:schemeClr val="tx1"/>
                </a:solidFill>
              </a:rPr>
              <a:t> harfi fazla diye özlerini unutmazlar.</a:t>
            </a:r>
          </a:p>
          <a:p>
            <a:pPr lvl="1" algn="just">
              <a:buFontTx/>
              <a:buChar char="-"/>
            </a:pPr>
            <a:r>
              <a:rPr lang="tr-TR" sz="2100" dirty="0" smtClean="0">
                <a:solidFill>
                  <a:schemeClr val="tx1"/>
                </a:solidFill>
              </a:rPr>
              <a:t>Elemanları 0’dan başlar.</a:t>
            </a:r>
          </a:p>
          <a:p>
            <a:pPr marL="342900" indent="-342900">
              <a:buNone/>
            </a:pPr>
            <a:r>
              <a:rPr lang="tr-TR" sz="2800" i="1" dirty="0" err="1" smtClean="0">
                <a:solidFill>
                  <a:srgbClr val="FF0000"/>
                </a:solidFill>
              </a:rPr>
              <a:t>char</a:t>
            </a:r>
            <a:r>
              <a:rPr lang="tr-TR" sz="2800" i="1" dirty="0" smtClean="0">
                <a:solidFill>
                  <a:srgbClr val="FF0000"/>
                </a:solidFill>
              </a:rPr>
              <a:t> dizi[] = "3D’ne  x  3  +  </a:t>
            </a:r>
            <a:r>
              <a:rPr lang="tr-TR" sz="2800" i="1" dirty="0" err="1" smtClean="0">
                <a:solidFill>
                  <a:srgbClr val="FF0000"/>
                </a:solidFill>
              </a:rPr>
              <a:t>bandim</a:t>
            </a:r>
            <a:r>
              <a:rPr lang="tr-TR" sz="2800" i="1" dirty="0" smtClean="0">
                <a:solidFill>
                  <a:srgbClr val="FF0000"/>
                </a:solidFill>
              </a:rPr>
              <a:t>.";</a:t>
            </a:r>
          </a:p>
          <a:p>
            <a:pPr marL="342900" indent="-342900">
              <a:buNone/>
            </a:pPr>
            <a:r>
              <a:rPr lang="tr-TR" sz="2800" i="1" dirty="0" err="1" smtClean="0">
                <a:solidFill>
                  <a:srgbClr val="FF0000"/>
                </a:solidFill>
              </a:rPr>
              <a:t>int</a:t>
            </a:r>
            <a:r>
              <a:rPr lang="tr-TR" sz="2800" i="1" dirty="0" smtClean="0">
                <a:solidFill>
                  <a:srgbClr val="FF0000"/>
                </a:solidFill>
              </a:rPr>
              <a:t> i=15, j=3;</a:t>
            </a:r>
          </a:p>
          <a:p>
            <a:pPr marL="342900" indent="-342900">
              <a:buNone/>
            </a:pPr>
            <a:r>
              <a:rPr lang="tr-TR" sz="2800" i="1" dirty="0" err="1" smtClean="0">
                <a:solidFill>
                  <a:srgbClr val="FF0000"/>
                </a:solidFill>
              </a:rPr>
              <a:t>printf</a:t>
            </a:r>
            <a:r>
              <a:rPr lang="tr-TR" sz="2800" i="1" dirty="0" smtClean="0">
                <a:solidFill>
                  <a:srgbClr val="FF0000"/>
                </a:solidFill>
              </a:rPr>
              <a:t>("al%</a:t>
            </a:r>
            <a:r>
              <a:rPr lang="tr-TR" sz="2800" i="1" dirty="0" err="1" smtClean="0">
                <a:solidFill>
                  <a:srgbClr val="FF0000"/>
                </a:solidFill>
              </a:rPr>
              <a:t>cca</a:t>
            </a:r>
            <a:r>
              <a:rPr lang="tr-TR" sz="2800" i="1" dirty="0" smtClean="0">
                <a:solidFill>
                  <a:srgbClr val="FF0000"/>
                </a:solidFill>
              </a:rPr>
              <a:t>%c“, dizi[++i],dizi[j]);</a:t>
            </a:r>
          </a:p>
          <a:p>
            <a:pPr marL="342900" indent="-342900">
              <a:buFont typeface="Wingdings" panose="05000000000000000000" pitchFamily="2" charset="2"/>
              <a:buChar char="Ø"/>
            </a:pPr>
            <a:r>
              <a:rPr lang="tr-TR" b="1" dirty="0" smtClean="0">
                <a:solidFill>
                  <a:schemeClr val="tx1"/>
                </a:solidFill>
              </a:rPr>
              <a:t>Çıktı:</a:t>
            </a:r>
          </a:p>
          <a:p>
            <a:pPr algn="just"/>
            <a:endParaRPr lang="tr-TR" b="1" dirty="0" smtClean="0">
              <a:solidFill>
                <a:schemeClr val="tx1"/>
              </a:solidFill>
            </a:endParaRPr>
          </a:p>
        </p:txBody>
      </p:sp>
      <p:pic>
        <p:nvPicPr>
          <p:cNvPr id="5" name="4 Resim" descr="soru.jpg"/>
          <p:cNvPicPr>
            <a:picLocks noChangeAspect="1"/>
          </p:cNvPicPr>
          <p:nvPr/>
        </p:nvPicPr>
        <p:blipFill>
          <a:blip r:embed="rId3"/>
          <a:stretch>
            <a:fillRect/>
          </a:stretch>
        </p:blipFill>
        <p:spPr>
          <a:xfrm>
            <a:off x="7143768" y="214290"/>
            <a:ext cx="1143008" cy="859227"/>
          </a:xfrm>
          <a:prstGeom prst="rect">
            <a:avLst/>
          </a:prstGeom>
        </p:spPr>
      </p:pic>
      <p:sp>
        <p:nvSpPr>
          <p:cNvPr id="7" name="6 Yuvarlatılmış Dikdörtgen"/>
          <p:cNvSpPr/>
          <p:nvPr/>
        </p:nvSpPr>
        <p:spPr>
          <a:xfrm>
            <a:off x="6000760" y="2786058"/>
            <a:ext cx="2786082" cy="23574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Burada %c kullanılmıştır. Ancak bir </a:t>
            </a:r>
            <a:r>
              <a:rPr lang="tr-TR" b="1" dirty="0" smtClean="0"/>
              <a:t>dizgiyi ekrana yazdıracağımızda </a:t>
            </a:r>
            <a:r>
              <a:rPr lang="tr-TR" dirty="0" smtClean="0"/>
              <a:t>tüm harflerini tek tek %c ile yazdırmak pratik değildir. Bu amaçla %c yerine </a:t>
            </a:r>
            <a:r>
              <a:rPr lang="tr-TR" b="1" dirty="0" smtClean="0"/>
              <a:t>%s kullanılabilir.</a:t>
            </a:r>
            <a:endParaRPr lang="tr-TR" b="1" dirty="0"/>
          </a:p>
        </p:txBody>
      </p:sp>
      <p:pic>
        <p:nvPicPr>
          <p:cNvPr id="4" name="Picture 2"/>
          <p:cNvPicPr>
            <a:picLocks noChangeAspect="1" noChangeArrowheads="1"/>
          </p:cNvPicPr>
          <p:nvPr/>
        </p:nvPicPr>
        <p:blipFill>
          <a:blip r:embed="rId4"/>
          <a:srcRect t="17787"/>
          <a:stretch>
            <a:fillRect/>
          </a:stretch>
        </p:blipFill>
        <p:spPr bwMode="auto">
          <a:xfrm>
            <a:off x="1928794" y="3929066"/>
            <a:ext cx="3725628" cy="1981203"/>
          </a:xfrm>
          <a:prstGeom prst="rect">
            <a:avLst/>
          </a:prstGeom>
          <a:noFill/>
          <a:ln w="9525">
            <a:noFill/>
            <a:miter lim="800000"/>
            <a:headEnd/>
            <a:tailEnd/>
          </a:ln>
          <a:effectLst/>
        </p:spPr>
      </p:pic>
    </p:spTree>
    <p:extLst>
      <p:ext uri="{BB962C8B-B14F-4D97-AF65-F5344CB8AC3E}">
        <p14:creationId xmlns="" xmlns:p14="http://schemas.microsoft.com/office/powerpoint/2010/main" val="42141357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Klavyeden dizgi girişi nasıl alınmalıdır?</a:t>
            </a:r>
            <a:endParaRPr lang="tr-TR" dirty="0"/>
          </a:p>
        </p:txBody>
      </p:sp>
      <p:sp>
        <p:nvSpPr>
          <p:cNvPr id="3" name="2 İçerik Yer Tutucusu"/>
          <p:cNvSpPr>
            <a:spLocks noGrp="1"/>
          </p:cNvSpPr>
          <p:nvPr>
            <p:ph sz="quarter" idx="1"/>
          </p:nvPr>
        </p:nvSpPr>
        <p:spPr/>
        <p:txBody>
          <a:bodyPr>
            <a:normAutofit/>
          </a:bodyPr>
          <a:lstStyle/>
          <a:p>
            <a:r>
              <a:rPr lang="tr-TR" sz="3200" dirty="0" smtClean="0"/>
              <a:t>Kullanıcı iki isim peş peşe girecekse bu nasıl alınmalıdır?</a:t>
            </a:r>
          </a:p>
          <a:p>
            <a:endParaRPr lang="tr-TR" sz="3200" dirty="0" smtClean="0"/>
          </a:p>
          <a:p>
            <a:r>
              <a:rPr lang="tr-TR" sz="3200" dirty="0" smtClean="0"/>
              <a:t>Adınız ve Soyadınız: </a:t>
            </a:r>
            <a:r>
              <a:rPr lang="tr-TR" sz="3200" i="1" dirty="0" smtClean="0">
                <a:solidFill>
                  <a:srgbClr val="FF0000"/>
                </a:solidFill>
              </a:rPr>
              <a:t>Mehmet </a:t>
            </a:r>
            <a:r>
              <a:rPr lang="tr-TR" sz="3200" i="1" dirty="0" err="1" smtClean="0">
                <a:solidFill>
                  <a:srgbClr val="FF0000"/>
                </a:solidFill>
              </a:rPr>
              <a:t>Csever</a:t>
            </a:r>
            <a:endParaRPr lang="tr-TR" sz="3200" i="1" dirty="0" smtClean="0">
              <a:solidFill>
                <a:srgbClr val="FF0000"/>
              </a:solidFill>
            </a:endParaRPr>
          </a:p>
          <a:p>
            <a:r>
              <a:rPr lang="tr-TR" sz="3200" dirty="0" smtClean="0"/>
              <a:t>Merhaba Mehmet </a:t>
            </a:r>
            <a:r>
              <a:rPr lang="tr-TR" sz="3200" dirty="0" err="1" smtClean="0"/>
              <a:t>Csever</a:t>
            </a:r>
            <a:r>
              <a:rPr lang="tr-TR" sz="3200" dirty="0" smtClean="0"/>
              <a:t>!</a:t>
            </a:r>
            <a:endParaRPr lang="tr-TR" sz="3200" dirty="0"/>
          </a:p>
        </p:txBody>
      </p:sp>
      <p:pic>
        <p:nvPicPr>
          <p:cNvPr id="4" name="3 Resim" descr="bilgisayar.jpg"/>
          <p:cNvPicPr>
            <a:picLocks noChangeAspect="1"/>
          </p:cNvPicPr>
          <p:nvPr/>
        </p:nvPicPr>
        <p:blipFill>
          <a:blip r:embed="rId2"/>
          <a:stretch>
            <a:fillRect/>
          </a:stretch>
        </p:blipFill>
        <p:spPr>
          <a:xfrm>
            <a:off x="7072330" y="4714884"/>
            <a:ext cx="1188720" cy="12192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Karıştırmayınız…</a:t>
            </a:r>
            <a:endParaRPr lang="tr-TR" dirty="0"/>
          </a:p>
        </p:txBody>
      </p:sp>
      <p:sp>
        <p:nvSpPr>
          <p:cNvPr id="3" name="2 İçerik Yer Tutucusu"/>
          <p:cNvSpPr>
            <a:spLocks noGrp="1"/>
          </p:cNvSpPr>
          <p:nvPr>
            <p:ph sz="quarter" idx="1"/>
          </p:nvPr>
        </p:nvSpPr>
        <p:spPr/>
        <p:txBody>
          <a:bodyPr/>
          <a:lstStyle/>
          <a:p>
            <a:r>
              <a:rPr lang="tr-TR" dirty="0" smtClean="0"/>
              <a:t>scanf("%s", </a:t>
            </a:r>
            <a:r>
              <a:rPr lang="tr-TR" dirty="0" err="1" smtClean="0"/>
              <a:t>word</a:t>
            </a:r>
            <a:r>
              <a:rPr lang="tr-TR" dirty="0" smtClean="0"/>
              <a:t>); ifadesine "Merhaba </a:t>
            </a:r>
            <a:r>
              <a:rPr lang="tr-TR" dirty="0" err="1" smtClean="0"/>
              <a:t>Dunya</a:t>
            </a:r>
            <a:r>
              <a:rPr lang="tr-TR" dirty="0" smtClean="0"/>
              <a:t>" girilirse </a:t>
            </a:r>
            <a:r>
              <a:rPr lang="tr-TR" dirty="0" err="1" smtClean="0"/>
              <a:t>word'e</a:t>
            </a:r>
            <a:r>
              <a:rPr lang="tr-TR" dirty="0" smtClean="0"/>
              <a:t> sadece "Merhaba" kaydedilir; çünkü scanf %s ile kullanılınca ilk boşlukta çıkar.</a:t>
            </a:r>
          </a:p>
          <a:p>
            <a:endParaRPr lang="tr-TR" dirty="0" smtClean="0"/>
          </a:p>
          <a:p>
            <a:r>
              <a:rPr lang="tr-TR" dirty="0" smtClean="0"/>
              <a:t>Ancak </a:t>
            </a:r>
            <a:r>
              <a:rPr lang="tr-TR" dirty="0" err="1" smtClean="0"/>
              <a:t>printf</a:t>
            </a:r>
            <a:r>
              <a:rPr lang="tr-TR" dirty="0" smtClean="0"/>
              <a:t>("%s", "Merhaba </a:t>
            </a:r>
            <a:r>
              <a:rPr lang="tr-TR" dirty="0" err="1" smtClean="0"/>
              <a:t>Dunya</a:t>
            </a:r>
            <a:r>
              <a:rPr lang="tr-TR" dirty="0" smtClean="0"/>
              <a:t>"); dizginin tamamını yazdırır; çünkü </a:t>
            </a:r>
            <a:r>
              <a:rPr lang="tr-TR" dirty="0" err="1" smtClean="0"/>
              <a:t>printf</a:t>
            </a:r>
            <a:r>
              <a:rPr lang="tr-TR" dirty="0" smtClean="0"/>
              <a:t> %s ile kullanılınca ilk '\0'da çıkar.</a:t>
            </a:r>
          </a:p>
          <a:p>
            <a:endParaRPr lang="tr-TR" dirty="0" smtClean="0"/>
          </a:p>
          <a:p>
            <a:r>
              <a:rPr lang="tr-TR" dirty="0" err="1" smtClean="0"/>
              <a:t>printf</a:t>
            </a:r>
            <a:r>
              <a:rPr lang="tr-TR" dirty="0" smtClean="0"/>
              <a:t> ile </a:t>
            </a:r>
            <a:r>
              <a:rPr lang="tr-TR" dirty="0" err="1" smtClean="0"/>
              <a:t>scanf'i</a:t>
            </a:r>
            <a:r>
              <a:rPr lang="tr-TR" dirty="0" smtClean="0"/>
              <a:t> karıştırmayınız. </a:t>
            </a:r>
          </a:p>
          <a:p>
            <a:r>
              <a:rPr lang="tr-TR" dirty="0" smtClean="0"/>
              <a:t>Bunu ezberlemek yerine </a:t>
            </a:r>
            <a:r>
              <a:rPr lang="tr-TR" dirty="0" err="1" smtClean="0"/>
              <a:t>DevCpp</a:t>
            </a:r>
            <a:r>
              <a:rPr lang="tr-TR" dirty="0" smtClean="0"/>
              <a:t> ile bol kod yazarak pekiştirmeyi seçmeniz önerilir.</a:t>
            </a:r>
          </a:p>
          <a:p>
            <a:endParaRPr lang="tr-TR" dirty="0" smtClean="0"/>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Dizgilerin klavyeden alınması…</a:t>
            </a:r>
            <a:endParaRPr lang="tr-TR" dirty="0"/>
          </a:p>
        </p:txBody>
      </p:sp>
      <p:sp>
        <p:nvSpPr>
          <p:cNvPr id="3" name="2 İçerik Yer Tutucusu"/>
          <p:cNvSpPr>
            <a:spLocks noGrp="1"/>
          </p:cNvSpPr>
          <p:nvPr>
            <p:ph sz="quarter" idx="1"/>
          </p:nvPr>
        </p:nvSpPr>
        <p:spPr/>
        <p:txBody>
          <a:bodyPr/>
          <a:lstStyle/>
          <a:p>
            <a:r>
              <a:rPr lang="tr-TR" dirty="0" smtClean="0"/>
              <a:t>Elimizdeki </a:t>
            </a:r>
            <a:r>
              <a:rPr lang="tr-TR" dirty="0" err="1" smtClean="0"/>
              <a:t>word</a:t>
            </a:r>
            <a:r>
              <a:rPr lang="tr-TR" dirty="0" smtClean="0"/>
              <a:t> isimli bir dizgiye klavyeden giriş alacaksak…</a:t>
            </a:r>
          </a:p>
          <a:p>
            <a:r>
              <a:rPr lang="tr-TR" dirty="0" smtClean="0"/>
              <a:t>Kullanıcı klavyeden “</a:t>
            </a:r>
            <a:r>
              <a:rPr lang="tr-TR" dirty="0" err="1" smtClean="0"/>
              <a:t>Guney</a:t>
            </a:r>
            <a:r>
              <a:rPr lang="tr-TR" dirty="0" smtClean="0"/>
              <a:t> Kore Cumhuriyeti” girerse…</a:t>
            </a:r>
          </a:p>
          <a:p>
            <a:r>
              <a:rPr lang="tr-TR" dirty="0" smtClean="0"/>
              <a:t>scanf(“%s”, </a:t>
            </a:r>
            <a:r>
              <a:rPr lang="tr-TR" dirty="0" err="1" smtClean="0"/>
              <a:t>word</a:t>
            </a:r>
            <a:r>
              <a:rPr lang="tr-TR" dirty="0" smtClean="0"/>
              <a:t>);</a:t>
            </a:r>
          </a:p>
          <a:p>
            <a:pPr lvl="1"/>
            <a:r>
              <a:rPr lang="tr-TR" dirty="0" err="1" smtClean="0"/>
              <a:t>word’e</a:t>
            </a:r>
            <a:r>
              <a:rPr lang="tr-TR" dirty="0" smtClean="0"/>
              <a:t> “</a:t>
            </a:r>
            <a:r>
              <a:rPr lang="tr-TR" dirty="0" err="1" smtClean="0"/>
              <a:t>Guney</a:t>
            </a:r>
            <a:r>
              <a:rPr lang="tr-TR" dirty="0" smtClean="0"/>
              <a:t>” alınır, gerisi tamponda kalır.</a:t>
            </a:r>
          </a:p>
          <a:p>
            <a:r>
              <a:rPr lang="tr-TR" dirty="0" err="1" smtClean="0"/>
              <a:t>gets</a:t>
            </a:r>
            <a:r>
              <a:rPr lang="tr-TR" dirty="0" smtClean="0"/>
              <a:t>(</a:t>
            </a:r>
            <a:r>
              <a:rPr lang="tr-TR" dirty="0" err="1" smtClean="0"/>
              <a:t>word</a:t>
            </a:r>
            <a:r>
              <a:rPr lang="tr-TR" dirty="0" smtClean="0"/>
              <a:t>); ya da scanf(“  %[^\n]s”, </a:t>
            </a:r>
            <a:r>
              <a:rPr lang="tr-TR" dirty="0" err="1" smtClean="0"/>
              <a:t>word</a:t>
            </a:r>
            <a:r>
              <a:rPr lang="tr-TR" dirty="0" smtClean="0"/>
              <a:t>);</a:t>
            </a:r>
          </a:p>
          <a:p>
            <a:pPr lvl="1"/>
            <a:r>
              <a:rPr lang="tr-TR" dirty="0" smtClean="0"/>
              <a:t>Tüm satırı alır. </a:t>
            </a:r>
            <a:r>
              <a:rPr lang="tr-TR" dirty="0" err="1" smtClean="0"/>
              <a:t>word’e</a:t>
            </a:r>
            <a:r>
              <a:rPr lang="tr-TR" dirty="0" smtClean="0"/>
              <a:t> “</a:t>
            </a:r>
            <a:r>
              <a:rPr lang="tr-TR" dirty="0" err="1" smtClean="0"/>
              <a:t>Guney</a:t>
            </a:r>
            <a:r>
              <a:rPr lang="tr-TR" dirty="0" smtClean="0"/>
              <a:t> Kore Cumhuriyeti” alınır.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amond(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amond(in)">
                                      <p:cBhvr>
                                        <p:cTn id="25" dur="2000"/>
                                        <p:tgtEl>
                                          <p:spTgt spid="3">
                                            <p:txEl>
                                              <p:pRg st="4" end="4"/>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amond(in)">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gets</a:t>
            </a:r>
            <a:r>
              <a:rPr lang="tr-TR" dirty="0" smtClean="0"/>
              <a:t>()</a:t>
            </a:r>
            <a:endParaRPr lang="tr-TR" dirty="0"/>
          </a:p>
        </p:txBody>
      </p:sp>
      <p:sp>
        <p:nvSpPr>
          <p:cNvPr id="3" name="2 İçerik Yer Tutucusu"/>
          <p:cNvSpPr>
            <a:spLocks noGrp="1"/>
          </p:cNvSpPr>
          <p:nvPr>
            <p:ph sz="quarter" idx="1"/>
          </p:nvPr>
        </p:nvSpPr>
        <p:spPr>
          <a:xfrm>
            <a:off x="457200" y="1219200"/>
            <a:ext cx="3829048" cy="4067188"/>
          </a:xfrm>
        </p:spPr>
        <p:txBody>
          <a:bodyPr>
            <a:normAutofit/>
          </a:bodyPr>
          <a:lstStyle/>
          <a:p>
            <a:r>
              <a:rPr lang="tr-TR" dirty="0" err="1" smtClean="0"/>
              <a:t>scanf</a:t>
            </a:r>
            <a:r>
              <a:rPr lang="tr-TR" dirty="0" smtClean="0"/>
              <a:t> %s tek sözcük alabilir, </a:t>
            </a:r>
            <a:r>
              <a:rPr lang="tr-TR" dirty="0" err="1" smtClean="0"/>
              <a:t>gets</a:t>
            </a:r>
            <a:r>
              <a:rPr lang="tr-TR" dirty="0" smtClean="0"/>
              <a:t>(…) ise hepsini alır.</a:t>
            </a:r>
          </a:p>
          <a:p>
            <a:pPr lvl="1"/>
            <a:r>
              <a:rPr lang="tr-TR" b="1" u="sng" dirty="0" err="1" smtClean="0"/>
              <a:t>get</a:t>
            </a:r>
            <a:r>
              <a:rPr lang="tr-TR" b="1" u="sng" dirty="0" smtClean="0"/>
              <a:t> </a:t>
            </a:r>
            <a:r>
              <a:rPr lang="tr-TR" b="1" u="sng" dirty="0" err="1" smtClean="0"/>
              <a:t>s</a:t>
            </a:r>
            <a:r>
              <a:rPr lang="tr-TR" dirty="0" err="1" smtClean="0"/>
              <a:t>tring</a:t>
            </a:r>
            <a:r>
              <a:rPr lang="tr-TR" dirty="0" smtClean="0"/>
              <a:t> anlamındadır.</a:t>
            </a:r>
          </a:p>
          <a:p>
            <a:pPr lvl="1"/>
            <a:r>
              <a:rPr lang="tr-TR" dirty="0" err="1" smtClean="0"/>
              <a:t>gets</a:t>
            </a:r>
            <a:r>
              <a:rPr lang="tr-TR" dirty="0" smtClean="0"/>
              <a:t> \</a:t>
            </a:r>
            <a:r>
              <a:rPr lang="tr-TR" dirty="0" err="1" smtClean="0"/>
              <a:t>n’i</a:t>
            </a:r>
            <a:r>
              <a:rPr lang="tr-TR" dirty="0" smtClean="0"/>
              <a:t> dizgiye </a:t>
            </a:r>
            <a:r>
              <a:rPr lang="tr-TR" u="sng" dirty="0" smtClean="0"/>
              <a:t>kaydetmez</a:t>
            </a:r>
            <a:r>
              <a:rPr lang="tr-TR" dirty="0" smtClean="0"/>
              <a:t>, ama onu tamponda da </a:t>
            </a:r>
            <a:r>
              <a:rPr lang="tr-TR" u="sng" dirty="0" smtClean="0"/>
              <a:t>bırakmaz(deneyiniz</a:t>
            </a:r>
            <a:r>
              <a:rPr lang="tr-TR" dirty="0" smtClean="0"/>
              <a:t>).</a:t>
            </a:r>
          </a:p>
        </p:txBody>
      </p:sp>
      <p:sp>
        <p:nvSpPr>
          <p:cNvPr id="5" name="4 Dikdörtgen"/>
          <p:cNvSpPr/>
          <p:nvPr/>
        </p:nvSpPr>
        <p:spPr>
          <a:xfrm>
            <a:off x="4857752" y="1120676"/>
            <a:ext cx="4572000" cy="2308324"/>
          </a:xfrm>
          <a:prstGeom prst="rect">
            <a:avLst/>
          </a:prstGeom>
        </p:spPr>
        <p:txBody>
          <a:bodyPr>
            <a:spAutoFit/>
          </a:bodyPr>
          <a:lstStyle/>
          <a:p>
            <a:r>
              <a:rPr lang="en-US" dirty="0" smtClean="0"/>
              <a:t>#include &lt;</a:t>
            </a:r>
            <a:r>
              <a:rPr lang="en-US" dirty="0" err="1" smtClean="0"/>
              <a:t>stdio.h</a:t>
            </a:r>
            <a:r>
              <a:rPr lang="en-US" dirty="0" smtClean="0"/>
              <a:t>&gt;</a:t>
            </a:r>
          </a:p>
          <a:p>
            <a:r>
              <a:rPr lang="en-US" dirty="0" err="1" smtClean="0"/>
              <a:t>int</a:t>
            </a:r>
            <a:r>
              <a:rPr lang="en-US" dirty="0" smtClean="0"/>
              <a:t> main() {</a:t>
            </a:r>
          </a:p>
          <a:p>
            <a:r>
              <a:rPr lang="en-US" dirty="0" smtClean="0"/>
              <a:t>	char </a:t>
            </a:r>
            <a:r>
              <a:rPr lang="en-US" dirty="0" err="1" smtClean="0"/>
              <a:t>str</a:t>
            </a:r>
            <a:r>
              <a:rPr lang="en-US" dirty="0" smtClean="0"/>
              <a:t>[50];</a:t>
            </a:r>
          </a:p>
          <a:p>
            <a:r>
              <a:rPr lang="en-US" dirty="0" smtClean="0"/>
              <a:t>	</a:t>
            </a:r>
            <a:r>
              <a:rPr lang="en-US" dirty="0" err="1" smtClean="0"/>
              <a:t>printf</a:t>
            </a:r>
            <a:r>
              <a:rPr lang="en-US" dirty="0" smtClean="0"/>
              <a:t>("Enter a string : ");</a:t>
            </a:r>
          </a:p>
          <a:p>
            <a:r>
              <a:rPr lang="en-US" dirty="0" smtClean="0"/>
              <a:t>	gets(</a:t>
            </a:r>
            <a:r>
              <a:rPr lang="en-US" dirty="0" err="1" smtClean="0"/>
              <a:t>str</a:t>
            </a:r>
            <a:r>
              <a:rPr lang="en-US" dirty="0" smtClean="0"/>
              <a:t>);</a:t>
            </a:r>
          </a:p>
          <a:p>
            <a:r>
              <a:rPr lang="en-US" dirty="0" smtClean="0"/>
              <a:t>	</a:t>
            </a:r>
            <a:r>
              <a:rPr lang="en-US" dirty="0" err="1" smtClean="0"/>
              <a:t>printf</a:t>
            </a:r>
            <a:r>
              <a:rPr lang="en-US" dirty="0" smtClean="0"/>
              <a:t>("You entered: %s", </a:t>
            </a:r>
            <a:r>
              <a:rPr lang="en-US" dirty="0" err="1" smtClean="0"/>
              <a:t>str</a:t>
            </a:r>
            <a:r>
              <a:rPr lang="en-US" dirty="0" smtClean="0"/>
              <a:t>);</a:t>
            </a:r>
          </a:p>
          <a:p>
            <a:r>
              <a:rPr lang="en-US" dirty="0" smtClean="0"/>
              <a:t>	return(0);</a:t>
            </a:r>
          </a:p>
          <a:p>
            <a:r>
              <a:rPr lang="en-US" dirty="0" smtClean="0"/>
              <a:t>}</a:t>
            </a:r>
            <a:endParaRPr lang="tr-TR" dirty="0"/>
          </a:p>
        </p:txBody>
      </p:sp>
      <p:pic>
        <p:nvPicPr>
          <p:cNvPr id="8194" name="Picture 2"/>
          <p:cNvPicPr>
            <a:picLocks noChangeAspect="1" noChangeArrowheads="1"/>
          </p:cNvPicPr>
          <p:nvPr/>
        </p:nvPicPr>
        <p:blipFill>
          <a:blip r:embed="rId2"/>
          <a:srcRect t="16553"/>
          <a:stretch>
            <a:fillRect/>
          </a:stretch>
        </p:blipFill>
        <p:spPr bwMode="auto">
          <a:xfrm>
            <a:off x="4929190" y="3429000"/>
            <a:ext cx="4000496" cy="954798"/>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1.ders sonu</a:t>
            </a:r>
            <a:endParaRPr lang="tr-TR" sz="8000" dirty="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Bunu biliyor musunuz? </a:t>
            </a:r>
            <a:br>
              <a:rPr lang="tr-TR" sz="2400" dirty="0" smtClean="0"/>
            </a:br>
            <a:r>
              <a:rPr lang="tr-TR" sz="2400" dirty="0" smtClean="0"/>
              <a:t>İlk </a:t>
            </a:r>
            <a:r>
              <a:rPr lang="tr-TR" sz="2400" dirty="0" err="1" smtClean="0"/>
              <a:t>hacker’lardan</a:t>
            </a:r>
            <a:r>
              <a:rPr lang="tr-TR" sz="2400" dirty="0" smtClean="0"/>
              <a:t> Robert </a:t>
            </a:r>
            <a:r>
              <a:rPr lang="tr-TR" sz="2400" dirty="0" err="1" smtClean="0"/>
              <a:t>Tappan</a:t>
            </a:r>
            <a:r>
              <a:rPr lang="tr-TR" sz="2400" dirty="0" smtClean="0"/>
              <a:t> </a:t>
            </a:r>
            <a:r>
              <a:rPr lang="tr-TR" sz="2400" b="1" i="1" dirty="0" err="1" smtClean="0"/>
              <a:t>Morris</a:t>
            </a:r>
            <a:endParaRPr lang="tr-TR" sz="2400" b="1" i="1" dirty="0"/>
          </a:p>
        </p:txBody>
      </p:sp>
      <p:sp>
        <p:nvSpPr>
          <p:cNvPr id="3" name="2 İçerik Yer Tutucusu"/>
          <p:cNvSpPr>
            <a:spLocks noGrp="1"/>
          </p:cNvSpPr>
          <p:nvPr>
            <p:ph sz="quarter" idx="1"/>
          </p:nvPr>
        </p:nvSpPr>
        <p:spPr>
          <a:xfrm>
            <a:off x="457200" y="1219200"/>
            <a:ext cx="5686436" cy="2995618"/>
          </a:xfrm>
        </p:spPr>
        <p:txBody>
          <a:bodyPr>
            <a:normAutofit fontScale="70000" lnSpcReduction="20000"/>
          </a:bodyPr>
          <a:lstStyle/>
          <a:p>
            <a:r>
              <a:rPr lang="tr-TR" dirty="0" err="1" smtClean="0"/>
              <a:t>gets</a:t>
            </a:r>
            <a:r>
              <a:rPr lang="tr-TR" dirty="0" smtClean="0"/>
              <a:t> fonksiyonunun hiçbir limiti olmaksızın çalışması onu çok sakıncalı bir fonksiyon haline getirir.</a:t>
            </a:r>
          </a:p>
          <a:p>
            <a:r>
              <a:rPr lang="tr-TR" dirty="0" smtClean="0"/>
              <a:t>Kullanıcı bir sürü karakter girip sonra </a:t>
            </a:r>
            <a:r>
              <a:rPr lang="tr-TR" dirty="0" err="1" smtClean="0"/>
              <a:t>enter’a</a:t>
            </a:r>
            <a:r>
              <a:rPr lang="tr-TR" dirty="0" smtClean="0"/>
              <a:t> basarsa </a:t>
            </a:r>
            <a:r>
              <a:rPr lang="tr-TR" dirty="0" err="1" smtClean="0"/>
              <a:t>gets</a:t>
            </a:r>
            <a:r>
              <a:rPr lang="tr-TR" dirty="0" smtClean="0"/>
              <a:t> dizginin kapasitesine bakmadan bunu yerleştirmeye çalışır.</a:t>
            </a:r>
          </a:p>
          <a:p>
            <a:r>
              <a:rPr lang="tr-TR" dirty="0" smtClean="0"/>
              <a:t>İlk internet solucanlarından olan </a:t>
            </a:r>
            <a:r>
              <a:rPr lang="tr-TR" dirty="0" err="1" smtClean="0"/>
              <a:t>Morris</a:t>
            </a:r>
            <a:r>
              <a:rPr lang="tr-TR" dirty="0" smtClean="0"/>
              <a:t> (bir öğrenci) solucanı </a:t>
            </a:r>
            <a:r>
              <a:rPr lang="tr-TR" b="1" dirty="0" smtClean="0"/>
              <a:t>1988</a:t>
            </a:r>
            <a:r>
              <a:rPr lang="tr-TR" dirty="0" smtClean="0"/>
              <a:t>’de bu yöntemi de kullanarak tasarlanmış.</a:t>
            </a:r>
          </a:p>
          <a:p>
            <a:r>
              <a:rPr lang="tr-TR" dirty="0" smtClean="0"/>
              <a:t>C11 standardından </a:t>
            </a:r>
            <a:r>
              <a:rPr lang="tr-TR" dirty="0" err="1" smtClean="0"/>
              <a:t>gets</a:t>
            </a:r>
            <a:r>
              <a:rPr lang="tr-TR" dirty="0" smtClean="0"/>
              <a:t> fonksiyonu çıkarılmıştır.</a:t>
            </a:r>
          </a:p>
          <a:p>
            <a:r>
              <a:rPr lang="tr-TR" dirty="0" err="1" smtClean="0"/>
              <a:t>gets’in</a:t>
            </a:r>
            <a:r>
              <a:rPr lang="tr-TR" dirty="0" smtClean="0"/>
              <a:t> alternatifi </a:t>
            </a:r>
            <a:r>
              <a:rPr lang="tr-TR" i="1" dirty="0" err="1" smtClean="0">
                <a:solidFill>
                  <a:srgbClr val="FF0000"/>
                </a:solidFill>
              </a:rPr>
              <a:t>fgets</a:t>
            </a:r>
            <a:r>
              <a:rPr lang="tr-TR" i="1" dirty="0" smtClean="0">
                <a:solidFill>
                  <a:srgbClr val="FF0000"/>
                </a:solidFill>
              </a:rPr>
              <a:t>(dizgi, 100, </a:t>
            </a:r>
            <a:r>
              <a:rPr lang="tr-TR" i="1" dirty="0" err="1" smtClean="0">
                <a:solidFill>
                  <a:srgbClr val="FF0000"/>
                </a:solidFill>
              </a:rPr>
              <a:t>stdin</a:t>
            </a:r>
            <a:r>
              <a:rPr lang="tr-TR" i="1" dirty="0" smtClean="0">
                <a:solidFill>
                  <a:srgbClr val="FF0000"/>
                </a:solidFill>
              </a:rPr>
              <a:t>); </a:t>
            </a:r>
            <a:r>
              <a:rPr lang="tr-TR" dirty="0" smtClean="0"/>
              <a:t>olabilir. </a:t>
            </a:r>
            <a:br>
              <a:rPr lang="tr-TR" dirty="0" smtClean="0"/>
            </a:br>
            <a:r>
              <a:rPr lang="tr-TR" i="1" dirty="0" err="1" smtClean="0">
                <a:solidFill>
                  <a:srgbClr val="FF0000"/>
                </a:solidFill>
              </a:rPr>
              <a:t>scanf</a:t>
            </a:r>
            <a:r>
              <a:rPr lang="tr-TR" i="1" dirty="0" smtClean="0">
                <a:solidFill>
                  <a:srgbClr val="FF0000"/>
                </a:solidFill>
              </a:rPr>
              <a:t>(“  %[^\n]100s", dizgi);</a:t>
            </a:r>
            <a:r>
              <a:rPr lang="tr-TR" dirty="0" smtClean="0"/>
              <a:t> olabilir.</a:t>
            </a:r>
            <a:endParaRPr lang="tr-TR" i="1" dirty="0" smtClean="0">
              <a:solidFill>
                <a:srgbClr val="FF0000"/>
              </a:solidFill>
            </a:endParaRPr>
          </a:p>
        </p:txBody>
      </p:sp>
      <p:sp>
        <p:nvSpPr>
          <p:cNvPr id="4" name="3 Dikdörtgen"/>
          <p:cNvSpPr/>
          <p:nvPr/>
        </p:nvSpPr>
        <p:spPr>
          <a:xfrm>
            <a:off x="642910" y="6429396"/>
            <a:ext cx="7929618" cy="276999"/>
          </a:xfrm>
          <a:prstGeom prst="rect">
            <a:avLst/>
          </a:prstGeom>
        </p:spPr>
        <p:txBody>
          <a:bodyPr wrap="square">
            <a:spAutoFit/>
          </a:bodyPr>
          <a:lstStyle/>
          <a:p>
            <a:r>
              <a:rPr lang="tr-TR" sz="1200" dirty="0" smtClean="0"/>
              <a:t>https://stackoverflow.com/questions/1694036/why-is-the-gets-function-so-dangerous-that-it-should-not-be-used</a:t>
            </a:r>
            <a:endParaRPr lang="tr-TR" sz="1200" dirty="0"/>
          </a:p>
        </p:txBody>
      </p:sp>
      <p:pic>
        <p:nvPicPr>
          <p:cNvPr id="5" name="4 Resim" descr="malware-types-detection-and-future-5-638.jpg"/>
          <p:cNvPicPr>
            <a:picLocks noChangeAspect="1"/>
          </p:cNvPicPr>
          <p:nvPr/>
        </p:nvPicPr>
        <p:blipFill>
          <a:blip r:embed="rId2" cstate="print"/>
          <a:stretch>
            <a:fillRect/>
          </a:stretch>
        </p:blipFill>
        <p:spPr>
          <a:xfrm>
            <a:off x="3643306" y="3857628"/>
            <a:ext cx="2357454" cy="1769938"/>
          </a:xfrm>
          <a:prstGeom prst="rect">
            <a:avLst/>
          </a:prstGeom>
        </p:spPr>
      </p:pic>
      <p:pic>
        <p:nvPicPr>
          <p:cNvPr id="6" name="5 Resim" descr="malware-worms-blog-banner-730x300.png"/>
          <p:cNvPicPr>
            <a:picLocks noChangeAspect="1"/>
          </p:cNvPicPr>
          <p:nvPr/>
        </p:nvPicPr>
        <p:blipFill>
          <a:blip r:embed="rId3"/>
          <a:stretch>
            <a:fillRect/>
          </a:stretch>
        </p:blipFill>
        <p:spPr>
          <a:xfrm>
            <a:off x="6215074" y="285728"/>
            <a:ext cx="2557456" cy="1051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 Resim" descr="DNpE370UEAEyejC.jpg"/>
          <p:cNvPicPr>
            <a:picLocks noChangeAspect="1"/>
          </p:cNvPicPr>
          <p:nvPr/>
        </p:nvPicPr>
        <p:blipFill>
          <a:blip r:embed="rId4"/>
          <a:srcRect l="44030"/>
          <a:stretch>
            <a:fillRect/>
          </a:stretch>
        </p:blipFill>
        <p:spPr>
          <a:xfrm>
            <a:off x="6357950" y="1714488"/>
            <a:ext cx="2353955" cy="3152780"/>
          </a:xfrm>
          <a:prstGeom prst="rect">
            <a:avLst/>
          </a:prstGeom>
        </p:spPr>
      </p:pic>
      <p:pic>
        <p:nvPicPr>
          <p:cNvPr id="8" name="7 Resim" descr="the-morris-worm-internet-malware-turns-25-friday-november-01-2013.jpg"/>
          <p:cNvPicPr>
            <a:picLocks noChangeAspect="1"/>
          </p:cNvPicPr>
          <p:nvPr/>
        </p:nvPicPr>
        <p:blipFill>
          <a:blip r:embed="rId5" cstate="print"/>
          <a:stretch>
            <a:fillRect/>
          </a:stretch>
        </p:blipFill>
        <p:spPr>
          <a:xfrm>
            <a:off x="824802" y="4643447"/>
            <a:ext cx="1332356" cy="1000132"/>
          </a:xfrm>
          <a:prstGeom prst="rect">
            <a:avLst/>
          </a:prstGeom>
        </p:spPr>
      </p:pic>
      <p:sp>
        <p:nvSpPr>
          <p:cNvPr id="9" name="8 Metin kutusu"/>
          <p:cNvSpPr txBox="1"/>
          <p:nvPr/>
        </p:nvSpPr>
        <p:spPr>
          <a:xfrm>
            <a:off x="428596" y="5715016"/>
            <a:ext cx="2143140" cy="646331"/>
          </a:xfrm>
          <a:prstGeom prst="rect">
            <a:avLst/>
          </a:prstGeom>
          <a:noFill/>
        </p:spPr>
        <p:txBody>
          <a:bodyPr wrap="square" rtlCol="0">
            <a:spAutoFit/>
          </a:bodyPr>
          <a:lstStyle/>
          <a:p>
            <a:pPr algn="ctr"/>
            <a:r>
              <a:rPr lang="tr-TR" sz="1200" dirty="0" smtClean="0"/>
              <a:t>Kodu mevcut 60000 bilgisayarın %10’una sızınca </a:t>
            </a:r>
            <a:r>
              <a:rPr lang="tr-TR" sz="1200" dirty="0" err="1" smtClean="0"/>
              <a:t>Morris</a:t>
            </a:r>
            <a:r>
              <a:rPr lang="tr-TR" sz="1200" dirty="0" smtClean="0"/>
              <a:t>(temsili)</a:t>
            </a:r>
            <a:endParaRPr lang="tr-TR" sz="1200" dirty="0"/>
          </a:p>
        </p:txBody>
      </p:sp>
      <p:sp>
        <p:nvSpPr>
          <p:cNvPr id="10" name="9 Metin kutusu"/>
          <p:cNvSpPr txBox="1"/>
          <p:nvPr/>
        </p:nvSpPr>
        <p:spPr>
          <a:xfrm>
            <a:off x="3428992" y="5715016"/>
            <a:ext cx="1500198" cy="600164"/>
          </a:xfrm>
          <a:prstGeom prst="rect">
            <a:avLst/>
          </a:prstGeom>
          <a:noFill/>
        </p:spPr>
        <p:txBody>
          <a:bodyPr wrap="square" rtlCol="0">
            <a:spAutoFit/>
          </a:bodyPr>
          <a:lstStyle/>
          <a:p>
            <a:r>
              <a:rPr lang="tr-TR" sz="1100" dirty="0" smtClean="0"/>
              <a:t>Yakalanıp  3 yıl hapis cezası alınca </a:t>
            </a:r>
            <a:r>
              <a:rPr lang="tr-TR" sz="1100" dirty="0" err="1" smtClean="0"/>
              <a:t>Morris</a:t>
            </a:r>
            <a:r>
              <a:rPr lang="tr-TR" sz="1100" dirty="0" smtClean="0"/>
              <a:t> (temsili)</a:t>
            </a:r>
            <a:endParaRPr lang="tr-TR" sz="1100" dirty="0"/>
          </a:p>
        </p:txBody>
      </p:sp>
      <p:pic>
        <p:nvPicPr>
          <p:cNvPr id="11" name="10 Resim" descr="DNpE370UEAEyejC.jpg"/>
          <p:cNvPicPr>
            <a:picLocks noChangeAspect="1"/>
          </p:cNvPicPr>
          <p:nvPr/>
        </p:nvPicPr>
        <p:blipFill>
          <a:blip r:embed="rId4"/>
          <a:srcRect r="55970"/>
          <a:stretch>
            <a:fillRect/>
          </a:stretch>
        </p:blipFill>
        <p:spPr>
          <a:xfrm>
            <a:off x="2500298" y="4572008"/>
            <a:ext cx="928694" cy="1581145"/>
          </a:xfrm>
          <a:prstGeom prst="rect">
            <a:avLst/>
          </a:prstGeom>
        </p:spPr>
      </p:pic>
      <p:sp>
        <p:nvSpPr>
          <p:cNvPr id="14" name="13 Metin kutusu"/>
          <p:cNvSpPr txBox="1"/>
          <p:nvPr/>
        </p:nvSpPr>
        <p:spPr>
          <a:xfrm>
            <a:off x="6357950" y="4857760"/>
            <a:ext cx="2214578" cy="523220"/>
          </a:xfrm>
          <a:prstGeom prst="rect">
            <a:avLst/>
          </a:prstGeom>
          <a:noFill/>
        </p:spPr>
        <p:txBody>
          <a:bodyPr wrap="square" rtlCol="0">
            <a:spAutoFit/>
          </a:bodyPr>
          <a:lstStyle/>
          <a:p>
            <a:pPr algn="ctr"/>
            <a:r>
              <a:rPr lang="tr-TR" sz="1400" dirty="0" err="1" smtClean="0"/>
              <a:t>Computer</a:t>
            </a:r>
            <a:r>
              <a:rPr lang="tr-TR" sz="1400" dirty="0" smtClean="0"/>
              <a:t> </a:t>
            </a:r>
            <a:r>
              <a:rPr lang="tr-TR" sz="1400" dirty="0" err="1" smtClean="0"/>
              <a:t>History</a:t>
            </a:r>
            <a:r>
              <a:rPr lang="tr-TR" sz="1400" dirty="0" smtClean="0"/>
              <a:t> </a:t>
            </a:r>
            <a:r>
              <a:rPr lang="tr-TR" sz="1400" dirty="0" err="1" smtClean="0"/>
              <a:t>Museum</a:t>
            </a:r>
            <a:r>
              <a:rPr lang="tr-TR" sz="1400" dirty="0" smtClean="0"/>
              <a:t>, California</a:t>
            </a:r>
            <a:endParaRPr lang="tr-TR" sz="1400" dirty="0"/>
          </a:p>
        </p:txBody>
      </p:sp>
      <p:sp>
        <p:nvSpPr>
          <p:cNvPr id="15" name="14 Yuvarlatılmış Dikdörtgen"/>
          <p:cNvSpPr/>
          <p:nvPr/>
        </p:nvSpPr>
        <p:spPr>
          <a:xfrm>
            <a:off x="6286512" y="5500702"/>
            <a:ext cx="2500330"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b="1" dirty="0" smtClean="0"/>
              <a:t>KODLARI İNCELEMEK İSTERSENİZ</a:t>
            </a:r>
            <a:r>
              <a:rPr lang="tr-TR" sz="1200" dirty="0" smtClean="0"/>
              <a:t>:</a:t>
            </a:r>
          </a:p>
          <a:p>
            <a:pPr algn="ctr"/>
            <a:r>
              <a:rPr lang="tr-TR" sz="1000" dirty="0" smtClean="0">
                <a:hlinkClick r:id="rId6"/>
              </a:rPr>
              <a:t>http://www.</a:t>
            </a:r>
            <a:r>
              <a:rPr lang="tr-TR" sz="1000" dirty="0" err="1" smtClean="0">
                <a:hlinkClick r:id="rId6"/>
              </a:rPr>
              <a:t>foo</a:t>
            </a:r>
            <a:r>
              <a:rPr lang="tr-TR" sz="1000" dirty="0" smtClean="0">
                <a:hlinkClick r:id="rId6"/>
              </a:rPr>
              <a:t>.be/</a:t>
            </a:r>
            <a:r>
              <a:rPr lang="tr-TR" sz="1000" dirty="0" err="1" smtClean="0">
                <a:hlinkClick r:id="rId6"/>
              </a:rPr>
              <a:t>docs</a:t>
            </a:r>
            <a:r>
              <a:rPr lang="tr-TR" sz="1000" dirty="0" smtClean="0">
                <a:hlinkClick r:id="rId6"/>
              </a:rPr>
              <a:t>-</a:t>
            </a:r>
            <a:r>
              <a:rPr lang="tr-TR" sz="1000" dirty="0" err="1" smtClean="0">
                <a:hlinkClick r:id="rId6"/>
              </a:rPr>
              <a:t>free</a:t>
            </a:r>
            <a:r>
              <a:rPr lang="tr-TR" sz="1000" dirty="0" smtClean="0">
                <a:hlinkClick r:id="rId6"/>
              </a:rPr>
              <a:t>/</a:t>
            </a:r>
            <a:r>
              <a:rPr lang="tr-TR" sz="1000" dirty="0" err="1" smtClean="0">
                <a:hlinkClick r:id="rId6"/>
              </a:rPr>
              <a:t>morris</a:t>
            </a:r>
            <a:r>
              <a:rPr lang="tr-TR" sz="1000" dirty="0" smtClean="0">
                <a:hlinkClick r:id="rId6"/>
              </a:rPr>
              <a:t>-</a:t>
            </a:r>
            <a:r>
              <a:rPr lang="tr-TR" sz="1000" dirty="0" err="1" smtClean="0">
                <a:hlinkClick r:id="rId6"/>
              </a:rPr>
              <a:t>worm</a:t>
            </a:r>
            <a:r>
              <a:rPr lang="tr-TR" sz="1000" dirty="0" smtClean="0">
                <a:hlinkClick r:id="rId6"/>
              </a:rPr>
              <a:t>/</a:t>
            </a:r>
            <a:r>
              <a:rPr lang="tr-TR" sz="1000" dirty="0" err="1" smtClean="0">
                <a:hlinkClick r:id="rId6"/>
              </a:rPr>
              <a:t>worm</a:t>
            </a:r>
            <a:r>
              <a:rPr lang="tr-TR" sz="1000" dirty="0" smtClean="0">
                <a:hlinkClick r:id="rId6"/>
              </a:rPr>
              <a:t>/</a:t>
            </a:r>
            <a:endParaRPr lang="tr-TR" sz="1000" dirty="0"/>
          </a:p>
        </p:txBody>
      </p:sp>
      <p:sp>
        <p:nvSpPr>
          <p:cNvPr id="16" name="15 Metin kutusu"/>
          <p:cNvSpPr txBox="1"/>
          <p:nvPr/>
        </p:nvSpPr>
        <p:spPr>
          <a:xfrm>
            <a:off x="285720" y="3857628"/>
            <a:ext cx="300039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200" dirty="0" smtClean="0"/>
              <a:t>Solucanın hikayesi: </a:t>
            </a:r>
            <a:r>
              <a:rPr lang="tr-TR" sz="1200" dirty="0" smtClean="0">
                <a:hlinkClick r:id="rId7"/>
              </a:rPr>
              <a:t>https://www.teknolugat.com/dunyaca-unlu-hackerlar-5robert-tappan-morris/</a:t>
            </a:r>
            <a:endParaRPr lang="tr-TR" sz="1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Kahoot</a:t>
            </a:r>
            <a:r>
              <a:rPr lang="tr-TR" dirty="0" smtClean="0"/>
              <a:t> vakti</a:t>
            </a:r>
            <a:endParaRPr lang="tr-TR" dirty="0"/>
          </a:p>
        </p:txBody>
      </p:sp>
      <p:sp>
        <p:nvSpPr>
          <p:cNvPr id="3" name="2 İçerik Yer Tutucusu"/>
          <p:cNvSpPr>
            <a:spLocks noGrp="1"/>
          </p:cNvSpPr>
          <p:nvPr>
            <p:ph sz="quarter" idx="1"/>
          </p:nvPr>
        </p:nvSpPr>
        <p:spPr/>
        <p:txBody>
          <a:bodyPr/>
          <a:lstStyle/>
          <a:p>
            <a:r>
              <a:rPr lang="tr-TR" dirty="0" smtClean="0"/>
              <a:t>Cep telefonlarınızı çıkarınız…</a:t>
            </a:r>
          </a:p>
          <a:p>
            <a:endParaRPr lang="tr-TR" dirty="0"/>
          </a:p>
        </p:txBody>
      </p:sp>
      <p:pic>
        <p:nvPicPr>
          <p:cNvPr id="4" name="3 Resim" descr="kahoot.png"/>
          <p:cNvPicPr>
            <a:picLocks noChangeAspect="1"/>
          </p:cNvPicPr>
          <p:nvPr/>
        </p:nvPicPr>
        <p:blipFill>
          <a:blip r:embed="rId2"/>
          <a:stretch>
            <a:fillRect/>
          </a:stretch>
        </p:blipFill>
        <p:spPr>
          <a:xfrm>
            <a:off x="1714480" y="2428868"/>
            <a:ext cx="5800695" cy="3347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Tek sözcükten daha uzun dizgi okumayı </a:t>
            </a:r>
            <a:r>
              <a:rPr lang="tr-TR" sz="2400" dirty="0" err="1" smtClean="0"/>
              <a:t>scanf</a:t>
            </a:r>
            <a:r>
              <a:rPr lang="tr-TR" sz="2400" dirty="0" smtClean="0"/>
              <a:t> ile yapmak</a:t>
            </a:r>
            <a:endParaRPr lang="tr-TR" sz="2400" dirty="0"/>
          </a:p>
        </p:txBody>
      </p:sp>
      <p:sp>
        <p:nvSpPr>
          <p:cNvPr id="3" name="2 İçerik Yer Tutucusu"/>
          <p:cNvSpPr>
            <a:spLocks noGrp="1"/>
          </p:cNvSpPr>
          <p:nvPr>
            <p:ph sz="quarter" idx="1"/>
          </p:nvPr>
        </p:nvSpPr>
        <p:spPr/>
        <p:txBody>
          <a:bodyPr/>
          <a:lstStyle/>
          <a:p>
            <a:r>
              <a:rPr lang="tr-TR" dirty="0" smtClean="0"/>
              <a:t>% ile s arasında [^X] kullanımı ile </a:t>
            </a:r>
            <a:r>
              <a:rPr lang="tr-TR" dirty="0" err="1" smtClean="0"/>
              <a:t>scanf’e</a:t>
            </a:r>
            <a:r>
              <a:rPr lang="tr-TR" dirty="0" smtClean="0"/>
              <a:t> “X görene kadarki kısmı al” demiş oluruz.</a:t>
            </a:r>
          </a:p>
          <a:p>
            <a:pPr lvl="1"/>
            <a:r>
              <a:rPr lang="tr-TR" dirty="0" smtClean="0"/>
              <a:t>Kullanıcının girdiği değerde X görülene kadar kayıt alınır.</a:t>
            </a:r>
          </a:p>
          <a:p>
            <a:pPr lvl="2"/>
            <a:r>
              <a:rPr lang="tr-TR" dirty="0" smtClean="0"/>
              <a:t>Örn. </a:t>
            </a:r>
            <a:r>
              <a:rPr lang="tr-TR" dirty="0" err="1" smtClean="0"/>
              <a:t>scanf</a:t>
            </a:r>
            <a:r>
              <a:rPr lang="tr-TR" dirty="0" smtClean="0"/>
              <a:t>(“%[^a]s”, </a:t>
            </a:r>
            <a:r>
              <a:rPr lang="tr-TR" dirty="0" err="1" smtClean="0"/>
              <a:t>chardizim</a:t>
            </a:r>
            <a:r>
              <a:rPr lang="tr-TR" dirty="0" smtClean="0"/>
              <a:t>); “Necati” şeklindeki bir girdinin sadece “</a:t>
            </a:r>
            <a:r>
              <a:rPr lang="tr-TR" dirty="0" err="1" smtClean="0"/>
              <a:t>Nec</a:t>
            </a:r>
            <a:r>
              <a:rPr lang="tr-TR" dirty="0" smtClean="0"/>
              <a:t>” kısmını </a:t>
            </a:r>
            <a:r>
              <a:rPr lang="tr-TR" i="1" dirty="0" err="1" smtClean="0"/>
              <a:t>chardizim</a:t>
            </a:r>
            <a:r>
              <a:rPr lang="tr-TR" dirty="0" err="1" smtClean="0"/>
              <a:t>’e</a:t>
            </a:r>
            <a:r>
              <a:rPr lang="tr-TR" dirty="0" smtClean="0"/>
              <a:t> kaydeder, gerisini </a:t>
            </a:r>
            <a:r>
              <a:rPr lang="tr-TR" dirty="0" err="1" smtClean="0"/>
              <a:t>stdin’de</a:t>
            </a:r>
            <a:r>
              <a:rPr lang="tr-TR" dirty="0" smtClean="0"/>
              <a:t> bırakır.</a:t>
            </a:r>
          </a:p>
          <a:p>
            <a:pPr lvl="2"/>
            <a:endParaRPr lang="tr-TR" i="1" dirty="0" smtClean="0"/>
          </a:p>
          <a:p>
            <a:pPr lvl="1"/>
            <a:endParaRPr lang="tr-TR" dirty="0" smtClean="0"/>
          </a:p>
          <a:p>
            <a:endParaRPr lang="tr-TR" dirty="0"/>
          </a:p>
        </p:txBody>
      </p:sp>
      <p:sp>
        <p:nvSpPr>
          <p:cNvPr id="4" name="3 Metin kutusu"/>
          <p:cNvSpPr txBox="1"/>
          <p:nvPr/>
        </p:nvSpPr>
        <p:spPr>
          <a:xfrm>
            <a:off x="2571736" y="3286124"/>
            <a:ext cx="3376245" cy="1446550"/>
          </a:xfrm>
          <a:prstGeom prst="rect">
            <a:avLst/>
          </a:prstGeom>
          <a:noFill/>
        </p:spPr>
        <p:txBody>
          <a:bodyPr wrap="none" rtlCol="0">
            <a:spAutoFit/>
          </a:bodyPr>
          <a:lstStyle/>
          <a:p>
            <a:r>
              <a:rPr lang="tr-TR"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tr-TR" sz="8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t>
            </a:r>
            <a:r>
              <a:rPr lang="tr-TR" sz="88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a:t>
            </a:r>
            <a:r>
              <a:rPr lang="tr-TR" sz="88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X</a:t>
            </a:r>
            <a:r>
              <a:rPr lang="tr-TR" sz="8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t>
            </a:r>
            <a:r>
              <a:rPr lang="tr-TR"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
            </a:r>
            <a:endParaRPr lang="tr-TR"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8" name="7 Düz Ok Bağlayıcısı"/>
          <p:cNvCxnSpPr/>
          <p:nvPr/>
        </p:nvCxnSpPr>
        <p:spPr>
          <a:xfrm rot="5400000">
            <a:off x="3428992" y="4500570"/>
            <a:ext cx="92869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Metin kutusu"/>
          <p:cNvSpPr txBox="1"/>
          <p:nvPr/>
        </p:nvSpPr>
        <p:spPr>
          <a:xfrm>
            <a:off x="2071670" y="5214950"/>
            <a:ext cx="2714644" cy="646331"/>
          </a:xfrm>
          <a:prstGeom prst="rect">
            <a:avLst/>
          </a:prstGeom>
          <a:noFill/>
        </p:spPr>
        <p:txBody>
          <a:bodyPr wrap="square" rtlCol="0">
            <a:spAutoFit/>
          </a:bodyPr>
          <a:lstStyle/>
          <a:p>
            <a:r>
              <a:rPr lang="tr-TR" i="1" dirty="0" smtClean="0"/>
              <a:t>şapka: … görene kadarki kısmı al anlamına geliyor.</a:t>
            </a:r>
            <a:endParaRPr lang="tr-TR" i="1" dirty="0"/>
          </a:p>
        </p:txBody>
      </p:sp>
      <p:pic>
        <p:nvPicPr>
          <p:cNvPr id="7" name="6 Resim" descr="index.png"/>
          <p:cNvPicPr>
            <a:picLocks noChangeAspect="1"/>
          </p:cNvPicPr>
          <p:nvPr/>
        </p:nvPicPr>
        <p:blipFill>
          <a:blip r:embed="rId2">
            <a:clrChange>
              <a:clrFrom>
                <a:srgbClr val="FFFFFF"/>
              </a:clrFrom>
              <a:clrTo>
                <a:srgbClr val="FFFFFF">
                  <a:alpha val="0"/>
                </a:srgbClr>
              </a:clrTo>
            </a:clrChange>
          </a:blip>
          <a:stretch>
            <a:fillRect/>
          </a:stretch>
        </p:blipFill>
        <p:spPr>
          <a:xfrm flipH="1">
            <a:off x="5857884" y="3714752"/>
            <a:ext cx="2276475" cy="2009775"/>
          </a:xfrm>
          <a:prstGeom prst="rect">
            <a:avLst/>
          </a:prstGeom>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Alıştırma</a:t>
            </a:r>
            <a:endParaRPr lang="tr-TR" dirty="0"/>
          </a:p>
        </p:txBody>
      </p:sp>
      <p:sp>
        <p:nvSpPr>
          <p:cNvPr id="3" name="2 İçerik Yer Tutucusu"/>
          <p:cNvSpPr>
            <a:spLocks noGrp="1"/>
          </p:cNvSpPr>
          <p:nvPr>
            <p:ph sz="quarter" idx="1"/>
          </p:nvPr>
        </p:nvSpPr>
        <p:spPr>
          <a:xfrm>
            <a:off x="500034" y="420066"/>
            <a:ext cx="8229600" cy="4937760"/>
          </a:xfrm>
        </p:spPr>
        <p:txBody>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char</a:t>
            </a:r>
            <a:r>
              <a:rPr lang="tr-TR" dirty="0" smtClean="0"/>
              <a:t> isim[4][300];</a:t>
            </a:r>
          </a:p>
          <a:p>
            <a:pPr>
              <a:buNone/>
            </a:pPr>
            <a:r>
              <a:rPr lang="tr-TR" dirty="0" smtClean="0"/>
              <a:t>	</a:t>
            </a:r>
            <a:r>
              <a:rPr lang="tr-TR" dirty="0" err="1" smtClean="0"/>
              <a:t>printf</a:t>
            </a:r>
            <a:r>
              <a:rPr lang="tr-TR" dirty="0" smtClean="0"/>
              <a:t>("Ad");</a:t>
            </a:r>
          </a:p>
          <a:p>
            <a:pPr>
              <a:buNone/>
            </a:pPr>
            <a:r>
              <a:rPr lang="tr-TR" dirty="0" smtClean="0"/>
              <a:t>	</a:t>
            </a:r>
            <a:r>
              <a:rPr lang="tr-TR" dirty="0" err="1" smtClean="0"/>
              <a:t>scanf</a:t>
            </a:r>
            <a:r>
              <a:rPr lang="tr-TR" dirty="0" smtClean="0"/>
              <a:t>("%[^a]s", isim[3]);</a:t>
            </a:r>
          </a:p>
          <a:p>
            <a:pPr>
              <a:buNone/>
            </a:pPr>
            <a:r>
              <a:rPr lang="tr-TR" dirty="0" smtClean="0"/>
              <a:t>	</a:t>
            </a:r>
            <a:r>
              <a:rPr lang="tr-TR" dirty="0" err="1" smtClean="0"/>
              <a:t>printf</a:t>
            </a:r>
            <a:r>
              <a:rPr lang="tr-TR" dirty="0" smtClean="0"/>
              <a:t>("</a:t>
            </a:r>
            <a:r>
              <a:rPr lang="tr-TR" dirty="0" err="1" smtClean="0"/>
              <a:t>Naber</a:t>
            </a:r>
            <a:r>
              <a:rPr lang="tr-TR" dirty="0" smtClean="0"/>
              <a:t>  %s", isim[3]);</a:t>
            </a:r>
          </a:p>
          <a:p>
            <a:pPr>
              <a:buNone/>
            </a:pPr>
            <a:r>
              <a:rPr lang="tr-TR" dirty="0" err="1" smtClean="0"/>
              <a:t>return</a:t>
            </a:r>
            <a:r>
              <a:rPr lang="tr-TR" dirty="0" smtClean="0"/>
              <a:t> 0;	</a:t>
            </a:r>
          </a:p>
          <a:p>
            <a:pPr>
              <a:buNone/>
            </a:pPr>
            <a:r>
              <a:rPr lang="tr-TR" dirty="0" smtClean="0"/>
              <a:t>}</a:t>
            </a:r>
            <a:endParaRPr lang="tr-TR" dirty="0"/>
          </a:p>
        </p:txBody>
      </p:sp>
      <p:graphicFrame>
        <p:nvGraphicFramePr>
          <p:cNvPr id="4" name="3 İçerik Yer Tutucusu"/>
          <p:cNvGraphicFramePr>
            <a:graphicFrameLocks/>
          </p:cNvGraphicFramePr>
          <p:nvPr/>
        </p:nvGraphicFramePr>
        <p:xfrm>
          <a:off x="3643306" y="1625207"/>
          <a:ext cx="4786340" cy="1232289"/>
        </p:xfrm>
        <a:graphic>
          <a:graphicData uri="http://schemas.openxmlformats.org/drawingml/2006/table">
            <a:tbl>
              <a:tblPr firstRow="1" bandRow="1">
                <a:tableStyleId>{5940675A-B579-460E-94D1-54222C63F5DA}</a:tableStyleId>
              </a:tblPr>
              <a:tblGrid>
                <a:gridCol w="478634"/>
                <a:gridCol w="478634"/>
                <a:gridCol w="478634"/>
                <a:gridCol w="478634"/>
                <a:gridCol w="478634"/>
                <a:gridCol w="478634"/>
                <a:gridCol w="478634"/>
                <a:gridCol w="478634"/>
                <a:gridCol w="478634"/>
                <a:gridCol w="478634"/>
              </a:tblGrid>
              <a:tr h="410763">
                <a:tc>
                  <a:txBody>
                    <a:bodyPr/>
                    <a:lstStyle/>
                    <a:p>
                      <a:pPr algn="ctr"/>
                      <a:r>
                        <a:rPr lang="tr-TR" dirty="0" smtClean="0"/>
                        <a:t>A</a:t>
                      </a:r>
                      <a:endParaRPr lang="tr-TR" dirty="0"/>
                    </a:p>
                  </a:txBody>
                  <a:tcPr/>
                </a:tc>
                <a:tc>
                  <a:txBody>
                    <a:bodyPr/>
                    <a:lstStyle/>
                    <a:p>
                      <a:pPr algn="ctr"/>
                      <a:r>
                        <a:rPr lang="tr-TR" dirty="0" smtClean="0"/>
                        <a:t>d</a:t>
                      </a:r>
                      <a:endParaRPr lang="tr-TR" dirty="0"/>
                    </a:p>
                  </a:txBody>
                  <a:tcPr/>
                </a:tc>
                <a:tc>
                  <a:txBody>
                    <a:bodyPr/>
                    <a:lstStyle/>
                    <a:p>
                      <a:pPr algn="ctr"/>
                      <a:r>
                        <a:rPr lang="tr-TR" b="1" i="1" dirty="0" smtClean="0">
                          <a:latin typeface="Arial" pitchFamily="34" charset="0"/>
                          <a:cs typeface="Arial" pitchFamily="34" charset="0"/>
                        </a:rPr>
                        <a:t>M</a:t>
                      </a:r>
                      <a:endParaRPr lang="tr-TR" b="1" i="1" dirty="0">
                        <a:latin typeface="Arial" pitchFamily="34" charset="0"/>
                        <a:cs typeface="Arial" pitchFamily="34" charset="0"/>
                      </a:endParaRPr>
                    </a:p>
                  </a:txBody>
                  <a:tcPr/>
                </a:tc>
                <a:tc>
                  <a:txBody>
                    <a:bodyPr/>
                    <a:lstStyle/>
                    <a:p>
                      <a:pPr algn="ctr"/>
                      <a:r>
                        <a:rPr lang="tr-TR" b="1" i="1" dirty="0" smtClean="0">
                          <a:latin typeface="Arial" pitchFamily="34" charset="0"/>
                          <a:cs typeface="Arial" pitchFamily="34" charset="0"/>
                        </a:rPr>
                        <a:t>o</a:t>
                      </a:r>
                      <a:endParaRPr lang="tr-TR" b="1" i="1" dirty="0">
                        <a:latin typeface="Arial" pitchFamily="34" charset="0"/>
                        <a:cs typeface="Arial" pitchFamily="34" charset="0"/>
                      </a:endParaRPr>
                    </a:p>
                  </a:txBody>
                  <a:tcPr/>
                </a:tc>
                <a:tc>
                  <a:txBody>
                    <a:bodyPr/>
                    <a:lstStyle/>
                    <a:p>
                      <a:pPr algn="ctr"/>
                      <a:r>
                        <a:rPr lang="tr-TR" b="1" i="1" dirty="0" smtClean="0">
                          <a:latin typeface="Arial" pitchFamily="34" charset="0"/>
                          <a:cs typeface="Arial" pitchFamily="34" charset="0"/>
                        </a:rPr>
                        <a:t>r</a:t>
                      </a:r>
                      <a:endParaRPr lang="tr-TR" b="1" i="1" dirty="0">
                        <a:latin typeface="Arial" pitchFamily="34" charset="0"/>
                        <a:cs typeface="Arial" pitchFamily="34" charset="0"/>
                      </a:endParaRPr>
                    </a:p>
                  </a:txBody>
                  <a:tcPr/>
                </a:tc>
                <a:tc>
                  <a:txBody>
                    <a:bodyPr/>
                    <a:lstStyle/>
                    <a:p>
                      <a:pPr algn="ctr"/>
                      <a:r>
                        <a:rPr lang="tr-TR" b="1" i="1" dirty="0" smtClean="0">
                          <a:latin typeface="Arial" pitchFamily="34" charset="0"/>
                          <a:cs typeface="Arial" pitchFamily="34" charset="0"/>
                        </a:rPr>
                        <a:t>i</a:t>
                      </a:r>
                      <a:endParaRPr lang="tr-TR" b="1" i="1" dirty="0">
                        <a:latin typeface="Arial" pitchFamily="34" charset="0"/>
                        <a:cs typeface="Arial" pitchFamily="34" charset="0"/>
                      </a:endParaRPr>
                    </a:p>
                  </a:txBody>
                  <a:tcPr/>
                </a:tc>
                <a:tc>
                  <a:txBody>
                    <a:bodyPr/>
                    <a:lstStyle/>
                    <a:p>
                      <a:pPr algn="ctr"/>
                      <a:r>
                        <a:rPr lang="tr-TR" b="1" i="1" dirty="0" smtClean="0">
                          <a:latin typeface="Arial" pitchFamily="34" charset="0"/>
                          <a:cs typeface="Arial" pitchFamily="34" charset="0"/>
                        </a:rPr>
                        <a:t>a</a:t>
                      </a:r>
                      <a:endParaRPr lang="tr-TR" b="1" i="1" dirty="0">
                        <a:latin typeface="Arial" pitchFamily="34" charset="0"/>
                        <a:cs typeface="Arial" pitchFamily="34" charset="0"/>
                      </a:endParaRPr>
                    </a:p>
                  </a:txBody>
                  <a:tcPr/>
                </a:tc>
                <a:tc>
                  <a:txBody>
                    <a:bodyPr/>
                    <a:lstStyle/>
                    <a:p>
                      <a:pPr algn="ctr"/>
                      <a:r>
                        <a:rPr lang="tr-TR" b="1" i="1" dirty="0" smtClean="0">
                          <a:latin typeface="Arial" pitchFamily="34" charset="0"/>
                          <a:cs typeface="Arial" pitchFamily="34" charset="0"/>
                        </a:rPr>
                        <a:t>r</a:t>
                      </a:r>
                      <a:endParaRPr lang="tr-TR" b="1" i="1" dirty="0">
                        <a:latin typeface="Arial" pitchFamily="34" charset="0"/>
                        <a:cs typeface="Arial" pitchFamily="34" charset="0"/>
                      </a:endParaRPr>
                    </a:p>
                  </a:txBody>
                  <a:tcPr/>
                </a:tc>
                <a:tc>
                  <a:txBody>
                    <a:bodyPr/>
                    <a:lstStyle/>
                    <a:p>
                      <a:pPr algn="ctr"/>
                      <a:r>
                        <a:rPr lang="tr-TR" b="1" i="1" dirty="0" smtClean="0">
                          <a:latin typeface="Arial" pitchFamily="34" charset="0"/>
                          <a:cs typeface="Arial" pitchFamily="34" charset="0"/>
                        </a:rPr>
                        <a:t>t</a:t>
                      </a:r>
                      <a:endParaRPr lang="tr-TR" b="1" i="1" dirty="0">
                        <a:latin typeface="Arial" pitchFamily="34" charset="0"/>
                        <a:cs typeface="Arial" pitchFamily="34" charset="0"/>
                      </a:endParaRPr>
                    </a:p>
                  </a:txBody>
                  <a:tcPr/>
                </a:tc>
                <a:tc>
                  <a:txBody>
                    <a:bodyPr/>
                    <a:lstStyle/>
                    <a:p>
                      <a:pPr algn="ctr"/>
                      <a:r>
                        <a:rPr lang="tr-TR" b="1" i="1" dirty="0" smtClean="0">
                          <a:latin typeface="Arial" pitchFamily="34" charset="0"/>
                          <a:cs typeface="Arial" pitchFamily="34" charset="0"/>
                        </a:rPr>
                        <a:t>y</a:t>
                      </a:r>
                      <a:endParaRPr lang="tr-TR" b="1" i="1" dirty="0">
                        <a:latin typeface="Arial" pitchFamily="34" charset="0"/>
                        <a:cs typeface="Arial" pitchFamily="34" charset="0"/>
                      </a:endParaRPr>
                    </a:p>
                  </a:txBody>
                  <a:tcPr/>
                </a:tc>
              </a:tr>
              <a:tr h="410763">
                <a:tc>
                  <a:txBody>
                    <a:bodyPr/>
                    <a:lstStyle/>
                    <a:p>
                      <a:pPr algn="ctr"/>
                      <a:r>
                        <a:rPr lang="tr-TR" dirty="0" smtClean="0"/>
                        <a:t>N</a:t>
                      </a:r>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a:p>
                  </a:txBody>
                  <a:tcPr/>
                </a:tc>
                <a:tc>
                  <a:txBody>
                    <a:bodyPr/>
                    <a:lstStyle/>
                    <a:p>
                      <a:endParaRPr lang="tr-TR" dirty="0"/>
                    </a:p>
                  </a:txBody>
                  <a:tcPr/>
                </a:tc>
                <a:tc>
                  <a:txBody>
                    <a:bodyPr/>
                    <a:lstStyle/>
                    <a:p>
                      <a:endParaRPr lang="tr-TR" dirty="0"/>
                    </a:p>
                  </a:txBody>
                  <a:tcPr/>
                </a:tc>
              </a:tr>
              <a:tr h="410763">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a:p>
                  </a:txBody>
                  <a:tcPr/>
                </a:tc>
                <a:tc>
                  <a:txBody>
                    <a:bodyPr/>
                    <a:lstStyle/>
                    <a:p>
                      <a:endParaRPr lang="tr-TR" dirty="0"/>
                    </a:p>
                  </a:txBody>
                  <a:tcPr/>
                </a:tc>
                <a:tc>
                  <a:txBody>
                    <a:bodyPr/>
                    <a:lstStyle/>
                    <a:p>
                      <a:endParaRPr lang="tr-TR" dirty="0"/>
                    </a:p>
                  </a:txBody>
                  <a:tcPr/>
                </a:tc>
              </a:tr>
            </a:tbl>
          </a:graphicData>
        </a:graphic>
      </p:graphicFrame>
      <p:pic>
        <p:nvPicPr>
          <p:cNvPr id="2050" name="Picture 2"/>
          <p:cNvPicPr>
            <a:picLocks noChangeAspect="1" noChangeArrowheads="1"/>
          </p:cNvPicPr>
          <p:nvPr/>
        </p:nvPicPr>
        <p:blipFill>
          <a:blip r:embed="rId2"/>
          <a:srcRect r="92863" b="94141"/>
          <a:stretch>
            <a:fillRect/>
          </a:stretch>
        </p:blipFill>
        <p:spPr bwMode="auto">
          <a:xfrm>
            <a:off x="4929190" y="2857496"/>
            <a:ext cx="2940928" cy="1357322"/>
          </a:xfrm>
          <a:prstGeom prst="rect">
            <a:avLst/>
          </a:prstGeom>
          <a:noFill/>
          <a:ln w="9525">
            <a:noFill/>
            <a:miter lim="800000"/>
            <a:headEnd/>
            <a:tailEnd/>
          </a:ln>
          <a:effectLst/>
        </p:spPr>
      </p:pic>
      <p:pic>
        <p:nvPicPr>
          <p:cNvPr id="7" name="6 Resim" descr="moriartywhitetie1.jpg"/>
          <p:cNvPicPr>
            <a:picLocks noChangeAspect="1"/>
          </p:cNvPicPr>
          <p:nvPr/>
        </p:nvPicPr>
        <p:blipFill>
          <a:blip r:embed="rId3" cstate="print"/>
          <a:stretch>
            <a:fillRect/>
          </a:stretch>
        </p:blipFill>
        <p:spPr>
          <a:xfrm>
            <a:off x="5857884" y="4214818"/>
            <a:ext cx="2800344" cy="1729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Resim" descr="soru.jpg"/>
          <p:cNvPicPr>
            <a:picLocks noChangeAspect="1"/>
          </p:cNvPicPr>
          <p:nvPr/>
        </p:nvPicPr>
        <p:blipFill>
          <a:blip r:embed="rId4"/>
          <a:stretch>
            <a:fillRect/>
          </a:stretch>
        </p:blipFill>
        <p:spPr>
          <a:xfrm>
            <a:off x="2214546" y="4929198"/>
            <a:ext cx="1352034" cy="1014895"/>
          </a:xfrm>
          <a:prstGeom prst="rect">
            <a:avLst/>
          </a:prstGeom>
        </p:spPr>
      </p:pic>
      <p:sp>
        <p:nvSpPr>
          <p:cNvPr id="10" name="9 Köşeleri Yuvarlanmış Dikdörtgen Belirtme Çizgisi"/>
          <p:cNvSpPr/>
          <p:nvPr/>
        </p:nvSpPr>
        <p:spPr>
          <a:xfrm>
            <a:off x="3929058" y="4572008"/>
            <a:ext cx="1714512" cy="1143008"/>
          </a:xfrm>
          <a:prstGeom prst="wedgeRoundRectCallout">
            <a:avLst>
              <a:gd name="adj1" fmla="val 129007"/>
              <a:gd name="adj2" fmla="val -1642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Well</a:t>
            </a:r>
            <a:r>
              <a:rPr lang="tr-TR" dirty="0" smtClean="0"/>
              <a:t>, o değil de tamponda ne kaldı?</a:t>
            </a:r>
            <a:endParaRPr lang="tr-TR" dirty="0"/>
          </a:p>
        </p:txBody>
      </p:sp>
      <p:sp>
        <p:nvSpPr>
          <p:cNvPr id="9" name="8 Yuvarlatılmış Dikdörtgen"/>
          <p:cNvSpPr/>
          <p:nvPr/>
        </p:nvSpPr>
        <p:spPr>
          <a:xfrm>
            <a:off x="4000496" y="1071546"/>
            <a:ext cx="428628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Önce yazılı olan kısmı cevap kutunuza aktarınız.</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normAutofit fontScale="85000" lnSpcReduction="20000"/>
          </a:bodyPr>
          <a:lstStyle/>
          <a:p>
            <a:r>
              <a:rPr lang="tr-TR" dirty="0" smtClean="0"/>
              <a:t>Programlama dünyasından bir meşhur deyim </a:t>
            </a:r>
            <a:br>
              <a:rPr lang="tr-TR" dirty="0" smtClean="0"/>
            </a:br>
            <a:r>
              <a:rPr lang="tr-TR" dirty="0" smtClean="0"/>
              <a:t>			</a:t>
            </a:r>
            <a:r>
              <a:rPr lang="tr-TR" i="1" dirty="0" smtClean="0">
                <a:solidFill>
                  <a:srgbClr val="FF0000"/>
                </a:solidFill>
              </a:rPr>
              <a:t>"</a:t>
            </a:r>
            <a:r>
              <a:rPr lang="en-US" i="1" dirty="0" smtClean="0">
                <a:solidFill>
                  <a:srgbClr val="FF0000"/>
                </a:solidFill>
              </a:rPr>
              <a:t>It's Not a Bug, It's a Feature!</a:t>
            </a:r>
            <a:r>
              <a:rPr lang="tr-TR" i="1" dirty="0" smtClean="0">
                <a:solidFill>
                  <a:srgbClr val="FF0000"/>
                </a:solidFill>
              </a:rPr>
              <a:t>"</a:t>
            </a:r>
            <a:endParaRPr lang="en-US" i="1" dirty="0" smtClean="0">
              <a:solidFill>
                <a:srgbClr val="FF0000"/>
              </a:solidFill>
            </a:endParaRP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Koddaki hataları düzeltmek yerine onları sahiplenmek espri konusu olmuş bir tipik yaklaşımdır. Örnek:</a:t>
            </a:r>
          </a:p>
          <a:p>
            <a:pPr lvl="1">
              <a:buNone/>
            </a:pPr>
            <a:r>
              <a:rPr lang="tr-TR" i="1" dirty="0" smtClean="0"/>
              <a:t>- Kodunda ilk başta sayı istediğinde harf girdim. Kodun çöktü.</a:t>
            </a:r>
          </a:p>
          <a:p>
            <a:pPr lvl="1">
              <a:buNone/>
            </a:pPr>
            <a:r>
              <a:rPr lang="tr-TR" i="1" dirty="0" smtClean="0"/>
              <a:t>- Ha o mu, evet… sayı yerine harf girenin benim kodumda işi yok diyerekten ben bilerek ekledim o özelliği. Nasıl olmuş? </a:t>
            </a:r>
          </a:p>
          <a:p>
            <a:pPr lvl="1">
              <a:buNone/>
            </a:pPr>
            <a:endParaRPr lang="tr-TR" i="1" dirty="0" smtClean="0"/>
          </a:p>
          <a:p>
            <a:pPr lvl="1">
              <a:buNone/>
            </a:pPr>
            <a:endParaRPr lang="tr-TR" i="1" dirty="0" smtClean="0"/>
          </a:p>
        </p:txBody>
      </p:sp>
      <p:pic>
        <p:nvPicPr>
          <p:cNvPr id="6" name="5 Resim" descr="71GAA54GYVL._SX334_BO1,204,203,200_.gif"/>
          <p:cNvPicPr>
            <a:picLocks noChangeAspect="1"/>
          </p:cNvPicPr>
          <p:nvPr/>
        </p:nvPicPr>
        <p:blipFill>
          <a:blip r:embed="rId2"/>
          <a:srcRect b="12388"/>
          <a:stretch>
            <a:fillRect/>
          </a:stretch>
        </p:blipFill>
        <p:spPr>
          <a:xfrm>
            <a:off x="500034" y="1714488"/>
            <a:ext cx="1572359" cy="23574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4082" name="Picture 2" descr="Image result for that is not a bug"/>
          <p:cNvPicPr>
            <a:picLocks noChangeAspect="1" noChangeArrowheads="1"/>
          </p:cNvPicPr>
          <p:nvPr/>
        </p:nvPicPr>
        <p:blipFill>
          <a:blip r:embed="rId3"/>
          <a:srcRect t="23438" r="9374" b="12499"/>
          <a:stretch>
            <a:fillRect/>
          </a:stretch>
        </p:blipFill>
        <p:spPr bwMode="auto">
          <a:xfrm>
            <a:off x="6286512" y="2071678"/>
            <a:ext cx="2714644" cy="1918972"/>
          </a:xfrm>
          <a:prstGeom prst="rect">
            <a:avLst/>
          </a:prstGeom>
          <a:noFill/>
        </p:spPr>
      </p:pic>
      <p:pic>
        <p:nvPicPr>
          <p:cNvPr id="5" name="4 Resim" descr="enhanced-buzz-25883-1374743788-9.jpg"/>
          <p:cNvPicPr>
            <a:picLocks noChangeAspect="1"/>
          </p:cNvPicPr>
          <p:nvPr/>
        </p:nvPicPr>
        <p:blipFill>
          <a:blip r:embed="rId4"/>
          <a:srcRect l="11982"/>
          <a:stretch>
            <a:fillRect/>
          </a:stretch>
        </p:blipFill>
        <p:spPr>
          <a:xfrm>
            <a:off x="2357422" y="2000240"/>
            <a:ext cx="4723149" cy="1500198"/>
          </a:xfrm>
          <a:prstGeom prst="rect">
            <a:avLst/>
          </a:prstGeom>
        </p:spPr>
      </p:pic>
      <p:sp>
        <p:nvSpPr>
          <p:cNvPr id="8" name="7 Dikdörtgen"/>
          <p:cNvSpPr/>
          <p:nvPr/>
        </p:nvSpPr>
        <p:spPr>
          <a:xfrm>
            <a:off x="4643438" y="5929330"/>
            <a:ext cx="3824573" cy="369332"/>
          </a:xfrm>
          <a:prstGeom prst="rect">
            <a:avLst/>
          </a:prstGeom>
        </p:spPr>
        <p:txBody>
          <a:bodyPr wrap="none">
            <a:spAutoFit/>
          </a:bodyPr>
          <a:lstStyle/>
          <a:p>
            <a:r>
              <a:rPr lang="tr-TR" i="1" dirty="0" smtClean="0"/>
              <a:t>Not: Bazen de gerçekten hata yoktur. </a:t>
            </a:r>
            <a:endParaRPr lang="tr-TR" i="1" dirty="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Image result for words"/>
          <p:cNvPicPr>
            <a:picLocks noChangeAspect="1" noChangeArrowheads="1"/>
          </p:cNvPicPr>
          <p:nvPr/>
        </p:nvPicPr>
        <p:blipFill>
          <a:blip r:embed="rId2"/>
          <a:srcRect/>
          <a:stretch>
            <a:fillRect/>
          </a:stretch>
        </p:blipFill>
        <p:spPr bwMode="auto">
          <a:xfrm>
            <a:off x="4143372" y="2928934"/>
            <a:ext cx="4548219" cy="3411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Resim" descr="writing.png"/>
          <p:cNvPicPr>
            <a:picLocks noChangeAspect="1"/>
          </p:cNvPicPr>
          <p:nvPr/>
        </p:nvPicPr>
        <p:blipFill>
          <a:blip r:embed="rId3">
            <a:clrChange>
              <a:clrFrom>
                <a:srgbClr val="FFFFFF"/>
              </a:clrFrom>
              <a:clrTo>
                <a:srgbClr val="FFFFFF">
                  <a:alpha val="0"/>
                </a:srgbClr>
              </a:clrTo>
            </a:clrChange>
          </a:blip>
          <a:stretch>
            <a:fillRect/>
          </a:stretch>
        </p:blipFill>
        <p:spPr>
          <a:xfrm>
            <a:off x="4429124" y="2285992"/>
            <a:ext cx="3809524" cy="3809524"/>
          </a:xfrm>
          <a:prstGeom prst="rect">
            <a:avLst/>
          </a:prstGeom>
        </p:spPr>
      </p:pic>
      <p:sp>
        <p:nvSpPr>
          <p:cNvPr id="56322" name="Rectangle 2"/>
          <p:cNvSpPr>
            <a:spLocks noGrp="1" noChangeArrowheads="1"/>
          </p:cNvSpPr>
          <p:nvPr>
            <p:ph type="title"/>
          </p:nvPr>
        </p:nvSpPr>
        <p:spPr/>
        <p:txBody>
          <a:bodyPr/>
          <a:lstStyle/>
          <a:p>
            <a:r>
              <a:rPr lang="tr-TR" dirty="0" err="1" smtClean="0"/>
              <a:t>sprintf</a:t>
            </a:r>
            <a:endParaRPr lang="en-US" dirty="0"/>
          </a:p>
        </p:txBody>
      </p:sp>
      <p:sp>
        <p:nvSpPr>
          <p:cNvPr id="56323" name="Rectangle 3"/>
          <p:cNvSpPr>
            <a:spLocks noGrp="1" noChangeArrowheads="1"/>
          </p:cNvSpPr>
          <p:nvPr>
            <p:ph sz="quarter" idx="1"/>
          </p:nvPr>
        </p:nvSpPr>
        <p:spPr/>
        <p:txBody>
          <a:bodyPr/>
          <a:lstStyle/>
          <a:p>
            <a:pPr lvl="1"/>
            <a:r>
              <a:rPr lang="tr-TR" sz="3200" dirty="0" err="1" smtClean="0"/>
              <a:t>fprintf’in</a:t>
            </a:r>
            <a:r>
              <a:rPr lang="tr-TR" sz="3200" dirty="0" smtClean="0"/>
              <a:t> dosyaya değil, dizgiye yazdıran versiyonu olan </a:t>
            </a:r>
            <a:r>
              <a:rPr lang="tr-TR" sz="3200" b="1" dirty="0" err="1" smtClean="0"/>
              <a:t>sprintf</a:t>
            </a:r>
            <a:r>
              <a:rPr lang="tr-TR" sz="3200" dirty="0" smtClean="0"/>
              <a:t> çok kullanışlıdır.</a:t>
            </a:r>
          </a:p>
          <a:p>
            <a:pPr lvl="2"/>
            <a:r>
              <a:rPr lang="en-US" sz="3200" dirty="0" err="1" smtClean="0">
                <a:solidFill>
                  <a:schemeClr val="tx2"/>
                </a:solidFill>
              </a:rPr>
              <a:t>sprintf</a:t>
            </a:r>
            <a:r>
              <a:rPr lang="en-US" sz="3200" dirty="0" smtClean="0">
                <a:solidFill>
                  <a:schemeClr val="tx2"/>
                </a:solidFill>
              </a:rPr>
              <a:t>(</a:t>
            </a:r>
            <a:r>
              <a:rPr lang="en-US" sz="3200" dirty="0" err="1" smtClean="0">
                <a:solidFill>
                  <a:schemeClr val="tx2"/>
                </a:solidFill>
              </a:rPr>
              <a:t>str</a:t>
            </a:r>
            <a:r>
              <a:rPr lang="en-US" sz="3200" dirty="0" smtClean="0">
                <a:solidFill>
                  <a:schemeClr val="tx2"/>
                </a:solidFill>
              </a:rPr>
              <a:t>, "</a:t>
            </a:r>
            <a:r>
              <a:rPr lang="tr-TR" sz="3200" dirty="0" smtClean="0">
                <a:solidFill>
                  <a:schemeClr val="tx2"/>
                </a:solidFill>
              </a:rPr>
              <a:t>%</a:t>
            </a:r>
            <a:r>
              <a:rPr lang="tr-TR" sz="3200" dirty="0" err="1" smtClean="0">
                <a:solidFill>
                  <a:schemeClr val="tx2"/>
                </a:solidFill>
              </a:rPr>
              <a:t>lf</a:t>
            </a:r>
            <a:r>
              <a:rPr lang="en-US" sz="3200" dirty="0" smtClean="0">
                <a:solidFill>
                  <a:schemeClr val="tx2"/>
                </a:solidFill>
              </a:rPr>
              <a:t>", </a:t>
            </a:r>
            <a:r>
              <a:rPr lang="tr-TR" sz="3200" dirty="0" smtClean="0">
                <a:solidFill>
                  <a:schemeClr val="tx2"/>
                </a:solidFill>
              </a:rPr>
              <a:t>3.1423</a:t>
            </a:r>
            <a:r>
              <a:rPr lang="en-US" sz="3200" dirty="0" smtClean="0">
                <a:solidFill>
                  <a:schemeClr val="tx2"/>
                </a:solidFill>
              </a:rPr>
              <a:t>);</a:t>
            </a:r>
            <a:endParaRPr lang="tr-TR" sz="3200" dirty="0" smtClean="0">
              <a:solidFill>
                <a:schemeClr val="tx2"/>
              </a:solidFill>
            </a:endParaRPr>
          </a:p>
          <a:p>
            <a:pPr lvl="2"/>
            <a:endParaRPr lang="tr-TR" sz="2300" dirty="0" smtClean="0">
              <a:solidFill>
                <a:schemeClr val="tx2"/>
              </a:solidFill>
            </a:endParaRPr>
          </a:p>
          <a:p>
            <a:pPr lvl="2"/>
            <a:endParaRPr lang="tr-TR" sz="2500" dirty="0" smtClean="0"/>
          </a:p>
          <a:p>
            <a:endParaRPr lang="tr-TR" sz="3100" dirty="0" smtClean="0"/>
          </a:p>
          <a:p>
            <a:pPr>
              <a:lnSpc>
                <a:spcPct val="90000"/>
              </a:lnSpc>
            </a:pPr>
            <a:endParaRPr lang="tr-TR" sz="2800" dirty="0" smtClean="0"/>
          </a:p>
          <a:p>
            <a:pPr>
              <a:lnSpc>
                <a:spcPct val="90000"/>
              </a:lnSpc>
            </a:pPr>
            <a:endParaRPr lang="tr-TR" sz="2800" dirty="0" smtClean="0"/>
          </a:p>
          <a:p>
            <a:pPr>
              <a:lnSpc>
                <a:spcPct val="90000"/>
              </a:lnSpc>
            </a:pPr>
            <a:endParaRPr lang="tr-TR" sz="2800" dirty="0" smtClean="0"/>
          </a:p>
          <a:p>
            <a:pPr>
              <a:lnSpc>
                <a:spcPct val="90000"/>
              </a:lnSpc>
            </a:pPr>
            <a:endParaRPr lang="en-US" sz="1400" dirty="0"/>
          </a:p>
          <a:p>
            <a:pPr>
              <a:lnSpc>
                <a:spcPct val="90000"/>
              </a:lnSpc>
            </a:pPr>
            <a:endParaRPr lang="en-US" sz="2800" dirty="0"/>
          </a:p>
          <a:p>
            <a:pPr>
              <a:lnSpc>
                <a:spcPct val="90000"/>
              </a:lnSpc>
            </a:pPr>
            <a:endParaRPr lang="en-US" sz="2800" dirty="0"/>
          </a:p>
        </p:txBody>
      </p:sp>
    </p:spTree>
    <p:extLst>
      <p:ext uri="{BB962C8B-B14F-4D97-AF65-F5344CB8AC3E}">
        <p14:creationId xmlns="" xmlns:p14="http://schemas.microsoft.com/office/powerpoint/2010/main" val="1042272782"/>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string</a:t>
            </a:r>
            <a:r>
              <a:rPr lang="tr-TR" dirty="0" smtClean="0"/>
              <a:t>.h kütüphanesi</a:t>
            </a:r>
            <a:endParaRPr lang="tr-TR" dirty="0"/>
          </a:p>
        </p:txBody>
      </p:sp>
      <p:pic>
        <p:nvPicPr>
          <p:cNvPr id="49154" name="Picture 2" descr="http://10rate.com/wp-content/uploads/2012/04/magnetic-letters-for-kids-5-7.jpg"/>
          <p:cNvPicPr>
            <a:picLocks noChangeAspect="1" noChangeArrowheads="1"/>
          </p:cNvPicPr>
          <p:nvPr/>
        </p:nvPicPr>
        <p:blipFill>
          <a:blip r:embed="rId2"/>
          <a:srcRect/>
          <a:stretch>
            <a:fillRect/>
          </a:stretch>
        </p:blipFill>
        <p:spPr bwMode="auto">
          <a:xfrm>
            <a:off x="2285984" y="1643050"/>
            <a:ext cx="4113373" cy="2565588"/>
          </a:xfrm>
          <a:prstGeom prst="rect">
            <a:avLst/>
          </a:prstGeom>
          <a:noFill/>
        </p:spPr>
      </p:pic>
      <p:pic>
        <p:nvPicPr>
          <p:cNvPr id="4" name="3 Resim" descr="içerik.jpeg"/>
          <p:cNvPicPr>
            <a:picLocks noChangeAspect="1"/>
          </p:cNvPicPr>
          <p:nvPr/>
        </p:nvPicPr>
        <p:blipFill>
          <a:blip r:embed="rId3"/>
          <a:stretch>
            <a:fillRect/>
          </a:stretch>
        </p:blipFill>
        <p:spPr>
          <a:xfrm>
            <a:off x="2214546" y="4357694"/>
            <a:ext cx="4457700" cy="1028700"/>
          </a:xfrm>
          <a:prstGeom prst="rect">
            <a:avLst/>
          </a:prstGeom>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democut.com/wp-content/uploads/2013/11/b%C3%BCy%C3%BCte%C3%A7.jpg"/>
          <p:cNvPicPr>
            <a:picLocks noChangeAspect="1" noChangeArrowheads="1"/>
          </p:cNvPicPr>
          <p:nvPr/>
        </p:nvPicPr>
        <p:blipFill>
          <a:blip r:embed="rId2"/>
          <a:stretch>
            <a:fillRect/>
          </a:stretch>
        </p:blipFill>
        <p:spPr bwMode="auto">
          <a:xfrm rot="10800000" flipV="1">
            <a:off x="6786578" y="3500438"/>
            <a:ext cx="1752600" cy="2609850"/>
          </a:xfrm>
          <a:prstGeom prst="rect">
            <a:avLst/>
          </a:prstGeom>
          <a:noFill/>
          <a:ln>
            <a:noFill/>
          </a:ln>
        </p:spPr>
      </p:pic>
      <p:sp>
        <p:nvSpPr>
          <p:cNvPr id="2" name="1 Başlık"/>
          <p:cNvSpPr>
            <a:spLocks noGrp="1"/>
          </p:cNvSpPr>
          <p:nvPr>
            <p:ph type="title"/>
          </p:nvPr>
        </p:nvSpPr>
        <p:spPr/>
        <p:txBody>
          <a:bodyPr/>
          <a:lstStyle/>
          <a:p>
            <a:r>
              <a:rPr lang="tr-TR" dirty="0" err="1" smtClean="0"/>
              <a:t>string</a:t>
            </a:r>
            <a:r>
              <a:rPr lang="tr-TR" dirty="0" smtClean="0"/>
              <a:t>.h kütüphanesi</a:t>
            </a:r>
            <a:endParaRPr lang="tr-TR" dirty="0"/>
          </a:p>
        </p:txBody>
      </p:sp>
      <p:sp>
        <p:nvSpPr>
          <p:cNvPr id="3" name="2 İçerik Yer Tutucusu"/>
          <p:cNvSpPr>
            <a:spLocks noGrp="1"/>
          </p:cNvSpPr>
          <p:nvPr>
            <p:ph sz="quarter" idx="1"/>
          </p:nvPr>
        </p:nvSpPr>
        <p:spPr/>
        <p:txBody>
          <a:bodyPr/>
          <a:lstStyle/>
          <a:p>
            <a:r>
              <a:rPr lang="tr-TR" sz="2800" dirty="0" smtClean="0"/>
              <a:t>Dizgilerle çalışmak özen ister.</a:t>
            </a:r>
          </a:p>
          <a:p>
            <a:r>
              <a:rPr lang="tr-TR" sz="2800" dirty="0" err="1" smtClean="0"/>
              <a:t>int</a:t>
            </a:r>
            <a:r>
              <a:rPr lang="tr-TR" sz="2800" dirty="0" smtClean="0"/>
              <a:t>, </a:t>
            </a:r>
            <a:r>
              <a:rPr lang="tr-TR" sz="2800" dirty="0" err="1" smtClean="0"/>
              <a:t>double</a:t>
            </a:r>
            <a:r>
              <a:rPr lang="tr-TR" sz="2800" dirty="0" smtClean="0"/>
              <a:t>… ’dan farklı olarak dizgilerde  </a:t>
            </a:r>
            <a:r>
              <a:rPr lang="tr-TR" sz="2800" dirty="0" err="1" smtClean="0"/>
              <a:t>if</a:t>
            </a:r>
            <a:r>
              <a:rPr lang="tr-TR" sz="2800" dirty="0" smtClean="0"/>
              <a:t>(</a:t>
            </a:r>
            <a:r>
              <a:rPr lang="tr-TR" sz="2800" b="1" strike="sngStrike" dirty="0" smtClean="0"/>
              <a:t>x==“merhaba”</a:t>
            </a:r>
            <a:r>
              <a:rPr lang="tr-TR" sz="2800" dirty="0" smtClean="0"/>
              <a:t>)… gibi bir kıyaslama ya da </a:t>
            </a:r>
            <a:r>
              <a:rPr lang="tr-TR" sz="2800" b="1" strike="sngStrike" dirty="0" smtClean="0"/>
              <a:t>x2=x; </a:t>
            </a:r>
            <a:r>
              <a:rPr lang="tr-TR" sz="2800" dirty="0" smtClean="0"/>
              <a:t>gibi değer aktarımı </a:t>
            </a:r>
            <a:r>
              <a:rPr lang="tr-TR" sz="2800" b="1" u="sng" dirty="0" smtClean="0"/>
              <a:t>yapamayız.</a:t>
            </a:r>
          </a:p>
          <a:p>
            <a:r>
              <a:rPr lang="tr-TR" sz="2800" dirty="0" smtClean="0"/>
              <a:t>Dizgilerde dizgi sonu karakterini de hesaba katan </a:t>
            </a:r>
            <a:r>
              <a:rPr lang="tr-TR" sz="2800" dirty="0" err="1" smtClean="0"/>
              <a:t>strcmp</a:t>
            </a:r>
            <a:r>
              <a:rPr lang="tr-TR" sz="2800" dirty="0" smtClean="0"/>
              <a:t>, </a:t>
            </a:r>
            <a:r>
              <a:rPr lang="tr-TR" sz="2800" dirty="0" err="1" smtClean="0"/>
              <a:t>strcpy</a:t>
            </a:r>
            <a:r>
              <a:rPr lang="tr-TR" sz="2800" dirty="0" smtClean="0"/>
              <a:t> gibi fonksiyonlar kullanılır.</a:t>
            </a:r>
          </a:p>
          <a:p>
            <a:endParaRPr lang="tr-TR" dirty="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tr-TR" b="1" i="1" dirty="0" err="1" smtClean="0"/>
              <a:t>strlen</a:t>
            </a:r>
            <a:r>
              <a:rPr lang="tr-TR" dirty="0" smtClean="0"/>
              <a:t>: dizgideki metnin uzunluğunu bulmak</a:t>
            </a:r>
            <a:endParaRPr lang="en-US" dirty="0"/>
          </a:p>
        </p:txBody>
      </p:sp>
      <p:sp>
        <p:nvSpPr>
          <p:cNvPr id="59395" name="Rectangle 3"/>
          <p:cNvSpPr>
            <a:spLocks noGrp="1" noChangeArrowheads="1"/>
          </p:cNvSpPr>
          <p:nvPr>
            <p:ph type="body" idx="1"/>
          </p:nvPr>
        </p:nvSpPr>
        <p:spPr/>
        <p:txBody>
          <a:bodyPr/>
          <a:lstStyle/>
          <a:p>
            <a:r>
              <a:rPr lang="en-US" sz="2800" dirty="0"/>
              <a:t> </a:t>
            </a:r>
            <a:r>
              <a:rPr lang="en-US" sz="2800" dirty="0" err="1"/>
              <a:t>printf</a:t>
            </a:r>
            <a:r>
              <a:rPr lang="en-US" sz="2800" dirty="0" smtClean="0"/>
              <a:t>("</a:t>
            </a:r>
            <a:r>
              <a:rPr lang="tr-TR" sz="2800" dirty="0" err="1" smtClean="0"/>
              <a:t>avarel</a:t>
            </a:r>
            <a:r>
              <a:rPr lang="tr-TR" sz="2800" dirty="0" smtClean="0"/>
              <a:t>: %d</a:t>
            </a:r>
            <a:r>
              <a:rPr lang="en-US" sz="2800" dirty="0" smtClean="0"/>
              <a:t>", </a:t>
            </a:r>
            <a:r>
              <a:rPr lang="en-US" sz="2800" dirty="0" err="1"/>
              <a:t>strlen</a:t>
            </a:r>
            <a:r>
              <a:rPr lang="en-US" sz="2800" dirty="0" smtClean="0"/>
              <a:t>("</a:t>
            </a:r>
            <a:r>
              <a:rPr lang="tr-TR" sz="2800" dirty="0" err="1" smtClean="0"/>
              <a:t>avarel</a:t>
            </a:r>
            <a:r>
              <a:rPr lang="en-US" sz="2800" dirty="0" smtClean="0"/>
              <a:t>" )</a:t>
            </a:r>
            <a:r>
              <a:rPr lang="tr-TR" sz="2800" dirty="0" smtClean="0"/>
              <a:t> )</a:t>
            </a:r>
            <a:r>
              <a:rPr lang="en-US" sz="2800" dirty="0" smtClean="0"/>
              <a:t>;</a:t>
            </a:r>
            <a:endParaRPr lang="tr-TR" sz="2800" dirty="0" smtClean="0"/>
          </a:p>
          <a:p>
            <a:endParaRPr lang="en-US" sz="2800" dirty="0"/>
          </a:p>
          <a:p>
            <a:endParaRPr lang="en-US" sz="2800" dirty="0" smtClean="0"/>
          </a:p>
          <a:p>
            <a:pPr>
              <a:buNone/>
            </a:pPr>
            <a:endParaRPr lang="en-US" sz="2800" dirty="0"/>
          </a:p>
        </p:txBody>
      </p:sp>
      <p:pic>
        <p:nvPicPr>
          <p:cNvPr id="6" name="5 Resim" descr="daltonlar.jpg"/>
          <p:cNvPicPr>
            <a:picLocks noChangeAspect="1"/>
          </p:cNvPicPr>
          <p:nvPr/>
        </p:nvPicPr>
        <p:blipFill>
          <a:blip r:embed="rId2">
            <a:clrChange>
              <a:clrFrom>
                <a:srgbClr val="FFFFFF"/>
              </a:clrFrom>
              <a:clrTo>
                <a:srgbClr val="FFFFFF">
                  <a:alpha val="0"/>
                </a:srgbClr>
              </a:clrTo>
            </a:clrChange>
          </a:blip>
          <a:srcRect r="78417"/>
          <a:stretch>
            <a:fillRect/>
          </a:stretch>
        </p:blipFill>
        <p:spPr>
          <a:xfrm>
            <a:off x="5286380" y="2571744"/>
            <a:ext cx="1189815" cy="3833820"/>
          </a:xfrm>
          <a:prstGeom prst="rect">
            <a:avLst/>
          </a:prstGeom>
        </p:spPr>
      </p:pic>
      <p:sp>
        <p:nvSpPr>
          <p:cNvPr id="10" name="9 Köşeleri Yuvarlanmış Dikdörtgen Belirtme Çizgisi"/>
          <p:cNvSpPr/>
          <p:nvPr/>
        </p:nvSpPr>
        <p:spPr>
          <a:xfrm>
            <a:off x="6572264" y="1785926"/>
            <a:ext cx="2071702" cy="2786082"/>
          </a:xfrm>
          <a:prstGeom prst="wedgeRoundRectCallout">
            <a:avLst>
              <a:gd name="adj1" fmla="val -65671"/>
              <a:gd name="adj2" fmla="val 177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err="1" smtClean="0"/>
              <a:t>strlen</a:t>
            </a:r>
            <a:r>
              <a:rPr lang="tr-TR" dirty="0" smtClean="0"/>
              <a:t> dizgi uzunluğu ölçer</a:t>
            </a:r>
          </a:p>
          <a:p>
            <a:pPr algn="ctr"/>
            <a:endParaRPr lang="tr-TR" dirty="0" smtClean="0"/>
          </a:p>
          <a:p>
            <a:pPr algn="ctr"/>
            <a:r>
              <a:rPr lang="tr-TR" dirty="0" err="1" smtClean="0"/>
              <a:t>strlen</a:t>
            </a:r>
            <a:r>
              <a:rPr lang="tr-TR" dirty="0" smtClean="0"/>
              <a:t> ‘\0’ elemanını hesaba dahil etmez!</a:t>
            </a:r>
          </a:p>
          <a:p>
            <a:pPr algn="ctr"/>
            <a:endParaRPr lang="tr-TR" dirty="0" smtClean="0"/>
          </a:p>
          <a:p>
            <a:pPr algn="ctr"/>
            <a:r>
              <a:rPr lang="tr-TR" dirty="0" smtClean="0"/>
              <a:t>Ben bile anladım, çok basit.</a:t>
            </a:r>
            <a:endParaRPr lang="tr-TR" dirty="0"/>
          </a:p>
        </p:txBody>
      </p:sp>
      <p:pic>
        <p:nvPicPr>
          <p:cNvPr id="2" name="Picture 2"/>
          <p:cNvPicPr>
            <a:picLocks noChangeAspect="1" noChangeArrowheads="1"/>
          </p:cNvPicPr>
          <p:nvPr/>
        </p:nvPicPr>
        <p:blipFill>
          <a:blip r:embed="rId3"/>
          <a:srcRect r="68704" b="83399"/>
          <a:stretch>
            <a:fillRect/>
          </a:stretch>
        </p:blipFill>
        <p:spPr bwMode="auto">
          <a:xfrm>
            <a:off x="857224" y="3286124"/>
            <a:ext cx="4071934" cy="1214422"/>
          </a:xfrm>
          <a:prstGeom prst="rect">
            <a:avLst/>
          </a:prstGeom>
          <a:noFill/>
          <a:ln w="9525">
            <a:noFill/>
            <a:miter lim="800000"/>
            <a:headEnd/>
            <a:tailEnd/>
          </a:ln>
          <a:effectLst/>
        </p:spPr>
      </p:pic>
    </p:spTree>
    <p:extLst>
      <p:ext uri="{BB962C8B-B14F-4D97-AF65-F5344CB8AC3E}">
        <p14:creationId xmlns="" xmlns:p14="http://schemas.microsoft.com/office/powerpoint/2010/main" val="3793101835"/>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Ev yapımı </a:t>
            </a:r>
            <a:r>
              <a:rPr lang="tr-TR" dirty="0" err="1" smtClean="0"/>
              <a:t>strlen</a:t>
            </a:r>
            <a:endParaRPr lang="tr-TR" dirty="0"/>
          </a:p>
        </p:txBody>
      </p:sp>
      <p:pic>
        <p:nvPicPr>
          <p:cNvPr id="4" name="3 İçerik Yer Tutucusu" descr="happy_mother_s_day___in_dalton_style__by_deviantlelo-d8sumbf.jpg"/>
          <p:cNvPicPr>
            <a:picLocks noGrp="1" noChangeAspect="1"/>
          </p:cNvPicPr>
          <p:nvPr>
            <p:ph sz="quarter" idx="1"/>
          </p:nvPr>
        </p:nvPicPr>
        <p:blipFill>
          <a:blip r:embed="rId2"/>
          <a:srcRect l="12379" t="34630" r="18167" b="7492"/>
          <a:stretch>
            <a:fillRect/>
          </a:stretch>
        </p:blipFill>
        <p:spPr>
          <a:xfrm>
            <a:off x="5143504" y="3143248"/>
            <a:ext cx="3429024" cy="2857520"/>
          </a:xfrm>
          <a:prstGeom prst="ellipse">
            <a:avLst/>
          </a:prstGeom>
          <a:ln>
            <a:noFill/>
          </a:ln>
          <a:effectLst>
            <a:softEdge rad="112500"/>
          </a:effectLst>
        </p:spPr>
      </p:pic>
      <p:sp>
        <p:nvSpPr>
          <p:cNvPr id="5" name="4 Metin kutusu"/>
          <p:cNvSpPr txBox="1"/>
          <p:nvPr/>
        </p:nvSpPr>
        <p:spPr>
          <a:xfrm>
            <a:off x="500034" y="1428736"/>
            <a:ext cx="6643734" cy="4062651"/>
          </a:xfrm>
          <a:prstGeom prst="rect">
            <a:avLst/>
          </a:prstGeom>
          <a:noFill/>
        </p:spPr>
        <p:txBody>
          <a:bodyPr wrap="square" rtlCol="0">
            <a:spAutoFit/>
          </a:bodyPr>
          <a:lstStyle/>
          <a:p>
            <a:r>
              <a:rPr lang="tr-TR" sz="2000" dirty="0" smtClean="0"/>
              <a:t>#</a:t>
            </a:r>
            <a:r>
              <a:rPr lang="tr-TR" sz="2000" dirty="0" err="1" smtClean="0"/>
              <a:t>include</a:t>
            </a:r>
            <a:r>
              <a:rPr lang="tr-TR" sz="2000" dirty="0" smtClean="0"/>
              <a:t> &lt;</a:t>
            </a:r>
            <a:r>
              <a:rPr lang="tr-TR" sz="2000" dirty="0" err="1" smtClean="0"/>
              <a:t>stdio</a:t>
            </a:r>
            <a:r>
              <a:rPr lang="tr-TR" sz="2000" dirty="0" smtClean="0"/>
              <a:t>.h&gt;</a:t>
            </a:r>
          </a:p>
          <a:p>
            <a:r>
              <a:rPr lang="tr-TR" sz="2000" dirty="0" err="1" smtClean="0"/>
              <a:t>int</a:t>
            </a:r>
            <a:r>
              <a:rPr lang="tr-TR" sz="2000" dirty="0" smtClean="0"/>
              <a:t> dizgi_</a:t>
            </a:r>
            <a:r>
              <a:rPr lang="tr-TR" sz="2000" dirty="0" err="1" smtClean="0"/>
              <a:t>uzunlugu</a:t>
            </a:r>
            <a:r>
              <a:rPr lang="tr-TR" sz="2000" dirty="0" smtClean="0"/>
              <a:t> (</a:t>
            </a:r>
            <a:r>
              <a:rPr lang="tr-TR" sz="2000" dirty="0" err="1" smtClean="0"/>
              <a:t>char</a:t>
            </a:r>
            <a:r>
              <a:rPr lang="tr-TR" sz="2000" dirty="0" smtClean="0"/>
              <a:t> dizgi[]);</a:t>
            </a:r>
          </a:p>
          <a:p>
            <a:r>
              <a:rPr lang="tr-TR" sz="2000" dirty="0" err="1" smtClean="0"/>
              <a:t>int</a:t>
            </a:r>
            <a:r>
              <a:rPr lang="tr-TR" sz="2000" dirty="0" smtClean="0"/>
              <a:t> </a:t>
            </a:r>
            <a:r>
              <a:rPr lang="tr-TR" sz="2000" dirty="0" err="1" smtClean="0"/>
              <a:t>main</a:t>
            </a:r>
            <a:r>
              <a:rPr lang="tr-TR" sz="2000" dirty="0" smtClean="0"/>
              <a:t>()</a:t>
            </a:r>
          </a:p>
          <a:p>
            <a:r>
              <a:rPr lang="tr-TR" sz="2000" dirty="0" smtClean="0"/>
              <a:t>{	</a:t>
            </a:r>
          </a:p>
          <a:p>
            <a:r>
              <a:rPr lang="tr-TR" sz="2000" dirty="0" smtClean="0"/>
              <a:t> </a:t>
            </a:r>
            <a:r>
              <a:rPr lang="tr-TR" sz="2000" dirty="0" err="1" smtClean="0"/>
              <a:t>printf</a:t>
            </a:r>
            <a:r>
              <a:rPr lang="tr-TR" sz="2000" dirty="0" smtClean="0"/>
              <a:t>( "</a:t>
            </a:r>
            <a:r>
              <a:rPr lang="tr-TR" sz="2000" dirty="0" err="1" smtClean="0"/>
              <a:t>avarel</a:t>
            </a:r>
            <a:r>
              <a:rPr lang="tr-TR" sz="2000" dirty="0" smtClean="0"/>
              <a:t>: %d", dizgi_</a:t>
            </a:r>
            <a:r>
              <a:rPr lang="tr-TR" sz="2000" dirty="0" err="1" smtClean="0"/>
              <a:t>uzunlugu</a:t>
            </a:r>
            <a:r>
              <a:rPr lang="tr-TR" sz="2000" dirty="0" smtClean="0"/>
              <a:t>( "</a:t>
            </a:r>
            <a:r>
              <a:rPr lang="tr-TR" sz="2000" dirty="0" err="1" smtClean="0"/>
              <a:t>avarel</a:t>
            </a:r>
            <a:r>
              <a:rPr lang="tr-TR" sz="2000" dirty="0" smtClean="0"/>
              <a:t>" ) );</a:t>
            </a:r>
          </a:p>
          <a:p>
            <a:r>
              <a:rPr lang="tr-TR" sz="2000" dirty="0" smtClean="0"/>
              <a:t>	</a:t>
            </a:r>
            <a:r>
              <a:rPr lang="tr-TR" sz="2000" dirty="0" err="1" smtClean="0"/>
              <a:t>return</a:t>
            </a:r>
            <a:r>
              <a:rPr lang="tr-TR" sz="2000" dirty="0" smtClean="0"/>
              <a:t> 0;</a:t>
            </a:r>
          </a:p>
          <a:p>
            <a:r>
              <a:rPr lang="tr-TR" sz="2000" dirty="0" smtClean="0"/>
              <a:t>}</a:t>
            </a:r>
          </a:p>
          <a:p>
            <a:r>
              <a:rPr lang="tr-TR" sz="2000" dirty="0" err="1" smtClean="0"/>
              <a:t>int</a:t>
            </a:r>
            <a:r>
              <a:rPr lang="tr-TR" sz="2000" dirty="0" smtClean="0"/>
              <a:t> dizgi_</a:t>
            </a:r>
            <a:r>
              <a:rPr lang="tr-TR" sz="2000" dirty="0" err="1" smtClean="0"/>
              <a:t>uzunlugu</a:t>
            </a:r>
            <a:r>
              <a:rPr lang="tr-TR" sz="2000" dirty="0" smtClean="0"/>
              <a:t> (</a:t>
            </a:r>
            <a:r>
              <a:rPr lang="tr-TR" sz="2000" dirty="0" err="1" smtClean="0"/>
              <a:t>char</a:t>
            </a:r>
            <a:r>
              <a:rPr lang="tr-TR" sz="2000" dirty="0" smtClean="0"/>
              <a:t> dizgi[])</a:t>
            </a:r>
          </a:p>
          <a:p>
            <a:r>
              <a:rPr lang="tr-TR" sz="2000" dirty="0" smtClean="0"/>
              <a:t>{</a:t>
            </a:r>
          </a:p>
          <a:p>
            <a:r>
              <a:rPr lang="tr-TR" sz="2000" dirty="0" smtClean="0"/>
              <a:t>	</a:t>
            </a:r>
            <a:r>
              <a:rPr lang="tr-TR" sz="2000" dirty="0" err="1" smtClean="0"/>
              <a:t>int</a:t>
            </a:r>
            <a:r>
              <a:rPr lang="tr-TR" sz="2000" dirty="0" smtClean="0"/>
              <a:t> i=-1;</a:t>
            </a:r>
          </a:p>
          <a:p>
            <a:r>
              <a:rPr lang="tr-TR" sz="2000" dirty="0" smtClean="0"/>
              <a:t>	</a:t>
            </a:r>
            <a:r>
              <a:rPr lang="tr-TR" sz="2000" dirty="0" err="1" smtClean="0"/>
              <a:t>while</a:t>
            </a:r>
            <a:r>
              <a:rPr lang="tr-TR" sz="2000" dirty="0" smtClean="0"/>
              <a:t>(dizgi[++i]!='\0');</a:t>
            </a:r>
          </a:p>
          <a:p>
            <a:r>
              <a:rPr lang="tr-TR" sz="2000" dirty="0" smtClean="0"/>
              <a:t>	</a:t>
            </a:r>
            <a:r>
              <a:rPr lang="tr-TR" sz="2000" dirty="0" err="1" smtClean="0"/>
              <a:t>return</a:t>
            </a:r>
            <a:r>
              <a:rPr lang="tr-TR" sz="2000" dirty="0" smtClean="0"/>
              <a:t> i;</a:t>
            </a:r>
          </a:p>
          <a:p>
            <a:r>
              <a:rPr lang="tr-TR" sz="2000" dirty="0" smtClean="0"/>
              <a:t>}</a:t>
            </a:r>
            <a:endParaRPr lang="tr-TR" sz="2000"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f-klavye-daktilo-1024x682.jpg"/>
          <p:cNvPicPr>
            <a:picLocks noChangeAspect="1"/>
          </p:cNvPicPr>
          <p:nvPr/>
        </p:nvPicPr>
        <p:blipFill>
          <a:blip r:embed="rId2"/>
          <a:stretch>
            <a:fillRect/>
          </a:stretch>
        </p:blipFill>
        <p:spPr>
          <a:xfrm>
            <a:off x="4857752" y="1357298"/>
            <a:ext cx="3976366" cy="3916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Başlık"/>
          <p:cNvSpPr>
            <a:spLocks noGrp="1"/>
          </p:cNvSpPr>
          <p:nvPr>
            <p:ph type="title"/>
          </p:nvPr>
        </p:nvSpPr>
        <p:spPr/>
        <p:txBody>
          <a:bodyPr/>
          <a:lstStyle/>
          <a:p>
            <a:r>
              <a:rPr lang="tr-TR" dirty="0" smtClean="0"/>
              <a:t>Bunu biliyor musunuz? F klavye</a:t>
            </a:r>
            <a:endParaRPr lang="tr-TR" dirty="0"/>
          </a:p>
        </p:txBody>
      </p:sp>
      <p:sp>
        <p:nvSpPr>
          <p:cNvPr id="3" name="2 İçerik Yer Tutucusu"/>
          <p:cNvSpPr>
            <a:spLocks noGrp="1"/>
          </p:cNvSpPr>
          <p:nvPr>
            <p:ph sz="quarter" idx="1"/>
          </p:nvPr>
        </p:nvSpPr>
        <p:spPr>
          <a:xfrm>
            <a:off x="428596" y="1357298"/>
            <a:ext cx="3929090" cy="4937760"/>
          </a:xfrm>
        </p:spPr>
        <p:txBody>
          <a:bodyPr>
            <a:normAutofit/>
          </a:bodyPr>
          <a:lstStyle/>
          <a:p>
            <a:r>
              <a:rPr lang="tr-TR" sz="1600" dirty="0" smtClean="0"/>
              <a:t>F klavye, Türkçe için özel olarak geliştirilmiş bir klavye olduğundan Türkçe bir metni bu klavyede yazmak, Q klavyede yazmaktan daha kısa sürer.</a:t>
            </a:r>
            <a:br>
              <a:rPr lang="tr-TR" sz="1600" dirty="0" smtClean="0"/>
            </a:br>
            <a:r>
              <a:rPr lang="tr-TR" sz="1600" dirty="0" smtClean="0"/>
              <a:t>(</a:t>
            </a:r>
            <a:r>
              <a:rPr lang="tr-TR" sz="1600" dirty="0" err="1" smtClean="0"/>
              <a:t>Vikipedi</a:t>
            </a:r>
            <a:r>
              <a:rPr lang="tr-TR" sz="1600" dirty="0" smtClean="0"/>
              <a:t>)</a:t>
            </a:r>
          </a:p>
          <a:p>
            <a:r>
              <a:rPr lang="tr-TR" sz="1600" dirty="0" smtClean="0"/>
              <a:t>Hazırlıklar devam ediyor.  Türkiye'de 2017'den itibaren kamu kurumları artık F klavyeye geçecek. </a:t>
            </a:r>
            <a:br>
              <a:rPr lang="tr-TR" sz="1600" dirty="0" smtClean="0"/>
            </a:br>
            <a:r>
              <a:rPr lang="tr-TR" sz="1600" dirty="0" smtClean="0"/>
              <a:t>(Gazete Haberi) </a:t>
            </a:r>
          </a:p>
        </p:txBody>
      </p:sp>
      <p:pic>
        <p:nvPicPr>
          <p:cNvPr id="4" name="3 Resim" descr="41423.jpg"/>
          <p:cNvPicPr>
            <a:picLocks noChangeAspect="1"/>
          </p:cNvPicPr>
          <p:nvPr/>
        </p:nvPicPr>
        <p:blipFill>
          <a:blip r:embed="rId3"/>
          <a:stretch>
            <a:fillRect/>
          </a:stretch>
        </p:blipFill>
        <p:spPr>
          <a:xfrm>
            <a:off x="6286512" y="4500570"/>
            <a:ext cx="2476500" cy="1714500"/>
          </a:xfrm>
          <a:prstGeom prst="rect">
            <a:avLst/>
          </a:prstGeom>
          <a:ln>
            <a:noFill/>
          </a:ln>
          <a:effectLst>
            <a:softEdge rad="112500"/>
          </a:effectLst>
        </p:spPr>
      </p:pic>
      <p:sp>
        <p:nvSpPr>
          <p:cNvPr id="5" name="4 Dikdörtgen">
            <a:hlinkClick r:id="rId4"/>
          </p:cNvPr>
          <p:cNvSpPr/>
          <p:nvPr/>
        </p:nvSpPr>
        <p:spPr>
          <a:xfrm>
            <a:off x="642910" y="6357958"/>
            <a:ext cx="8286808" cy="276999"/>
          </a:xfrm>
          <a:prstGeom prst="rect">
            <a:avLst/>
          </a:prstGeom>
        </p:spPr>
        <p:txBody>
          <a:bodyPr wrap="square">
            <a:spAutoFit/>
          </a:bodyPr>
          <a:lstStyle/>
          <a:p>
            <a:r>
              <a:rPr lang="tr-TR" sz="1200" smtClean="0"/>
              <a:t>https://keyshorts.com/blogs/blog/41838657-31-weird-fun-facts-about-computer-keyboards-you-didnt-know-about</a:t>
            </a:r>
            <a:endParaRPr lang="tr-TR" sz="1200" dirty="0"/>
          </a:p>
        </p:txBody>
      </p:sp>
      <p:sp>
        <p:nvSpPr>
          <p:cNvPr id="6" name="5 Dikdörtgen"/>
          <p:cNvSpPr/>
          <p:nvPr/>
        </p:nvSpPr>
        <p:spPr>
          <a:xfrm>
            <a:off x="142844" y="4000504"/>
            <a:ext cx="5786478" cy="2308324"/>
          </a:xfrm>
          <a:prstGeom prst="rect">
            <a:avLst/>
          </a:prstGeom>
        </p:spPr>
        <p:txBody>
          <a:bodyPr wrap="square">
            <a:spAutoFit/>
          </a:bodyPr>
          <a:lstStyle/>
          <a:p>
            <a:r>
              <a:rPr lang="en-US" sz="1600" b="1" dirty="0" smtClean="0"/>
              <a:t>The most efficient keyboard layout in the world ...</a:t>
            </a:r>
          </a:p>
          <a:p>
            <a:r>
              <a:rPr lang="en-US" sz="1600" dirty="0" smtClean="0"/>
              <a:t>is called </a:t>
            </a:r>
            <a:r>
              <a:rPr lang="en-US" sz="1600" b="1" dirty="0" smtClean="0"/>
              <a:t>Turkish F</a:t>
            </a:r>
            <a:r>
              <a:rPr lang="en-US" sz="1600" dirty="0" smtClean="0"/>
              <a:t>. It was designed by</a:t>
            </a:r>
            <a:r>
              <a:rPr lang="en-US" sz="1600" u="sng" dirty="0" smtClean="0">
                <a:solidFill>
                  <a:srgbClr val="0000FF"/>
                </a:solidFill>
              </a:rPr>
              <a:t> </a:t>
            </a:r>
            <a:r>
              <a:rPr lang="en-US" sz="1600" u="sng" dirty="0" err="1" smtClean="0">
                <a:solidFill>
                  <a:srgbClr val="0000FF"/>
                </a:solidFill>
              </a:rPr>
              <a:t>İhsan</a:t>
            </a:r>
            <a:r>
              <a:rPr lang="en-US" sz="1600" u="sng" dirty="0" smtClean="0">
                <a:solidFill>
                  <a:srgbClr val="0000FF"/>
                </a:solidFill>
              </a:rPr>
              <a:t> </a:t>
            </a:r>
            <a:r>
              <a:rPr lang="en-US" sz="1600" u="sng" dirty="0" err="1" smtClean="0">
                <a:solidFill>
                  <a:srgbClr val="0000FF"/>
                </a:solidFill>
              </a:rPr>
              <a:t>Sıtkı</a:t>
            </a:r>
            <a:r>
              <a:rPr lang="en-US" sz="1600" u="sng" dirty="0" smtClean="0">
                <a:solidFill>
                  <a:srgbClr val="0000FF"/>
                </a:solidFill>
              </a:rPr>
              <a:t> </a:t>
            </a:r>
            <a:r>
              <a:rPr lang="en-US" sz="1600" u="sng" dirty="0" err="1" smtClean="0">
                <a:solidFill>
                  <a:srgbClr val="0000FF"/>
                </a:solidFill>
              </a:rPr>
              <a:t>Yener</a:t>
            </a:r>
            <a:r>
              <a:rPr lang="en-US" sz="1600" u="sng" dirty="0" smtClean="0">
                <a:solidFill>
                  <a:srgbClr val="0000FF"/>
                </a:solidFill>
              </a:rPr>
              <a:t> </a:t>
            </a:r>
            <a:r>
              <a:rPr lang="en-US" sz="1600" dirty="0" smtClean="0"/>
              <a:t>in </a:t>
            </a:r>
            <a:r>
              <a:rPr lang="tr-TR" sz="1600" dirty="0" smtClean="0"/>
              <a:t/>
            </a:r>
            <a:br>
              <a:rPr lang="tr-TR" sz="1600" dirty="0" smtClean="0"/>
            </a:br>
            <a:r>
              <a:rPr lang="en-US" sz="1600" dirty="0" smtClean="0"/>
              <a:t>1955. He used scientific methods to measure letter </a:t>
            </a:r>
            <a:r>
              <a:rPr lang="tr-TR" sz="1600" dirty="0" smtClean="0"/>
              <a:t/>
            </a:r>
            <a:br>
              <a:rPr lang="tr-TR" sz="1600" dirty="0" smtClean="0"/>
            </a:br>
            <a:r>
              <a:rPr lang="en-US" sz="1600" dirty="0" smtClean="0"/>
              <a:t>frequencies in </a:t>
            </a:r>
            <a:r>
              <a:rPr lang="tr-TR" sz="1600" dirty="0" smtClean="0"/>
              <a:t>T</a:t>
            </a:r>
            <a:r>
              <a:rPr lang="en-US" sz="1600" dirty="0" err="1" smtClean="0"/>
              <a:t>urkish</a:t>
            </a:r>
            <a:r>
              <a:rPr lang="en-US" sz="1600" dirty="0" smtClean="0"/>
              <a:t> language to compose a keyboard layout </a:t>
            </a:r>
            <a:r>
              <a:rPr lang="tr-TR" sz="1600" dirty="0" smtClean="0"/>
              <a:t/>
            </a:r>
            <a:br>
              <a:rPr lang="tr-TR" sz="1600" dirty="0" smtClean="0"/>
            </a:br>
            <a:r>
              <a:rPr lang="en-US" sz="1600" dirty="0" smtClean="0"/>
              <a:t>that would be fast to use. Also, this layout provides almost ideal balance between two hands when typing. With Turkish F this country has broken 14 world records in typewriting championships between 1957 and 1995. Strangely, Turkish F is not the most commonly used layout in Turkey. </a:t>
            </a:r>
            <a:endParaRPr lang="en-US" sz="1600" dirty="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Resim" descr="lucky-luke.jpg"/>
          <p:cNvPicPr>
            <a:picLocks noChangeAspect="1"/>
          </p:cNvPicPr>
          <p:nvPr/>
        </p:nvPicPr>
        <p:blipFill>
          <a:blip r:embed="rId2"/>
          <a:stretch>
            <a:fillRect/>
          </a:stretch>
        </p:blipFill>
        <p:spPr>
          <a:xfrm>
            <a:off x="4786314" y="3429000"/>
            <a:ext cx="3857652" cy="2893239"/>
          </a:xfrm>
          <a:prstGeom prst="rect">
            <a:avLst/>
          </a:prstGeom>
        </p:spPr>
      </p:pic>
      <p:sp>
        <p:nvSpPr>
          <p:cNvPr id="9" name="8 Yukarı Bükülü Ok"/>
          <p:cNvSpPr/>
          <p:nvPr/>
        </p:nvSpPr>
        <p:spPr>
          <a:xfrm flipH="1">
            <a:off x="3071802" y="3143248"/>
            <a:ext cx="2714644" cy="7143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1 Başlık"/>
          <p:cNvSpPr>
            <a:spLocks noGrp="1"/>
          </p:cNvSpPr>
          <p:nvPr>
            <p:ph type="title"/>
          </p:nvPr>
        </p:nvSpPr>
        <p:spPr/>
        <p:txBody>
          <a:bodyPr>
            <a:normAutofit/>
          </a:bodyPr>
          <a:lstStyle/>
          <a:p>
            <a:r>
              <a:rPr lang="tr-TR" b="1" i="1" dirty="0" err="1" smtClean="0"/>
              <a:t>strcpy</a:t>
            </a:r>
            <a:r>
              <a:rPr lang="tr-TR" dirty="0" smtClean="0"/>
              <a:t>: dizgilerde kopyalama </a:t>
            </a:r>
            <a:r>
              <a:rPr lang="tr-TR" sz="1600" dirty="0" smtClean="0"/>
              <a:t>(</a:t>
            </a:r>
            <a:r>
              <a:rPr lang="tr-TR" sz="1600" i="1" dirty="0" smtClean="0"/>
              <a:t>dizgi1=dizgi2;</a:t>
            </a:r>
            <a:r>
              <a:rPr lang="tr-TR" sz="1600" dirty="0" smtClean="0"/>
              <a:t> yazmanın doğrusu)</a:t>
            </a:r>
            <a:endParaRPr lang="tr-TR" dirty="0"/>
          </a:p>
        </p:txBody>
      </p:sp>
      <p:sp>
        <p:nvSpPr>
          <p:cNvPr id="3" name="2 İçerik Yer Tutucusu"/>
          <p:cNvSpPr>
            <a:spLocks noGrp="1"/>
          </p:cNvSpPr>
          <p:nvPr>
            <p:ph sz="quarter" idx="1"/>
          </p:nvPr>
        </p:nvSpPr>
        <p:spPr>
          <a:xfrm>
            <a:off x="457200" y="1219200"/>
            <a:ext cx="8229600" cy="1138230"/>
          </a:xfrm>
        </p:spPr>
        <p:txBody>
          <a:bodyPr>
            <a:normAutofit fontScale="77500" lnSpcReduction="20000"/>
          </a:bodyPr>
          <a:lstStyle/>
          <a:p>
            <a:r>
              <a:rPr lang="tr-TR" sz="2200" dirty="0" err="1" smtClean="0"/>
              <a:t>string</a:t>
            </a:r>
            <a:r>
              <a:rPr lang="tr-TR" sz="2200" dirty="0" smtClean="0"/>
              <a:t> </a:t>
            </a:r>
            <a:r>
              <a:rPr lang="tr-TR" sz="2200" dirty="0" err="1" smtClean="0"/>
              <a:t>copy’nin</a:t>
            </a:r>
            <a:r>
              <a:rPr lang="tr-TR" sz="2200" dirty="0" smtClean="0"/>
              <a:t> kısaltılmışıdır.</a:t>
            </a:r>
          </a:p>
          <a:p>
            <a:r>
              <a:rPr lang="tr-TR" sz="2200" dirty="0" smtClean="0"/>
              <a:t>İki parametre alır. İkincisindeki dizgiyi birinciye kopyalar. Birincisinin adresini döner. (Döndüğü değeri kullanmak </a:t>
            </a:r>
            <a:r>
              <a:rPr lang="tr-TR" sz="2200" smtClean="0"/>
              <a:t>zorunda değiliz.)</a:t>
            </a:r>
            <a:endParaRPr lang="tr-TR" sz="2200" dirty="0" smtClean="0"/>
          </a:p>
          <a:p>
            <a:r>
              <a:rPr lang="tr-TR" sz="2200" dirty="0" err="1" smtClean="0"/>
              <a:t>strcpy</a:t>
            </a:r>
            <a:r>
              <a:rPr lang="tr-TR" sz="2200" dirty="0" smtClean="0"/>
              <a:t>(</a:t>
            </a:r>
            <a:r>
              <a:rPr lang="tr-TR" sz="2200" dirty="0" err="1" smtClean="0"/>
              <a:t>golge</a:t>
            </a:r>
            <a:r>
              <a:rPr lang="tr-TR" sz="2200" dirty="0" smtClean="0"/>
              <a:t>,asil);</a:t>
            </a:r>
          </a:p>
          <a:p>
            <a:pPr>
              <a:buNone/>
            </a:pPr>
            <a:endParaRPr lang="tr-TR" dirty="0" smtClean="0"/>
          </a:p>
          <a:p>
            <a:endParaRPr lang="tr-TR" dirty="0" smtClean="0"/>
          </a:p>
          <a:p>
            <a:endParaRPr lang="tr-TR" dirty="0" smtClean="0"/>
          </a:p>
          <a:p>
            <a:endParaRPr lang="tr-TR" dirty="0" smtClean="0"/>
          </a:p>
          <a:p>
            <a:endParaRPr lang="tr-TR" dirty="0" smtClean="0"/>
          </a:p>
        </p:txBody>
      </p:sp>
      <p:graphicFrame>
        <p:nvGraphicFramePr>
          <p:cNvPr id="5" name="4 Tablo"/>
          <p:cNvGraphicFramePr>
            <a:graphicFrameLocks noGrp="1"/>
          </p:cNvGraphicFramePr>
          <p:nvPr/>
        </p:nvGraphicFramePr>
        <p:xfrm>
          <a:off x="5143504" y="2714620"/>
          <a:ext cx="3405190" cy="518160"/>
        </p:xfrm>
        <a:graphic>
          <a:graphicData uri="http://schemas.openxmlformats.org/drawingml/2006/table">
            <a:tbl>
              <a:tblPr firstRow="1" bandRow="1">
                <a:tableStyleId>{5940675A-B579-460E-94D1-54222C63F5DA}</a:tableStyleId>
              </a:tblPr>
              <a:tblGrid>
                <a:gridCol w="681038"/>
                <a:gridCol w="681038"/>
                <a:gridCol w="681038"/>
                <a:gridCol w="681038"/>
                <a:gridCol w="681038"/>
              </a:tblGrid>
              <a:tr h="500066">
                <a:tc>
                  <a:txBody>
                    <a:bodyPr/>
                    <a:lstStyle/>
                    <a:p>
                      <a:pPr algn="ctr"/>
                      <a:r>
                        <a:rPr lang="tr-TR" sz="2800" b="1" dirty="0" smtClean="0"/>
                        <a:t>r</a:t>
                      </a:r>
                      <a:endParaRPr lang="tr-TR" sz="2800" b="1" dirty="0"/>
                    </a:p>
                  </a:txBody>
                  <a:tcPr/>
                </a:tc>
                <a:tc>
                  <a:txBody>
                    <a:bodyPr/>
                    <a:lstStyle/>
                    <a:p>
                      <a:pPr algn="ctr"/>
                      <a:r>
                        <a:rPr lang="tr-TR" sz="2800" b="1" dirty="0" smtClean="0"/>
                        <a:t>e</a:t>
                      </a:r>
                      <a:endParaRPr lang="tr-TR" sz="2800" b="1" dirty="0"/>
                    </a:p>
                  </a:txBody>
                  <a:tcPr/>
                </a:tc>
                <a:tc>
                  <a:txBody>
                    <a:bodyPr/>
                    <a:lstStyle/>
                    <a:p>
                      <a:pPr algn="ctr"/>
                      <a:r>
                        <a:rPr lang="tr-TR" sz="2800" b="1" dirty="0" smtClean="0"/>
                        <a:t>d</a:t>
                      </a:r>
                      <a:endParaRPr lang="tr-TR" sz="2800" b="1" dirty="0"/>
                    </a:p>
                  </a:txBody>
                  <a:tcPr/>
                </a:tc>
                <a:tc>
                  <a:txBody>
                    <a:bodyPr/>
                    <a:lstStyle/>
                    <a:p>
                      <a:pPr algn="ctr"/>
                      <a:r>
                        <a:rPr lang="tr-TR" sz="2800" b="1" dirty="0" smtClean="0"/>
                        <a:t>\0</a:t>
                      </a:r>
                      <a:endParaRPr lang="tr-TR" sz="2800" b="1" dirty="0"/>
                    </a:p>
                  </a:txBody>
                  <a:tcPr/>
                </a:tc>
                <a:tc>
                  <a:txBody>
                    <a:bodyPr/>
                    <a:lstStyle/>
                    <a:p>
                      <a:pPr algn="ctr"/>
                      <a:r>
                        <a:rPr lang="tr-TR" sz="2800" b="1" dirty="0" smtClean="0"/>
                        <a:t>d</a:t>
                      </a:r>
                      <a:endParaRPr lang="tr-TR" sz="2800" b="1" dirty="0"/>
                    </a:p>
                  </a:txBody>
                  <a:tcPr/>
                </a:tc>
              </a:tr>
            </a:tbl>
          </a:graphicData>
        </a:graphic>
      </p:graphicFrame>
      <p:sp>
        <p:nvSpPr>
          <p:cNvPr id="6" name="5 Yuvarlatılmış Dikdörtgen"/>
          <p:cNvSpPr/>
          <p:nvPr/>
        </p:nvSpPr>
        <p:spPr>
          <a:xfrm>
            <a:off x="6072198" y="2357430"/>
            <a:ext cx="1500198"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asil dizisi</a:t>
            </a:r>
            <a:endParaRPr lang="tr-TR" dirty="0"/>
          </a:p>
        </p:txBody>
      </p:sp>
      <p:graphicFrame>
        <p:nvGraphicFramePr>
          <p:cNvPr id="7" name="6 Tablo"/>
          <p:cNvGraphicFramePr>
            <a:graphicFrameLocks noGrp="1"/>
          </p:cNvGraphicFramePr>
          <p:nvPr/>
        </p:nvGraphicFramePr>
        <p:xfrm>
          <a:off x="642910" y="2714620"/>
          <a:ext cx="4000530" cy="518160"/>
        </p:xfrm>
        <a:graphic>
          <a:graphicData uri="http://schemas.openxmlformats.org/drawingml/2006/table">
            <a:tbl>
              <a:tblPr firstRow="1" bandRow="1">
                <a:tableStyleId>{5940675A-B579-460E-94D1-54222C63F5DA}</a:tableStyleId>
              </a:tblPr>
              <a:tblGrid>
                <a:gridCol w="666755"/>
                <a:gridCol w="666755"/>
                <a:gridCol w="666755"/>
                <a:gridCol w="666755"/>
                <a:gridCol w="666755"/>
                <a:gridCol w="666755"/>
              </a:tblGrid>
              <a:tr h="500066">
                <a:tc>
                  <a:txBody>
                    <a:bodyPr/>
                    <a:lstStyle/>
                    <a:p>
                      <a:pPr algn="ctr"/>
                      <a:r>
                        <a:rPr lang="tr-TR" sz="2800" b="1" i="1" dirty="0" smtClean="0">
                          <a:solidFill>
                            <a:srgbClr val="FF0000"/>
                          </a:solidFill>
                        </a:rPr>
                        <a:t>r</a:t>
                      </a:r>
                      <a:endParaRPr lang="tr-TR" sz="2800" b="1" i="1" dirty="0">
                        <a:solidFill>
                          <a:srgbClr val="FF0000"/>
                        </a:solidFill>
                      </a:endParaRPr>
                    </a:p>
                  </a:txBody>
                  <a:tcPr/>
                </a:tc>
                <a:tc>
                  <a:txBody>
                    <a:bodyPr/>
                    <a:lstStyle/>
                    <a:p>
                      <a:pPr algn="ctr"/>
                      <a:r>
                        <a:rPr lang="tr-TR" sz="2800" b="1" i="1" dirty="0" smtClean="0">
                          <a:solidFill>
                            <a:srgbClr val="FF0000"/>
                          </a:solidFill>
                        </a:rPr>
                        <a:t>e</a:t>
                      </a:r>
                      <a:endParaRPr lang="tr-TR" sz="2800" b="1" i="1" dirty="0">
                        <a:solidFill>
                          <a:srgbClr val="FF0000"/>
                        </a:solidFill>
                      </a:endParaRPr>
                    </a:p>
                  </a:txBody>
                  <a:tcPr/>
                </a:tc>
                <a:tc>
                  <a:txBody>
                    <a:bodyPr/>
                    <a:lstStyle/>
                    <a:p>
                      <a:pPr algn="ctr"/>
                      <a:r>
                        <a:rPr lang="tr-TR" sz="2800" b="1" i="1" dirty="0" smtClean="0">
                          <a:solidFill>
                            <a:srgbClr val="FF0000"/>
                          </a:solidFill>
                        </a:rPr>
                        <a:t>d</a:t>
                      </a:r>
                      <a:endParaRPr lang="tr-TR" sz="2800" b="1" i="1" dirty="0">
                        <a:solidFill>
                          <a:srgbClr val="FF0000"/>
                        </a:solidFill>
                      </a:endParaRPr>
                    </a:p>
                  </a:txBody>
                  <a:tcPr/>
                </a:tc>
                <a:tc>
                  <a:txBody>
                    <a:bodyPr/>
                    <a:lstStyle/>
                    <a:p>
                      <a:pPr algn="ctr"/>
                      <a:r>
                        <a:rPr lang="tr-TR" sz="2800" b="1" i="1" dirty="0" smtClean="0">
                          <a:solidFill>
                            <a:srgbClr val="FF0000"/>
                          </a:solidFill>
                        </a:rPr>
                        <a:t>\0</a:t>
                      </a:r>
                      <a:endParaRPr lang="tr-TR" sz="2800" b="1" i="1" dirty="0">
                        <a:solidFill>
                          <a:srgbClr val="FF0000"/>
                        </a:solidFill>
                      </a:endParaRPr>
                    </a:p>
                  </a:txBody>
                  <a:tcPr/>
                </a:tc>
                <a:tc>
                  <a:txBody>
                    <a:bodyPr/>
                    <a:lstStyle/>
                    <a:p>
                      <a:pPr algn="ctr"/>
                      <a:endParaRPr lang="tr-TR" sz="2800" b="1" dirty="0"/>
                    </a:p>
                  </a:txBody>
                  <a:tcPr/>
                </a:tc>
                <a:tc>
                  <a:txBody>
                    <a:bodyPr/>
                    <a:lstStyle/>
                    <a:p>
                      <a:pPr algn="ctr"/>
                      <a:endParaRPr lang="tr-TR" sz="2800" b="1" dirty="0"/>
                    </a:p>
                  </a:txBody>
                  <a:tcPr/>
                </a:tc>
              </a:tr>
            </a:tbl>
          </a:graphicData>
        </a:graphic>
      </p:graphicFrame>
      <p:sp>
        <p:nvSpPr>
          <p:cNvPr id="8" name="7 Yuvarlatılmış Dikdörtgen"/>
          <p:cNvSpPr/>
          <p:nvPr/>
        </p:nvSpPr>
        <p:spPr>
          <a:xfrm>
            <a:off x="2071670" y="2357430"/>
            <a:ext cx="1500198"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golge</a:t>
            </a:r>
            <a:r>
              <a:rPr lang="tr-TR" dirty="0" smtClean="0"/>
              <a:t> dizisi</a:t>
            </a:r>
            <a:endParaRPr lang="tr-TR" dirty="0"/>
          </a:p>
        </p:txBody>
      </p:sp>
      <p:sp>
        <p:nvSpPr>
          <p:cNvPr id="11" name="10 Dikdörtgen"/>
          <p:cNvSpPr/>
          <p:nvPr/>
        </p:nvSpPr>
        <p:spPr>
          <a:xfrm>
            <a:off x="857224" y="4214818"/>
            <a:ext cx="5643602"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74320" lvl="1">
              <a:spcBef>
                <a:spcPts val="600"/>
              </a:spcBef>
              <a:buClr>
                <a:schemeClr val="accent1"/>
              </a:buClr>
            </a:pPr>
            <a:r>
              <a:rPr lang="tr-TR" dirty="0" smtClean="0"/>
              <a:t>Örn. dizgi tanımlanırken </a:t>
            </a:r>
            <a:r>
              <a:rPr lang="tr-TR" dirty="0" err="1" smtClean="0"/>
              <a:t>char</a:t>
            </a:r>
            <a:r>
              <a:rPr lang="tr-TR" dirty="0" smtClean="0"/>
              <a:t> a[20]=“</a:t>
            </a:r>
            <a:r>
              <a:rPr lang="tr-TR" dirty="0" err="1" smtClean="0"/>
              <a:t>abc</a:t>
            </a:r>
            <a:r>
              <a:rPr lang="tr-TR" dirty="0" smtClean="0"/>
              <a:t>”; şeklinde değer ataması yapmamışsanız(sadece </a:t>
            </a:r>
            <a:r>
              <a:rPr lang="tr-TR" dirty="0" err="1" smtClean="0"/>
              <a:t>char</a:t>
            </a:r>
            <a:r>
              <a:rPr lang="tr-TR" dirty="0" smtClean="0"/>
              <a:t> a[20]; demişseniz), peşinden a=“</a:t>
            </a:r>
            <a:r>
              <a:rPr lang="tr-TR" dirty="0" err="1" smtClean="0"/>
              <a:t>abc</a:t>
            </a:r>
            <a:r>
              <a:rPr lang="tr-TR" dirty="0" smtClean="0"/>
              <a:t>”, a[]=“</a:t>
            </a:r>
            <a:r>
              <a:rPr lang="tr-TR" dirty="0" err="1" smtClean="0"/>
              <a:t>abc</a:t>
            </a:r>
            <a:r>
              <a:rPr lang="tr-TR" dirty="0" smtClean="0"/>
              <a:t>”; şeklinde yapamazsınız. Şunu kullanabilirsiniz:</a:t>
            </a:r>
          </a:p>
          <a:p>
            <a:pPr lvl="1"/>
            <a:r>
              <a:rPr lang="tr-TR" i="1" dirty="0" err="1" smtClean="0"/>
              <a:t>char</a:t>
            </a:r>
            <a:r>
              <a:rPr lang="tr-TR" i="1" dirty="0" smtClean="0"/>
              <a:t> a[20];</a:t>
            </a:r>
          </a:p>
          <a:p>
            <a:pPr lvl="1"/>
            <a:r>
              <a:rPr lang="tr-TR" i="1" dirty="0" err="1" smtClean="0"/>
              <a:t>strcpy</a:t>
            </a:r>
            <a:r>
              <a:rPr lang="tr-TR" i="1" dirty="0" smtClean="0"/>
              <a:t>(a, “</a:t>
            </a:r>
            <a:r>
              <a:rPr lang="tr-TR" i="1" dirty="0" err="1" smtClean="0"/>
              <a:t>abc</a:t>
            </a:r>
            <a:r>
              <a:rPr lang="tr-TR" i="1" dirty="0" smtClean="0"/>
              <a:t>”);</a:t>
            </a:r>
          </a:p>
          <a:p>
            <a:pPr lvl="1">
              <a:buNone/>
            </a:pPr>
            <a:r>
              <a:rPr lang="tr-TR" dirty="0" smtClean="0"/>
              <a:t>//”</a:t>
            </a:r>
            <a:r>
              <a:rPr lang="tr-TR" dirty="0" err="1" smtClean="0"/>
              <a:t>abc”dan</a:t>
            </a:r>
            <a:r>
              <a:rPr lang="tr-TR" dirty="0" smtClean="0"/>
              <a:t>  sonra ‘\0’ karakterini de otomatik ekler.</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a:t>
            </a:r>
            <a:endParaRPr lang="tr-TR" dirty="0"/>
          </a:p>
        </p:txBody>
      </p:sp>
      <p:sp>
        <p:nvSpPr>
          <p:cNvPr id="3" name="2 İçerik Yer Tutucusu"/>
          <p:cNvSpPr>
            <a:spLocks noGrp="1"/>
          </p:cNvSpPr>
          <p:nvPr>
            <p:ph sz="quarter" idx="1"/>
          </p:nvPr>
        </p:nvSpPr>
        <p:spPr/>
        <p:txBody>
          <a:bodyPr>
            <a:normAutofit/>
          </a:bodyPr>
          <a:lstStyle/>
          <a:p>
            <a:r>
              <a:rPr lang="tr-TR" sz="1800" i="1" dirty="0" smtClean="0"/>
              <a:t>Geçtiğimiz hafta </a:t>
            </a:r>
            <a:r>
              <a:rPr lang="tr-TR" sz="1800" b="1" i="1" dirty="0" smtClean="0"/>
              <a:t>dizileri </a:t>
            </a:r>
            <a:r>
              <a:rPr lang="tr-TR" sz="1800" i="1" dirty="0" smtClean="0"/>
              <a:t>öğrendik. Dizilerin </a:t>
            </a:r>
            <a:r>
              <a:rPr lang="tr-TR" sz="1800" b="1" i="1" dirty="0" smtClean="0"/>
              <a:t>söz dizimini</a:t>
            </a:r>
            <a:r>
              <a:rPr lang="tr-TR" sz="1800" i="1" dirty="0" smtClean="0"/>
              <a:t>, döngülerle birlikte kullanımlarını, çok boyutlu olabilmelerini ve </a:t>
            </a:r>
            <a:r>
              <a:rPr lang="tr-TR" sz="1800" b="1" i="1" dirty="0" smtClean="0"/>
              <a:t>fonksiyonlara gönderilmelerini </a:t>
            </a:r>
            <a:r>
              <a:rPr lang="tr-TR" sz="1800" i="1" dirty="0" smtClean="0"/>
              <a:t>işledik. Ardından dizi ve iç içe döngülerin bir uygulaması olan </a:t>
            </a:r>
            <a:r>
              <a:rPr lang="tr-TR" sz="1800" b="1" i="1" dirty="0" smtClean="0"/>
              <a:t>kabarcık sıralama </a:t>
            </a:r>
            <a:r>
              <a:rPr lang="tr-TR" sz="1800" i="1" dirty="0" smtClean="0"/>
              <a:t>algoritmasını gördük.</a:t>
            </a:r>
            <a:endParaRPr lang="tr-TR" sz="1800" i="1" dirty="0"/>
          </a:p>
        </p:txBody>
      </p:sp>
      <p:pic>
        <p:nvPicPr>
          <p:cNvPr id="143362" name="Picture 2"/>
          <p:cNvPicPr>
            <a:picLocks noChangeArrowheads="1"/>
          </p:cNvPicPr>
          <p:nvPr/>
        </p:nvPicPr>
        <p:blipFill>
          <a:blip r:embed="rId3"/>
          <a:stretch>
            <a:fillRect/>
          </a:stretch>
        </p:blipFill>
        <p:spPr bwMode="auto">
          <a:xfrm>
            <a:off x="428596" y="2453255"/>
            <a:ext cx="4320000" cy="3048350"/>
          </a:xfrm>
          <a:prstGeom prst="roundRect">
            <a:avLst>
              <a:gd name="adj" fmla="val 328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3363" name="Picture 3"/>
          <p:cNvPicPr>
            <a:picLocks noChangeArrowheads="1"/>
          </p:cNvPicPr>
          <p:nvPr/>
        </p:nvPicPr>
        <p:blipFill>
          <a:blip r:embed="rId4"/>
          <a:stretch>
            <a:fillRect/>
          </a:stretch>
        </p:blipFill>
        <p:spPr bwMode="auto">
          <a:xfrm>
            <a:off x="4143372" y="3187690"/>
            <a:ext cx="4320000" cy="3008240"/>
          </a:xfrm>
          <a:prstGeom prst="roundRect">
            <a:avLst>
              <a:gd name="adj" fmla="val 7856"/>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diamond(in)">
                                      <p:cBhvr>
                                        <p:cTn id="7" dur="20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i="1" dirty="0" err="1" smtClean="0">
                <a:solidFill>
                  <a:srgbClr val="464653"/>
                </a:solidFill>
              </a:rPr>
              <a:t>strcmp</a:t>
            </a:r>
            <a:r>
              <a:rPr lang="tr-TR" dirty="0" smtClean="0">
                <a:solidFill>
                  <a:srgbClr val="464653"/>
                </a:solidFill>
              </a:rPr>
              <a:t>: dizgileri birbiriyle kıyaslama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buFont typeface="Wingdings" pitchFamily="2" charset="2"/>
              <a:buChar char="§"/>
            </a:pPr>
            <a:r>
              <a:rPr lang="tr-TR" sz="2400" dirty="0" smtClean="0"/>
              <a:t>Sayıları sayi1==sayi3 ya da sayi1==4 diye karşılaştırabiliriz ancak dizgileri fonksiyon kullanmadan karşılaştıramayız.  </a:t>
            </a:r>
            <a:br>
              <a:rPr lang="tr-TR" sz="2400" dirty="0" smtClean="0"/>
            </a:br>
            <a:r>
              <a:rPr lang="tr-TR" sz="2400" dirty="0" smtClean="0"/>
              <a:t>(== ile karşılaştırmak yanlış kullanımdır)</a:t>
            </a:r>
            <a:endParaRPr lang="tr-TR" sz="2400" dirty="0" smtClean="0">
              <a:solidFill>
                <a:schemeClr val="tx1"/>
              </a:solidFill>
            </a:endParaRPr>
          </a:p>
          <a:p>
            <a:pPr algn="l"/>
            <a:endParaRPr lang="tr-TR" sz="2400" dirty="0">
              <a:solidFill>
                <a:schemeClr val="tx1"/>
              </a:solidFill>
            </a:endParaRPr>
          </a:p>
        </p:txBody>
      </p:sp>
      <p:sp>
        <p:nvSpPr>
          <p:cNvPr id="4" name="3 Simge &quot;Yok&quot;"/>
          <p:cNvSpPr/>
          <p:nvPr/>
        </p:nvSpPr>
        <p:spPr>
          <a:xfrm>
            <a:off x="1071538" y="2786058"/>
            <a:ext cx="2500330" cy="2428868"/>
          </a:xfrm>
          <a:prstGeom prst="noSmoking">
            <a:avLst>
              <a:gd name="adj" fmla="val 312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 name="4 Metin kutusu"/>
          <p:cNvSpPr txBox="1"/>
          <p:nvPr/>
        </p:nvSpPr>
        <p:spPr>
          <a:xfrm>
            <a:off x="1285852" y="3714752"/>
            <a:ext cx="2125069" cy="523220"/>
          </a:xfrm>
          <a:prstGeom prst="rect">
            <a:avLst/>
          </a:prstGeom>
          <a:noFill/>
        </p:spPr>
        <p:txBody>
          <a:bodyPr wrap="none" rtlCol="0">
            <a:spAutoFit/>
          </a:bodyPr>
          <a:lstStyle/>
          <a:p>
            <a:r>
              <a:rPr lang="tr-TR" sz="2800" dirty="0" err="1" smtClean="0"/>
              <a:t>dizg</a:t>
            </a:r>
            <a:r>
              <a:rPr lang="tr-TR" sz="2800" dirty="0" smtClean="0"/>
              <a:t>==</a:t>
            </a:r>
            <a:r>
              <a:rPr lang="tr-TR" sz="2800" dirty="0" err="1" smtClean="0"/>
              <a:t>my</a:t>
            </a:r>
            <a:r>
              <a:rPr lang="tr-TR" sz="2800" dirty="0" smtClean="0"/>
              <a:t>_</a:t>
            </a:r>
            <a:r>
              <a:rPr lang="tr-TR" sz="2800" dirty="0" err="1" smtClean="0"/>
              <a:t>str</a:t>
            </a:r>
            <a:endParaRPr lang="tr-TR" sz="2800" dirty="0"/>
          </a:p>
        </p:txBody>
      </p:sp>
      <p:sp>
        <p:nvSpPr>
          <p:cNvPr id="6" name="5 Simge &quot;Yok&quot;"/>
          <p:cNvSpPr/>
          <p:nvPr/>
        </p:nvSpPr>
        <p:spPr>
          <a:xfrm>
            <a:off x="5357818" y="2786058"/>
            <a:ext cx="2500330" cy="2428868"/>
          </a:xfrm>
          <a:prstGeom prst="noSmoking">
            <a:avLst>
              <a:gd name="adj" fmla="val 31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Metin kutusu"/>
          <p:cNvSpPr txBox="1"/>
          <p:nvPr/>
        </p:nvSpPr>
        <p:spPr>
          <a:xfrm>
            <a:off x="5500694" y="3714752"/>
            <a:ext cx="2251194" cy="523220"/>
          </a:xfrm>
          <a:prstGeom prst="rect">
            <a:avLst/>
          </a:prstGeom>
          <a:noFill/>
        </p:spPr>
        <p:txBody>
          <a:bodyPr wrap="none" rtlCol="0">
            <a:spAutoFit/>
          </a:bodyPr>
          <a:lstStyle/>
          <a:p>
            <a:r>
              <a:rPr lang="tr-TR" sz="2800" dirty="0" err="1" smtClean="0"/>
              <a:t>dizg</a:t>
            </a:r>
            <a:r>
              <a:rPr lang="tr-TR" sz="2800" dirty="0" smtClean="0"/>
              <a:t>==“</a:t>
            </a:r>
            <a:r>
              <a:rPr lang="tr-TR" sz="2800" dirty="0" err="1" smtClean="0"/>
              <a:t>hello</a:t>
            </a:r>
            <a:r>
              <a:rPr lang="tr-TR" sz="2800" dirty="0" smtClean="0"/>
              <a:t>”)</a:t>
            </a:r>
            <a:endParaRPr lang="tr-TR" sz="2800" dirty="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tr-TR" b="1" i="1" dirty="0" err="1" smtClean="0">
                <a:solidFill>
                  <a:srgbClr val="464653"/>
                </a:solidFill>
              </a:rPr>
              <a:t>strcmp</a:t>
            </a:r>
            <a:r>
              <a:rPr lang="tr-TR" dirty="0" smtClean="0">
                <a:solidFill>
                  <a:srgbClr val="464653"/>
                </a:solidFill>
              </a:rPr>
              <a:t>: dizgileri birbiriyle kıyaslama</a:t>
            </a:r>
            <a:endParaRPr lang="en-US" dirty="0"/>
          </a:p>
        </p:txBody>
      </p:sp>
      <p:sp>
        <p:nvSpPr>
          <p:cNvPr id="56323" name="Rectangle 3"/>
          <p:cNvSpPr>
            <a:spLocks noGrp="1" noChangeArrowheads="1"/>
          </p:cNvSpPr>
          <p:nvPr>
            <p:ph type="body" idx="1"/>
          </p:nvPr>
        </p:nvSpPr>
        <p:spPr/>
        <p:txBody>
          <a:bodyPr/>
          <a:lstStyle/>
          <a:p>
            <a:pPr>
              <a:lnSpc>
                <a:spcPct val="90000"/>
              </a:lnSpc>
            </a:pPr>
            <a:r>
              <a:rPr lang="tr-TR" sz="2800" dirty="0" err="1" smtClean="0"/>
              <a:t>strcmp</a:t>
            </a:r>
            <a:r>
              <a:rPr lang="tr-TR" sz="2800" dirty="0" smtClean="0"/>
              <a:t>(“</a:t>
            </a:r>
            <a:r>
              <a:rPr lang="tr-TR" sz="2800" dirty="0" err="1" smtClean="0"/>
              <a:t>avarel</a:t>
            </a:r>
            <a:r>
              <a:rPr lang="tr-TR" sz="2800" dirty="0" smtClean="0"/>
              <a:t>”, “</a:t>
            </a:r>
            <a:r>
              <a:rPr lang="tr-TR" sz="2800" dirty="0" err="1" smtClean="0"/>
              <a:t>duldul</a:t>
            </a:r>
            <a:r>
              <a:rPr lang="tr-TR" sz="2800" dirty="0" smtClean="0"/>
              <a:t>”) ifadesi -1 değerini alır. Çünkü soldaki alfabetik olarak daha öncedir.</a:t>
            </a:r>
          </a:p>
          <a:p>
            <a:pPr>
              <a:lnSpc>
                <a:spcPct val="90000"/>
              </a:lnSpc>
            </a:pPr>
            <a:endParaRPr lang="tr-TR" sz="2800" dirty="0" smtClean="0"/>
          </a:p>
          <a:p>
            <a:pPr>
              <a:lnSpc>
                <a:spcPct val="90000"/>
              </a:lnSpc>
            </a:pPr>
            <a:r>
              <a:rPr lang="tr-TR" sz="2800" dirty="0" err="1" smtClean="0"/>
              <a:t>strcmp</a:t>
            </a:r>
            <a:r>
              <a:rPr lang="tr-TR" sz="2800" dirty="0" smtClean="0"/>
              <a:t>(“</a:t>
            </a:r>
            <a:r>
              <a:rPr lang="tr-TR" sz="2800" dirty="0" err="1" smtClean="0"/>
              <a:t>rin</a:t>
            </a:r>
            <a:r>
              <a:rPr lang="tr-TR" sz="2800" dirty="0" smtClean="0"/>
              <a:t> tin tin”, “</a:t>
            </a:r>
            <a:r>
              <a:rPr lang="tr-TR" sz="2800" dirty="0" err="1" smtClean="0"/>
              <a:t>red</a:t>
            </a:r>
            <a:r>
              <a:rPr lang="tr-TR" sz="2800" dirty="0" smtClean="0"/>
              <a:t> kit”) ifadesi 1 değerini alır. Çünkü sağdaki alfabetik olarak daha öncedir.</a:t>
            </a:r>
          </a:p>
          <a:p>
            <a:pPr>
              <a:lnSpc>
                <a:spcPct val="90000"/>
              </a:lnSpc>
            </a:pPr>
            <a:endParaRPr lang="tr-TR" sz="2800" dirty="0" smtClean="0"/>
          </a:p>
          <a:p>
            <a:pPr>
              <a:lnSpc>
                <a:spcPct val="90000"/>
              </a:lnSpc>
            </a:pPr>
            <a:r>
              <a:rPr lang="tr-TR" sz="2800" dirty="0" err="1" smtClean="0"/>
              <a:t>strcmp</a:t>
            </a:r>
            <a:r>
              <a:rPr lang="tr-TR" sz="2800" dirty="0" smtClean="0"/>
              <a:t>(“</a:t>
            </a:r>
            <a:r>
              <a:rPr lang="tr-TR" sz="2800" dirty="0" err="1" smtClean="0"/>
              <a:t>joe</a:t>
            </a:r>
            <a:r>
              <a:rPr lang="tr-TR" sz="2800" dirty="0" smtClean="0"/>
              <a:t>”, “</a:t>
            </a:r>
            <a:r>
              <a:rPr lang="tr-TR" sz="2800" dirty="0" err="1" smtClean="0"/>
              <a:t>joe</a:t>
            </a:r>
            <a:r>
              <a:rPr lang="tr-TR" sz="2800" dirty="0" smtClean="0"/>
              <a:t>”) ifadesi 0 değerini alır. Çünkü ikisi de tamamen aynıdır.</a:t>
            </a:r>
          </a:p>
          <a:p>
            <a:pPr>
              <a:lnSpc>
                <a:spcPct val="90000"/>
              </a:lnSpc>
              <a:buNone/>
            </a:pPr>
            <a:endParaRPr lang="tr-TR" sz="2800" dirty="0" smtClean="0"/>
          </a:p>
          <a:p>
            <a:pPr>
              <a:lnSpc>
                <a:spcPct val="90000"/>
              </a:lnSpc>
            </a:pPr>
            <a:endParaRPr lang="tr-TR" sz="2800" dirty="0" smtClean="0"/>
          </a:p>
          <a:p>
            <a:pPr>
              <a:lnSpc>
                <a:spcPct val="90000"/>
              </a:lnSpc>
            </a:pPr>
            <a:endParaRPr lang="tr-TR" sz="2800" dirty="0" smtClean="0"/>
          </a:p>
          <a:p>
            <a:pPr>
              <a:lnSpc>
                <a:spcPct val="90000"/>
              </a:lnSpc>
            </a:pPr>
            <a:endParaRPr lang="tr-TR" sz="2800" dirty="0" smtClean="0"/>
          </a:p>
          <a:p>
            <a:pPr>
              <a:lnSpc>
                <a:spcPct val="90000"/>
              </a:lnSpc>
            </a:pPr>
            <a:endParaRPr lang="en-US" sz="1400" dirty="0"/>
          </a:p>
          <a:p>
            <a:pPr>
              <a:lnSpc>
                <a:spcPct val="90000"/>
              </a:lnSpc>
            </a:pPr>
            <a:endParaRPr lang="en-US" sz="2800" dirty="0"/>
          </a:p>
          <a:p>
            <a:pPr>
              <a:lnSpc>
                <a:spcPct val="90000"/>
              </a:lnSpc>
            </a:pPr>
            <a:endParaRPr lang="en-US" sz="2800" dirty="0"/>
          </a:p>
        </p:txBody>
      </p:sp>
      <p:sp>
        <p:nvSpPr>
          <p:cNvPr id="4" name="3 Yuvarlatılmış Dikdörtgen"/>
          <p:cNvSpPr/>
          <p:nvPr/>
        </p:nvSpPr>
        <p:spPr>
          <a:xfrm>
            <a:off x="4714876" y="4572008"/>
            <a:ext cx="3000396" cy="14287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Küçük büyük harf duyarsız olanı </a:t>
            </a:r>
            <a:r>
              <a:rPr lang="tr-TR" dirty="0" err="1" smtClean="0"/>
              <a:t>strcmpi</a:t>
            </a:r>
            <a:r>
              <a:rPr lang="tr-TR" dirty="0" smtClean="0"/>
              <a:t>.</a:t>
            </a:r>
          </a:p>
          <a:p>
            <a:pPr algn="ctr"/>
            <a:r>
              <a:rPr lang="tr-TR" dirty="0" err="1" smtClean="0"/>
              <a:t>Joe</a:t>
            </a:r>
            <a:r>
              <a:rPr lang="tr-TR" dirty="0" smtClean="0"/>
              <a:t> ile </a:t>
            </a:r>
            <a:r>
              <a:rPr lang="tr-TR" dirty="0" err="1" smtClean="0"/>
              <a:t>joE</a:t>
            </a:r>
            <a:r>
              <a:rPr lang="tr-TR" dirty="0" smtClean="0"/>
              <a:t> </a:t>
            </a:r>
            <a:r>
              <a:rPr lang="tr-TR" dirty="0" err="1" smtClean="0"/>
              <a:t>strcmpi</a:t>
            </a:r>
            <a:r>
              <a:rPr lang="tr-TR" dirty="0" smtClean="0"/>
              <a:t> ‘e göre aynıdır.</a:t>
            </a:r>
            <a:endParaRPr lang="tr-TR" dirty="0"/>
          </a:p>
        </p:txBody>
      </p:sp>
    </p:spTree>
    <p:extLst>
      <p:ext uri="{BB962C8B-B14F-4D97-AF65-F5344CB8AC3E}">
        <p14:creationId xmlns="" xmlns:p14="http://schemas.microsoft.com/office/powerpoint/2010/main" val="1042272782"/>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i="1" dirty="0" err="1" smtClean="0">
                <a:solidFill>
                  <a:srgbClr val="464653"/>
                </a:solidFill>
              </a:rPr>
              <a:t>strcmp</a:t>
            </a:r>
            <a:r>
              <a:rPr lang="tr-TR" dirty="0" smtClean="0">
                <a:solidFill>
                  <a:srgbClr val="464653"/>
                </a:solidFill>
              </a:rPr>
              <a:t>: dizgileri birbiriyle kıyaslama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5043494" cy="3567122"/>
          </a:xfrm>
        </p:spPr>
        <p:txBody>
          <a:bodyPr>
            <a:normAutofit fontScale="92500"/>
          </a:bodyPr>
          <a:lstStyle/>
          <a:p>
            <a:r>
              <a:rPr lang="tr-TR" sz="2400" b="1" dirty="0" err="1" smtClean="0"/>
              <a:t>strcmp</a:t>
            </a:r>
            <a:r>
              <a:rPr lang="tr-TR" sz="2400" dirty="0" smtClean="0"/>
              <a:t>, iki parametre alır.</a:t>
            </a:r>
          </a:p>
          <a:p>
            <a:r>
              <a:rPr lang="tr-TR" sz="2400" dirty="0" smtClean="0"/>
              <a:t>İkisini alfabetik önceliğe göre kıyaslar.</a:t>
            </a:r>
          </a:p>
          <a:p>
            <a:pPr lvl="1"/>
            <a:r>
              <a:rPr lang="tr-TR" sz="2100" dirty="0" smtClean="0"/>
              <a:t>Birincisi önceyse negatif/pozitif?, ikincisi önceyse pozitif/negatif? değer döner. Bunu ezberlemenize gerek yoktur. İhtiyacınız olursa deneme yanılma ile çözersiniz.</a:t>
            </a:r>
          </a:p>
          <a:p>
            <a:pPr lvl="1"/>
            <a:r>
              <a:rPr lang="tr-TR" sz="2100" dirty="0" smtClean="0"/>
              <a:t>İkisi aynı dizgiyi içeriyorsa, </a:t>
            </a:r>
            <a:r>
              <a:rPr lang="tr-TR" sz="2100" b="1" dirty="0" smtClean="0"/>
              <a:t>nötr olan 0 </a:t>
            </a:r>
            <a:r>
              <a:rPr lang="tr-TR" sz="2100" dirty="0" smtClean="0"/>
              <a:t>değerini döner.</a:t>
            </a:r>
          </a:p>
          <a:p>
            <a:r>
              <a:rPr lang="tr-TR" sz="2400" b="1" dirty="0" err="1" smtClean="0"/>
              <a:t>stricmp</a:t>
            </a:r>
            <a:r>
              <a:rPr lang="tr-TR" sz="2400" dirty="0" smtClean="0"/>
              <a:t> küçük büyük harf ayrımı yapmaz ve “evet” ile “</a:t>
            </a:r>
            <a:r>
              <a:rPr lang="tr-TR" sz="2400" dirty="0" err="1" smtClean="0"/>
              <a:t>Evet”i</a:t>
            </a:r>
            <a:r>
              <a:rPr lang="tr-TR" sz="2400" dirty="0" smtClean="0"/>
              <a:t> aynı sayar.</a:t>
            </a:r>
          </a:p>
          <a:p>
            <a:pPr algn="l">
              <a:buNone/>
            </a:pPr>
            <a:endParaRPr lang="tr-TR" sz="2400" dirty="0" smtClean="0"/>
          </a:p>
        </p:txBody>
      </p:sp>
      <p:sp>
        <p:nvSpPr>
          <p:cNvPr id="8" name="7 Yuvarlatılmış Dikdörtgen"/>
          <p:cNvSpPr/>
          <p:nvPr/>
        </p:nvSpPr>
        <p:spPr>
          <a:xfrm>
            <a:off x="857224" y="5143512"/>
            <a:ext cx="2143140"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err="1" smtClean="0"/>
              <a:t>if</a:t>
            </a:r>
            <a:r>
              <a:rPr lang="tr-TR" dirty="0" smtClean="0"/>
              <a:t>( cevap == “evet”)</a:t>
            </a:r>
          </a:p>
          <a:p>
            <a:r>
              <a:rPr lang="tr-TR" dirty="0" smtClean="0"/>
              <a:t>yanlış kullanımdır.</a:t>
            </a:r>
          </a:p>
        </p:txBody>
      </p:sp>
      <p:sp>
        <p:nvSpPr>
          <p:cNvPr id="9" name="8 Yuvarlatılmış Dikdörtgen"/>
          <p:cNvSpPr/>
          <p:nvPr/>
        </p:nvSpPr>
        <p:spPr>
          <a:xfrm>
            <a:off x="3071802" y="4714884"/>
            <a:ext cx="3214710" cy="7858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1400" dirty="0" err="1" smtClean="0"/>
              <a:t>if</a:t>
            </a:r>
            <a:r>
              <a:rPr lang="tr-TR" sz="1400" dirty="0" smtClean="0"/>
              <a:t>( </a:t>
            </a:r>
            <a:r>
              <a:rPr lang="tr-TR" sz="1400" dirty="0" err="1" smtClean="0">
                <a:solidFill>
                  <a:srgbClr val="0000FF"/>
                </a:solidFill>
              </a:rPr>
              <a:t>strcmp</a:t>
            </a:r>
            <a:r>
              <a:rPr lang="tr-TR" sz="1400" dirty="0" smtClean="0">
                <a:solidFill>
                  <a:srgbClr val="0000FF"/>
                </a:solidFill>
              </a:rPr>
              <a:t>(cevap, “evet”)</a:t>
            </a:r>
            <a:r>
              <a:rPr lang="tr-TR" sz="1400" dirty="0" smtClean="0"/>
              <a:t>==0 )</a:t>
            </a:r>
          </a:p>
          <a:p>
            <a:r>
              <a:rPr lang="tr-TR" sz="1400" dirty="0" smtClean="0"/>
              <a:t>	</a:t>
            </a:r>
            <a:r>
              <a:rPr lang="tr-TR" sz="1400" dirty="0" err="1" smtClean="0"/>
              <a:t>printf</a:t>
            </a:r>
            <a:r>
              <a:rPr lang="tr-TR" sz="1400" dirty="0" smtClean="0"/>
              <a:t>(“Bence de evet.”);</a:t>
            </a:r>
          </a:p>
        </p:txBody>
      </p:sp>
      <p:sp>
        <p:nvSpPr>
          <p:cNvPr id="10" name="9 Yuvarlatılmış Dikdörtgen"/>
          <p:cNvSpPr/>
          <p:nvPr/>
        </p:nvSpPr>
        <p:spPr>
          <a:xfrm>
            <a:off x="4357686" y="5572140"/>
            <a:ext cx="4286280" cy="64294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tr-TR" dirty="0" err="1" smtClean="0"/>
              <a:t>if</a:t>
            </a:r>
            <a:r>
              <a:rPr lang="tr-TR" dirty="0" smtClean="0"/>
              <a:t>( !</a:t>
            </a:r>
            <a:r>
              <a:rPr lang="tr-TR" dirty="0" err="1" smtClean="0">
                <a:solidFill>
                  <a:srgbClr val="0000FF"/>
                </a:solidFill>
              </a:rPr>
              <a:t>strcmp</a:t>
            </a:r>
            <a:r>
              <a:rPr lang="tr-TR" dirty="0" smtClean="0">
                <a:solidFill>
                  <a:srgbClr val="0000FF"/>
                </a:solidFill>
              </a:rPr>
              <a:t>(cevap, “evet”) </a:t>
            </a:r>
            <a:r>
              <a:rPr lang="tr-TR" dirty="0" smtClean="0"/>
              <a:t>)</a:t>
            </a:r>
          </a:p>
          <a:p>
            <a:r>
              <a:rPr lang="tr-TR" dirty="0" smtClean="0"/>
              <a:t>	</a:t>
            </a:r>
            <a:r>
              <a:rPr lang="tr-TR" dirty="0" err="1" smtClean="0"/>
              <a:t>printf</a:t>
            </a:r>
            <a:r>
              <a:rPr lang="tr-TR" dirty="0" smtClean="0"/>
              <a:t>(“Bence de evet.”);</a:t>
            </a:r>
          </a:p>
        </p:txBody>
      </p:sp>
      <p:pic>
        <p:nvPicPr>
          <p:cNvPr id="7" name="6 Resim" descr="3505914-9336961303-Famou.png"/>
          <p:cNvPicPr>
            <a:picLocks noChangeAspect="1"/>
          </p:cNvPicPr>
          <p:nvPr/>
        </p:nvPicPr>
        <p:blipFill>
          <a:blip r:embed="rId2"/>
          <a:stretch>
            <a:fillRect/>
          </a:stretch>
        </p:blipFill>
        <p:spPr>
          <a:xfrm flipH="1">
            <a:off x="5857884" y="1427774"/>
            <a:ext cx="3286148" cy="3072796"/>
          </a:xfrm>
          <a:prstGeom prst="rect">
            <a:avLst/>
          </a:prstGeom>
        </p:spPr>
      </p:pic>
      <p:sp>
        <p:nvSpPr>
          <p:cNvPr id="11" name="10 Oval"/>
          <p:cNvSpPr/>
          <p:nvPr/>
        </p:nvSpPr>
        <p:spPr>
          <a:xfrm>
            <a:off x="5929322" y="1424240"/>
            <a:ext cx="1008000" cy="57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dizgi1</a:t>
            </a:r>
            <a:endParaRPr lang="tr-TR" sz="1600" dirty="0"/>
          </a:p>
        </p:txBody>
      </p:sp>
      <p:sp>
        <p:nvSpPr>
          <p:cNvPr id="12" name="11 Oval"/>
          <p:cNvSpPr/>
          <p:nvPr/>
        </p:nvSpPr>
        <p:spPr>
          <a:xfrm>
            <a:off x="7921718" y="1424240"/>
            <a:ext cx="1008000" cy="57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dizgi2</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strcmp</a:t>
            </a:r>
            <a:endParaRPr lang="tr-TR" dirty="0"/>
          </a:p>
        </p:txBody>
      </p:sp>
      <p:sp>
        <p:nvSpPr>
          <p:cNvPr id="3" name="2 İçerik Yer Tutucusu"/>
          <p:cNvSpPr>
            <a:spLocks noGrp="1"/>
          </p:cNvSpPr>
          <p:nvPr>
            <p:ph sz="quarter" idx="1"/>
          </p:nvPr>
        </p:nvSpPr>
        <p:spPr>
          <a:xfrm>
            <a:off x="457200" y="1219200"/>
            <a:ext cx="4114800" cy="4937760"/>
          </a:xfrm>
        </p:spPr>
        <p:txBody>
          <a:bodyPr>
            <a:normAutofit fontScale="92500" lnSpcReduction="20000"/>
          </a:bodyPr>
          <a:lstStyle/>
          <a:p>
            <a:r>
              <a:rPr lang="tr-TR" dirty="0" smtClean="0"/>
              <a:t>Dizgileri kıyaslamak için </a:t>
            </a:r>
            <a:r>
              <a:rPr lang="tr-TR" dirty="0" err="1" smtClean="0"/>
              <a:t>strcmp</a:t>
            </a:r>
            <a:r>
              <a:rPr lang="tr-TR" dirty="0" smtClean="0"/>
              <a:t> fonksiyonunu kullanırız.</a:t>
            </a:r>
          </a:p>
          <a:p>
            <a:r>
              <a:rPr lang="tr-TR" dirty="0" err="1" smtClean="0"/>
              <a:t>string</a:t>
            </a:r>
            <a:r>
              <a:rPr lang="tr-TR" dirty="0" smtClean="0"/>
              <a:t> </a:t>
            </a:r>
            <a:r>
              <a:rPr lang="tr-TR" dirty="0" err="1" smtClean="0"/>
              <a:t>compare</a:t>
            </a:r>
            <a:r>
              <a:rPr lang="tr-TR" dirty="0" smtClean="0"/>
              <a:t> (“dizgi kıyaslama”) kısaltılmışıdır.</a:t>
            </a:r>
          </a:p>
          <a:p>
            <a:r>
              <a:rPr lang="tr-TR" dirty="0" smtClean="0"/>
              <a:t>Bu fonksiyon </a:t>
            </a:r>
            <a:r>
              <a:rPr lang="tr-TR" dirty="0" err="1" smtClean="0"/>
              <a:t>string</a:t>
            </a:r>
            <a:r>
              <a:rPr lang="tr-TR" dirty="0" smtClean="0"/>
              <a:t>.h kütüphanesi içindedir.</a:t>
            </a:r>
          </a:p>
          <a:p>
            <a:r>
              <a:rPr lang="tr-TR" dirty="0" smtClean="0"/>
              <a:t>İki dizginin alfabetik önceliğini -1 ya da 1 değeriyle belirler. İki dizgi tamamen aynı ise 0 değerini döner.</a:t>
            </a:r>
          </a:p>
          <a:p>
            <a:r>
              <a:rPr lang="tr-TR" dirty="0" err="1" smtClean="0"/>
              <a:t>stricmp</a:t>
            </a:r>
            <a:r>
              <a:rPr lang="tr-TR" dirty="0" smtClean="0"/>
              <a:t> küçük büyük harf ayrımı yapmaz ve “evet” ile “</a:t>
            </a:r>
            <a:r>
              <a:rPr lang="tr-TR" dirty="0" err="1" smtClean="0"/>
              <a:t>Evet”i</a:t>
            </a:r>
            <a:r>
              <a:rPr lang="tr-TR" dirty="0" smtClean="0"/>
              <a:t> aynı sayar.</a:t>
            </a:r>
          </a:p>
        </p:txBody>
      </p:sp>
      <p:sp>
        <p:nvSpPr>
          <p:cNvPr id="4" name="3 Dikdörtgen"/>
          <p:cNvSpPr/>
          <p:nvPr/>
        </p:nvSpPr>
        <p:spPr>
          <a:xfrm>
            <a:off x="4500562" y="1285860"/>
            <a:ext cx="4071966" cy="4401205"/>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dirty="0" smtClean="0"/>
              <a:t>#</a:t>
            </a:r>
            <a:r>
              <a:rPr lang="tr-TR" sz="2000" dirty="0" err="1" smtClean="0"/>
              <a:t>include</a:t>
            </a:r>
            <a:r>
              <a:rPr lang="tr-TR" sz="2000" dirty="0" smtClean="0"/>
              <a:t> &lt;</a:t>
            </a:r>
            <a:r>
              <a:rPr lang="tr-TR" sz="2000" dirty="0" err="1" smtClean="0"/>
              <a:t>stdio</a:t>
            </a:r>
            <a:r>
              <a:rPr lang="tr-TR" sz="2000" dirty="0" smtClean="0"/>
              <a:t>.h&gt;</a:t>
            </a:r>
          </a:p>
          <a:p>
            <a:r>
              <a:rPr lang="tr-TR" sz="2000" b="1" dirty="0" smtClean="0"/>
              <a:t>#</a:t>
            </a:r>
            <a:r>
              <a:rPr lang="tr-TR" sz="2000" b="1" dirty="0" err="1" smtClean="0"/>
              <a:t>include</a:t>
            </a:r>
            <a:r>
              <a:rPr lang="tr-TR" sz="2000" b="1" dirty="0" smtClean="0"/>
              <a:t> &lt;</a:t>
            </a:r>
            <a:r>
              <a:rPr lang="tr-TR" sz="2000" b="1" dirty="0" err="1" smtClean="0"/>
              <a:t>string</a:t>
            </a:r>
            <a:r>
              <a:rPr lang="tr-TR" sz="2000" b="1" dirty="0" smtClean="0"/>
              <a:t>.h&gt;</a:t>
            </a:r>
          </a:p>
          <a:p>
            <a:r>
              <a:rPr lang="tr-TR" sz="2000" dirty="0" err="1" smtClean="0"/>
              <a:t>int</a:t>
            </a:r>
            <a:r>
              <a:rPr lang="tr-TR" sz="2000" dirty="0" smtClean="0"/>
              <a:t> </a:t>
            </a:r>
            <a:r>
              <a:rPr lang="tr-TR" sz="2000" dirty="0" err="1" smtClean="0"/>
              <a:t>main</a:t>
            </a:r>
            <a:r>
              <a:rPr lang="tr-TR" sz="2000" dirty="0" smtClean="0"/>
              <a:t>()</a:t>
            </a:r>
          </a:p>
          <a:p>
            <a:r>
              <a:rPr lang="tr-TR" sz="2000" dirty="0" smtClean="0"/>
              <a:t>{</a:t>
            </a:r>
          </a:p>
          <a:p>
            <a:r>
              <a:rPr lang="tr-TR" sz="2000" dirty="0" err="1" smtClean="0"/>
              <a:t>char</a:t>
            </a:r>
            <a:r>
              <a:rPr lang="tr-TR" sz="2000" dirty="0" smtClean="0"/>
              <a:t> cevap[20];</a:t>
            </a:r>
          </a:p>
          <a:p>
            <a:r>
              <a:rPr lang="tr-TR" sz="2000" dirty="0" err="1" smtClean="0"/>
              <a:t>printf</a:t>
            </a:r>
            <a:r>
              <a:rPr lang="tr-TR" sz="2000" dirty="0" smtClean="0"/>
              <a:t>("Devam mi?");</a:t>
            </a:r>
          </a:p>
          <a:p>
            <a:r>
              <a:rPr lang="tr-TR" sz="2000" dirty="0" err="1" smtClean="0"/>
              <a:t>scanf</a:t>
            </a:r>
            <a:r>
              <a:rPr lang="tr-TR" sz="2000" dirty="0" smtClean="0"/>
              <a:t>("</a:t>
            </a:r>
            <a:r>
              <a:rPr lang="tr-TR" sz="2000" b="1" dirty="0" smtClean="0"/>
              <a:t>%s</a:t>
            </a:r>
            <a:r>
              <a:rPr lang="tr-TR" sz="2000" dirty="0" smtClean="0"/>
              <a:t>", cevap); // &amp; yok.</a:t>
            </a:r>
          </a:p>
          <a:p>
            <a:r>
              <a:rPr lang="tr-TR" dirty="0" smtClean="0"/>
              <a:t>// ya da </a:t>
            </a:r>
            <a:r>
              <a:rPr lang="tr-TR" dirty="0" err="1" smtClean="0"/>
              <a:t>gets</a:t>
            </a:r>
            <a:r>
              <a:rPr lang="tr-TR" dirty="0" smtClean="0"/>
              <a:t>(cevap);</a:t>
            </a:r>
          </a:p>
          <a:p>
            <a:r>
              <a:rPr lang="tr-TR" sz="2000" dirty="0" err="1" smtClean="0"/>
              <a:t>if</a:t>
            </a:r>
            <a:r>
              <a:rPr lang="tr-TR" sz="2000" dirty="0" smtClean="0"/>
              <a:t>(</a:t>
            </a:r>
            <a:r>
              <a:rPr lang="tr-TR" sz="2000" b="1" dirty="0" err="1" smtClean="0"/>
              <a:t>strcmp</a:t>
            </a:r>
            <a:r>
              <a:rPr lang="tr-TR" sz="2000" b="1" dirty="0" smtClean="0"/>
              <a:t>(cevap,"Devam")==0</a:t>
            </a:r>
            <a:r>
              <a:rPr lang="tr-TR" sz="2000" dirty="0" smtClean="0"/>
              <a:t>)</a:t>
            </a:r>
          </a:p>
          <a:p>
            <a:r>
              <a:rPr lang="tr-TR" sz="2000" dirty="0" smtClean="0"/>
              <a:t>  </a:t>
            </a:r>
            <a:r>
              <a:rPr lang="tr-TR" sz="2000" dirty="0" err="1" smtClean="0"/>
              <a:t>printf</a:t>
            </a:r>
            <a:r>
              <a:rPr lang="tr-TR" sz="2000" dirty="0" smtClean="0"/>
              <a:t>("Peki, devam </a:t>
            </a:r>
            <a:r>
              <a:rPr lang="tr-TR" sz="2000" dirty="0" err="1" smtClean="0"/>
              <a:t>oyleyse</a:t>
            </a:r>
            <a:r>
              <a:rPr lang="tr-TR" sz="2000" dirty="0" smtClean="0"/>
              <a:t>…”);</a:t>
            </a:r>
          </a:p>
          <a:p>
            <a:r>
              <a:rPr lang="tr-TR" sz="2000" dirty="0" smtClean="0"/>
              <a:t>  else</a:t>
            </a:r>
          </a:p>
          <a:p>
            <a:r>
              <a:rPr lang="tr-TR" sz="2000" dirty="0" smtClean="0"/>
              <a:t>  </a:t>
            </a:r>
            <a:r>
              <a:rPr lang="tr-TR" sz="2000" dirty="0" err="1" smtClean="0"/>
              <a:t>printf</a:t>
            </a:r>
            <a:r>
              <a:rPr lang="tr-TR" sz="2000" dirty="0" smtClean="0"/>
              <a:t>("</a:t>
            </a:r>
            <a:r>
              <a:rPr lang="tr-TR" sz="2000" dirty="0" err="1" smtClean="0"/>
              <a:t>Yarismadan</a:t>
            </a:r>
            <a:r>
              <a:rPr lang="tr-TR" sz="2000" dirty="0" smtClean="0"/>
              <a:t> </a:t>
            </a:r>
            <a:r>
              <a:rPr lang="tr-TR" sz="2000" dirty="0" err="1" smtClean="0"/>
              <a:t>cekiliyorsunuz</a:t>
            </a:r>
            <a:r>
              <a:rPr lang="tr-TR" sz="2000" dirty="0" smtClean="0"/>
              <a:t>.");</a:t>
            </a:r>
          </a:p>
          <a:p>
            <a:r>
              <a:rPr lang="tr-TR" sz="2000" dirty="0" err="1" smtClean="0"/>
              <a:t>return</a:t>
            </a:r>
            <a:r>
              <a:rPr lang="tr-TR" sz="2000" dirty="0" smtClean="0"/>
              <a:t> 0;</a:t>
            </a:r>
          </a:p>
          <a:p>
            <a:r>
              <a:rPr lang="tr-TR" sz="2000" dirty="0" smtClean="0"/>
              <a:t>}</a:t>
            </a:r>
            <a:endParaRPr lang="tr-TR"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5 öğrencinin ismini (soyadıyla birlikte) alıp, bunları alfabetik olarak sıralatalım.</a:t>
            </a:r>
            <a:endParaRPr lang="tr-TR" dirty="0"/>
          </a:p>
        </p:txBody>
      </p:sp>
      <p:pic>
        <p:nvPicPr>
          <p:cNvPr id="4" name="3 Resim" descr="bilgisayar.wmf"/>
          <p:cNvPicPr>
            <a:picLocks noChangeAspect="1"/>
          </p:cNvPicPr>
          <p:nvPr/>
        </p:nvPicPr>
        <p:blipFill>
          <a:blip r:embed="rId2"/>
          <a:stretch>
            <a:fillRect/>
          </a:stretch>
        </p:blipFill>
        <p:spPr>
          <a:xfrm>
            <a:off x="5786446" y="2571744"/>
            <a:ext cx="1309684" cy="1337256"/>
          </a:xfrm>
          <a:prstGeom prst="rect">
            <a:avLst/>
          </a:prstGeom>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2.ders sonu</a:t>
            </a:r>
            <a:endParaRPr lang="tr-TR" sz="8000" dirty="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3. ve 4. dersler</a:t>
            </a:r>
            <a:endParaRPr lang="tr-TR" dirty="0"/>
          </a:p>
        </p:txBody>
      </p:sp>
      <p:sp>
        <p:nvSpPr>
          <p:cNvPr id="3" name="2 İçerik Yer Tutucusu"/>
          <p:cNvSpPr>
            <a:spLocks noGrp="1"/>
          </p:cNvSpPr>
          <p:nvPr>
            <p:ph sz="quarter" idx="1"/>
          </p:nvPr>
        </p:nvSpPr>
        <p:spPr/>
        <p:txBody>
          <a:bodyPr>
            <a:normAutofit/>
          </a:bodyPr>
          <a:lstStyle/>
          <a:p>
            <a:pPr algn="ctr"/>
            <a:r>
              <a:rPr lang="tr-TR" sz="7200" dirty="0" smtClean="0"/>
              <a:t>3. VE 4. DERSLERDE </a:t>
            </a:r>
            <a:r>
              <a:rPr lang="tr-TR" sz="7200" dirty="0" smtClean="0">
                <a:solidFill>
                  <a:srgbClr val="FF0000"/>
                </a:solidFill>
              </a:rPr>
              <a:t>UYGULAMALI DERS </a:t>
            </a:r>
            <a:r>
              <a:rPr lang="tr-TR" sz="7200" dirty="0" smtClean="0"/>
              <a:t>YAPILDI.</a:t>
            </a:r>
            <a:endParaRPr lang="tr-TR" sz="7200" dirty="0"/>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5. ve 6. dersler</a:t>
            </a:r>
            <a:endParaRPr lang="tr-TR" dirty="0"/>
          </a:p>
        </p:txBody>
      </p:sp>
      <p:sp>
        <p:nvSpPr>
          <p:cNvPr id="3" name="2 İçerik Yer Tutucusu"/>
          <p:cNvSpPr>
            <a:spLocks noGrp="1"/>
          </p:cNvSpPr>
          <p:nvPr>
            <p:ph sz="quarter" idx="1"/>
          </p:nvPr>
        </p:nvSpPr>
        <p:spPr/>
        <p:txBody>
          <a:bodyPr>
            <a:normAutofit/>
          </a:bodyPr>
          <a:lstStyle/>
          <a:p>
            <a:pPr algn="ctr"/>
            <a:r>
              <a:rPr lang="tr-TR" sz="7200" dirty="0" smtClean="0"/>
              <a:t>5. VE 6. DERSLER </a:t>
            </a:r>
          </a:p>
          <a:p>
            <a:pPr algn="ctr">
              <a:buNone/>
            </a:pPr>
            <a:r>
              <a:rPr lang="tr-TR" sz="7200" dirty="0" smtClean="0"/>
              <a:t>YAPILMADI</a:t>
            </a:r>
            <a:r>
              <a:rPr lang="tr-TR" sz="7200" dirty="0" smtClean="0"/>
              <a:t>.</a:t>
            </a:r>
            <a:br>
              <a:rPr lang="tr-TR" sz="7200" dirty="0" smtClean="0"/>
            </a:br>
            <a:r>
              <a:rPr lang="tr-TR" sz="3200" dirty="0" smtClean="0"/>
              <a:t> </a:t>
            </a:r>
            <a:r>
              <a:rPr lang="tr-TR" sz="3200" i="1" dirty="0" smtClean="0"/>
              <a:t>(</a:t>
            </a:r>
            <a:r>
              <a:rPr lang="tr-TR" sz="3200" i="1" dirty="0" smtClean="0"/>
              <a:t>detaylar için bkz. Piazza-&gt; Zaman Çizelgesi)</a:t>
            </a:r>
            <a:endParaRPr lang="tr-TR" sz="7200" i="1" dirty="0" smtClean="0"/>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5" name="4 Resim" descr="french-comics-for-beginners2-3-300x279.jpg"/>
          <p:cNvPicPr>
            <a:picLocks noChangeAspect="1"/>
          </p:cNvPicPr>
          <p:nvPr/>
        </p:nvPicPr>
        <p:blipFill>
          <a:blip r:embed="rId3">
            <a:clrChange>
              <a:clrFrom>
                <a:srgbClr val="FFFFFF"/>
              </a:clrFrom>
              <a:clrTo>
                <a:srgbClr val="FFFFFF">
                  <a:alpha val="0"/>
                </a:srgbClr>
              </a:clrTo>
            </a:clrChange>
          </a:blip>
          <a:stretch>
            <a:fillRect/>
          </a:stretch>
        </p:blipFill>
        <p:spPr>
          <a:xfrm>
            <a:off x="5286380" y="3143248"/>
            <a:ext cx="2857500" cy="2657475"/>
          </a:xfrm>
          <a:prstGeom prst="rect">
            <a:avLst/>
          </a:prstGeom>
        </p:spPr>
      </p:pic>
      <p:sp>
        <p:nvSpPr>
          <p:cNvPr id="2" name="1 Başlık"/>
          <p:cNvSpPr>
            <a:spLocks noGrp="1"/>
          </p:cNvSpPr>
          <p:nvPr>
            <p:ph type="title"/>
          </p:nvPr>
        </p:nvSpPr>
        <p:spPr/>
        <p:txBody>
          <a:bodyPr/>
          <a:lstStyle/>
          <a:p>
            <a:r>
              <a:rPr lang="tr-TR" dirty="0" smtClean="0"/>
              <a:t>Özet</a:t>
            </a:r>
            <a:endParaRPr lang="tr-TR" dirty="0"/>
          </a:p>
        </p:txBody>
      </p:sp>
      <p:sp>
        <p:nvSpPr>
          <p:cNvPr id="4" name="3 İçerik Yer Tutucusu"/>
          <p:cNvSpPr>
            <a:spLocks noGrp="1"/>
          </p:cNvSpPr>
          <p:nvPr>
            <p:ph sz="quarter" idx="1"/>
          </p:nvPr>
        </p:nvSpPr>
        <p:spPr>
          <a:xfrm>
            <a:off x="2928926" y="2571744"/>
            <a:ext cx="2428892" cy="1214446"/>
          </a:xfrm>
          <a:prstGeom prst="wedgeRoundRectCallout">
            <a:avLst>
              <a:gd name="adj1" fmla="val 78780"/>
              <a:gd name="adj2" fmla="val 74167"/>
              <a:gd name="adj3" fmla="val 16667"/>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normAutofit/>
          </a:bodyPr>
          <a:lstStyle/>
          <a:p>
            <a:pPr>
              <a:buNone/>
            </a:pPr>
            <a:r>
              <a:rPr lang="tr-TR" sz="2000" dirty="0" smtClean="0">
                <a:solidFill>
                  <a:schemeClr val="tx1"/>
                </a:solidFill>
              </a:rPr>
              <a:t>Bol sözcük için </a:t>
            </a:r>
          </a:p>
          <a:p>
            <a:pPr>
              <a:buNone/>
            </a:pPr>
            <a:r>
              <a:rPr lang="tr-TR" sz="2000" dirty="0" err="1" smtClean="0">
                <a:solidFill>
                  <a:schemeClr val="tx1"/>
                </a:solidFill>
              </a:rPr>
              <a:t>gets</a:t>
            </a:r>
            <a:r>
              <a:rPr lang="tr-TR" sz="2000" dirty="0" smtClean="0">
                <a:solidFill>
                  <a:schemeClr val="tx1"/>
                </a:solidFill>
              </a:rPr>
              <a:t>(</a:t>
            </a:r>
            <a:r>
              <a:rPr lang="tr-TR" sz="2000" dirty="0" err="1" smtClean="0">
                <a:solidFill>
                  <a:schemeClr val="tx1"/>
                </a:solidFill>
              </a:rPr>
              <a:t>dalton</a:t>
            </a:r>
            <a:r>
              <a:rPr lang="tr-TR" sz="2000" dirty="0" smtClean="0">
                <a:solidFill>
                  <a:schemeClr val="tx1"/>
                </a:solidFill>
              </a:rPr>
              <a:t>);</a:t>
            </a:r>
            <a:endParaRPr lang="tr-TR" sz="2800" dirty="0" smtClean="0">
              <a:solidFill>
                <a:schemeClr val="tx1"/>
              </a:solidFill>
            </a:endParaRPr>
          </a:p>
        </p:txBody>
      </p:sp>
      <p:sp>
        <p:nvSpPr>
          <p:cNvPr id="6" name="3 İçerik Yer Tutucusu"/>
          <p:cNvSpPr txBox="1">
            <a:spLocks/>
          </p:cNvSpPr>
          <p:nvPr/>
        </p:nvSpPr>
        <p:spPr>
          <a:xfrm>
            <a:off x="2714612" y="1285860"/>
            <a:ext cx="2857520" cy="1357322"/>
          </a:xfrm>
          <a:prstGeom prst="wedgeRoundRectCallout">
            <a:avLst>
              <a:gd name="adj1" fmla="val 72604"/>
              <a:gd name="adj2" fmla="val 127198"/>
              <a:gd name="adj3" fmla="val 16667"/>
            </a:avLst>
          </a:prstGeom>
        </p:spPr>
        <p:style>
          <a:lnRef idx="1">
            <a:schemeClr val="accent3"/>
          </a:lnRef>
          <a:fillRef idx="2">
            <a:schemeClr val="accent3"/>
          </a:fillRef>
          <a:effectRef idx="1">
            <a:schemeClr val="accent3"/>
          </a:effectRef>
          <a:fontRef idx="minor">
            <a:schemeClr val="dk1"/>
          </a:fontRef>
        </p:style>
        <p:txBody>
          <a:bodyPr vert="horz" rtlCol="0" anchor="ctr">
            <a:normAutofit fontScale="70000" lnSpcReduction="2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Tek sözcük alacaksan</a:t>
            </a:r>
            <a:r>
              <a:rPr lang="tr-TR" sz="2800" dirty="0" smtClean="0">
                <a:solidFill>
                  <a:schemeClr val="tx1"/>
                </a:solidFill>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r>
              <a:rPr kumimoji="0" lang="tr-TR" sz="2800" b="0" i="0" u="none" strike="noStrike" kern="1200" cap="none" spc="0" normalizeH="0" baseline="0" noProof="0" dirty="0" err="1" smtClean="0">
                <a:ln>
                  <a:noFill/>
                </a:ln>
                <a:solidFill>
                  <a:schemeClr val="tx1"/>
                </a:solidFill>
                <a:effectLst/>
                <a:uLnTx/>
                <a:uFillTx/>
                <a:latin typeface="+mn-lt"/>
                <a:ea typeface="+mn-ea"/>
                <a:cs typeface="+mn-cs"/>
              </a:rPr>
              <a:t>scanf</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(“%s”, </a:t>
            </a:r>
            <a:r>
              <a:rPr kumimoji="0" lang="tr-TR" sz="2800" b="0" i="0" u="none" strike="noStrike" kern="1200" cap="none" spc="0" normalizeH="0" baseline="0" noProof="0" dirty="0" err="1" smtClean="0">
                <a:ln>
                  <a:noFill/>
                </a:ln>
                <a:solidFill>
                  <a:schemeClr val="tx1"/>
                </a:solidFill>
                <a:effectLst/>
                <a:uLnTx/>
                <a:uFillTx/>
                <a:latin typeface="+mn-lt"/>
                <a:ea typeface="+mn-ea"/>
                <a:cs typeface="+mn-cs"/>
              </a:rPr>
              <a:t>dalton</a:t>
            </a:r>
            <a:r>
              <a:rPr lang="tr-TR" sz="2800" dirty="0" smtClean="0">
                <a:solidFill>
                  <a:schemeClr val="tx1"/>
                </a:solidFill>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kullanırsın.</a:t>
            </a:r>
          </a:p>
        </p:txBody>
      </p:sp>
      <p:sp>
        <p:nvSpPr>
          <p:cNvPr id="7" name="3 İçerik Yer Tutucusu"/>
          <p:cNvSpPr txBox="1">
            <a:spLocks/>
          </p:cNvSpPr>
          <p:nvPr/>
        </p:nvSpPr>
        <p:spPr>
          <a:xfrm>
            <a:off x="2285984" y="3571876"/>
            <a:ext cx="2428892" cy="1285884"/>
          </a:xfrm>
          <a:prstGeom prst="wedgeRoundRectCallout">
            <a:avLst>
              <a:gd name="adj1" fmla="val 114575"/>
              <a:gd name="adj2" fmla="val 24331"/>
              <a:gd name="adj3" fmla="val 16667"/>
            </a:avLst>
          </a:prstGeom>
          <a:solidFill>
            <a:srgbClr val="FFC000"/>
          </a:solidFill>
        </p:spPr>
        <p:style>
          <a:lnRef idx="2">
            <a:schemeClr val="accent1"/>
          </a:lnRef>
          <a:fillRef idx="1">
            <a:schemeClr val="lt1"/>
          </a:fillRef>
          <a:effectRef idx="0">
            <a:schemeClr val="accent1"/>
          </a:effectRef>
          <a:fontRef idx="minor">
            <a:schemeClr val="dk1"/>
          </a:fontRef>
        </p:style>
        <p:txBody>
          <a:bodyPr vert="horz" rtlCol="0" anchor="ctr">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Kıyas</a:t>
            </a:r>
            <a:r>
              <a:rPr kumimoji="0" lang="tr-TR" sz="2000" b="0" i="0" u="none" strike="noStrike" kern="1200" cap="none" spc="0" normalizeH="0" noProof="0" dirty="0" smtClean="0">
                <a:ln>
                  <a:noFill/>
                </a:ln>
                <a:solidFill>
                  <a:schemeClr val="tx1"/>
                </a:solidFill>
                <a:effectLst/>
                <a:uLnTx/>
                <a:uFillTx/>
                <a:latin typeface="+mn-lt"/>
                <a:ea typeface="+mn-ea"/>
                <a:cs typeface="+mn-cs"/>
              </a:rPr>
              <a:t> için </a:t>
            </a:r>
            <a:r>
              <a:rPr kumimoji="0" lang="tr-TR" sz="2000" b="0" i="1" u="none" strike="noStrike" kern="1200" cap="none" spc="0" normalizeH="0" noProof="0" dirty="0" err="1" smtClean="0">
                <a:ln>
                  <a:noFill/>
                </a:ln>
                <a:solidFill>
                  <a:schemeClr val="tx1"/>
                </a:solidFill>
                <a:effectLst/>
                <a:uLnTx/>
                <a:uFillTx/>
                <a:latin typeface="+mn-lt"/>
                <a:ea typeface="+mn-ea"/>
                <a:cs typeface="+mn-cs"/>
              </a:rPr>
              <a:t>strcmp</a:t>
            </a:r>
            <a:r>
              <a:rPr kumimoji="0" lang="tr-TR" sz="2000" b="0" i="1" u="none" strike="noStrike" kern="1200" cap="none" spc="0" normalizeH="0" noProof="0" dirty="0" smtClean="0">
                <a:ln>
                  <a:noFill/>
                </a:ln>
                <a:solidFill>
                  <a:schemeClr val="tx1"/>
                </a:solidFill>
                <a:effectLst/>
                <a:uLnTx/>
                <a:uFillTx/>
                <a:latin typeface="+mn-lt"/>
                <a:ea typeface="+mn-ea"/>
                <a:cs typeface="+mn-cs"/>
              </a:rPr>
              <a:t> 0 değerini aldı mı?</a:t>
            </a:r>
            <a:endParaRPr kumimoji="0" lang="tr-TR" sz="28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box(in)">
                                      <p:cBhvr>
                                        <p:cTn id="13" dur="5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ox(i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ox(i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Duyurular</a:t>
            </a:r>
            <a:endParaRPr lang="tr-TR" sz="2800" dirty="0"/>
          </a:p>
        </p:txBody>
      </p:sp>
      <p:sp>
        <p:nvSpPr>
          <p:cNvPr id="7" name="6 İçerik Yer Tutucusu"/>
          <p:cNvSpPr>
            <a:spLocks noGrp="1"/>
          </p:cNvSpPr>
          <p:nvPr>
            <p:ph sz="quarter" idx="1"/>
          </p:nvPr>
        </p:nvSpPr>
        <p:spPr>
          <a:xfrm>
            <a:off x="457200" y="1219200"/>
            <a:ext cx="6400816" cy="4937760"/>
          </a:xfrm>
        </p:spPr>
        <p:txBody>
          <a:bodyPr>
            <a:normAutofit/>
          </a:bodyPr>
          <a:lstStyle/>
          <a:p>
            <a:r>
              <a:rPr lang="tr-TR" sz="2700" b="1" dirty="0" smtClean="0"/>
              <a:t>Ödev 2</a:t>
            </a:r>
            <a:r>
              <a:rPr lang="tr-TR" sz="2700" dirty="0" smtClean="0"/>
              <a:t> Teslim: 6 Şubat Çarşamba 23:59 </a:t>
            </a:r>
            <a:br>
              <a:rPr lang="tr-TR" sz="2700" dirty="0" smtClean="0"/>
            </a:br>
            <a:r>
              <a:rPr lang="tr-TR" sz="1400" dirty="0" smtClean="0"/>
              <a:t> </a:t>
            </a:r>
            <a:r>
              <a:rPr lang="tr-TR" sz="1700" dirty="0" smtClean="0"/>
              <a:t>(Normal Gönderim)</a:t>
            </a:r>
          </a:p>
          <a:p>
            <a:pPr lvl="1"/>
            <a:r>
              <a:rPr lang="tr-TR" sz="2400" dirty="0" smtClean="0">
                <a:solidFill>
                  <a:schemeClr val="tx1"/>
                </a:solidFill>
              </a:rPr>
              <a:t>Bir ödev örneği…</a:t>
            </a:r>
          </a:p>
          <a:p>
            <a:pPr lvl="1"/>
            <a:endParaRPr lang="tr-TR" sz="2400" dirty="0" smtClean="0">
              <a:solidFill>
                <a:schemeClr val="tx1"/>
              </a:solidFill>
            </a:endParaRPr>
          </a:p>
          <a:p>
            <a:pPr lvl="1">
              <a:buNone/>
            </a:pPr>
            <a:endParaRPr lang="tr-TR" sz="2000" dirty="0" smtClean="0"/>
          </a:p>
        </p:txBody>
      </p:sp>
      <p:sp>
        <p:nvSpPr>
          <p:cNvPr id="12" name="11 Yuvarlatılmış Dikdörtgen"/>
          <p:cNvSpPr/>
          <p:nvPr/>
        </p:nvSpPr>
        <p:spPr>
          <a:xfrm>
            <a:off x="6715140" y="1071546"/>
            <a:ext cx="1928826" cy="4286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Kod çalışınca ben</a:t>
            </a:r>
            <a:endParaRPr lang="tr-TR" dirty="0"/>
          </a:p>
        </p:txBody>
      </p:sp>
      <p:pic>
        <p:nvPicPr>
          <p:cNvPr id="13" name="12 Resim" descr="similing.jpg"/>
          <p:cNvPicPr>
            <a:picLocks noChangeAspect="1"/>
          </p:cNvPicPr>
          <p:nvPr/>
        </p:nvPicPr>
        <p:blipFill>
          <a:blip r:embed="rId2"/>
          <a:srcRect b="27083"/>
          <a:stretch>
            <a:fillRect/>
          </a:stretch>
        </p:blipFill>
        <p:spPr>
          <a:xfrm>
            <a:off x="6715140" y="1357298"/>
            <a:ext cx="1680546" cy="23140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13 Metin kutusu"/>
          <p:cNvSpPr txBox="1"/>
          <p:nvPr/>
        </p:nvSpPr>
        <p:spPr>
          <a:xfrm>
            <a:off x="6072198" y="3571876"/>
            <a:ext cx="2571768" cy="584775"/>
          </a:xfrm>
          <a:prstGeom prst="rect">
            <a:avLst/>
          </a:prstGeom>
          <a:noFill/>
        </p:spPr>
        <p:txBody>
          <a:bodyPr wrap="square" rtlCol="0">
            <a:spAutoFit/>
          </a:bodyPr>
          <a:lstStyle/>
          <a:p>
            <a:pPr algn="ctr"/>
            <a:r>
              <a:rPr lang="tr-TR" sz="1600" i="1" dirty="0" smtClean="0"/>
              <a:t>Bu mutluluğu yaşamaya başladıysanız ne mutlu size…</a:t>
            </a:r>
            <a:endParaRPr lang="tr-TR" sz="1600" i="1" dirty="0"/>
          </a:p>
        </p:txBody>
      </p:sp>
      <p:sp>
        <p:nvSpPr>
          <p:cNvPr id="8" name="7 Yatay Kaydırma"/>
          <p:cNvSpPr/>
          <p:nvPr/>
        </p:nvSpPr>
        <p:spPr>
          <a:xfrm>
            <a:off x="714348" y="4286256"/>
            <a:ext cx="7786742" cy="2071702"/>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2000" b="1" i="1" dirty="0" smtClean="0"/>
              <a:t>ÖDEV2’NİN SİZE KATABİLECEKLERİ: </a:t>
            </a:r>
          </a:p>
          <a:p>
            <a:pPr algn="ctr"/>
            <a:r>
              <a:rPr lang="tr-TR" sz="2000" i="1" dirty="0" smtClean="0"/>
              <a:t>Dosya işlemleri, iç içe </a:t>
            </a:r>
            <a:r>
              <a:rPr lang="tr-TR" sz="2000" i="1" dirty="0" err="1" smtClean="0"/>
              <a:t>if</a:t>
            </a:r>
            <a:r>
              <a:rPr lang="tr-TR" sz="2000" i="1" dirty="0" smtClean="0"/>
              <a:t> else yapıları, </a:t>
            </a:r>
            <a:r>
              <a:rPr lang="tr-TR" sz="2000" i="1" dirty="0" err="1" smtClean="0"/>
              <a:t>switch</a:t>
            </a:r>
            <a:r>
              <a:rPr lang="tr-TR" sz="2000" i="1" dirty="0" smtClean="0"/>
              <a:t> yapıları, “</a:t>
            </a:r>
            <a:r>
              <a:rPr lang="tr-TR" sz="2000" i="1" dirty="0" err="1" smtClean="0"/>
              <a:t>return</a:t>
            </a:r>
            <a:r>
              <a:rPr lang="tr-TR" sz="2000" i="1" dirty="0" smtClean="0"/>
              <a:t> 0;” kullanımı, karakterlerle çalışmak, </a:t>
            </a:r>
            <a:r>
              <a:rPr lang="tr-TR" sz="2000" i="1" dirty="0" err="1" smtClean="0"/>
              <a:t>printf</a:t>
            </a:r>
            <a:r>
              <a:rPr lang="tr-TR" sz="2000" i="1" dirty="0" smtClean="0"/>
              <a:t>/scanf kullanımları, hazır fonksiyonlar (</a:t>
            </a:r>
            <a:r>
              <a:rPr lang="tr-TR" sz="2000" i="1" dirty="0" err="1" smtClean="0"/>
              <a:t>rand</a:t>
            </a:r>
            <a:r>
              <a:rPr lang="tr-TR" sz="2000" i="1" dirty="0" smtClean="0"/>
              <a:t>() ), </a:t>
            </a:r>
            <a:r>
              <a:rPr lang="tr-TR" sz="2000" i="1" dirty="0" err="1" smtClean="0"/>
              <a:t>system</a:t>
            </a:r>
            <a:r>
              <a:rPr lang="tr-TR" sz="2000" i="1" dirty="0" smtClean="0"/>
              <a:t> komutları, döngüler, diziler…</a:t>
            </a:r>
            <a:endParaRPr lang="tr-TR" sz="2000" i="1" dirty="0"/>
          </a:p>
        </p:txBody>
      </p:sp>
      <p:pic>
        <p:nvPicPr>
          <p:cNvPr id="11" name="Picture 3"/>
          <p:cNvPicPr>
            <a:picLocks noChangeAspect="1" noChangeArrowheads="1"/>
          </p:cNvPicPr>
          <p:nvPr/>
        </p:nvPicPr>
        <p:blipFill>
          <a:blip r:embed="rId3"/>
          <a:srcRect t="5284" r="66472" b="72358"/>
          <a:stretch>
            <a:fillRect/>
          </a:stretch>
        </p:blipFill>
        <p:spPr bwMode="auto">
          <a:xfrm>
            <a:off x="1214414" y="2571744"/>
            <a:ext cx="4362435" cy="1571636"/>
          </a:xfrm>
          <a:prstGeom prst="rect">
            <a:avLst/>
          </a:prstGeom>
          <a:ln>
            <a:noFill/>
          </a:ln>
          <a:effectLst>
            <a:outerShdw blurRad="292100" dist="139700" dir="2700000" algn="tl" rotWithShape="0">
              <a:srgbClr val="333333">
                <a:alpha val="65000"/>
              </a:srgbClr>
            </a:outerShdw>
          </a:effectLst>
        </p:spPr>
      </p:pic>
      <p:sp>
        <p:nvSpPr>
          <p:cNvPr id="9" name="8 Yuvarlatılmış Dikdörtgen"/>
          <p:cNvSpPr/>
          <p:nvPr/>
        </p:nvSpPr>
        <p:spPr>
          <a:xfrm>
            <a:off x="2786050" y="285728"/>
            <a:ext cx="3571900"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Göndermeden önce </a:t>
            </a:r>
            <a:r>
              <a:rPr lang="tr-TR" dirty="0" err="1" smtClean="0"/>
              <a:t>DevCpp'ın</a:t>
            </a:r>
            <a:r>
              <a:rPr lang="tr-TR" dirty="0" smtClean="0"/>
              <a:t> detaylandırılmış uyarı ayarlarını açıp kodunuzu inceletin.</a:t>
            </a:r>
            <a:endParaRPr lang="tr-TR"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srcRect r="44546" b="83985"/>
          <a:stretch>
            <a:fillRect/>
          </a:stretch>
        </p:blipFill>
        <p:spPr bwMode="auto">
          <a:xfrm>
            <a:off x="785786" y="4786322"/>
            <a:ext cx="7919351" cy="1285884"/>
          </a:xfrm>
          <a:prstGeom prst="rect">
            <a:avLst/>
          </a:prstGeom>
          <a:noFill/>
          <a:ln w="9525">
            <a:noFill/>
            <a:miter lim="800000"/>
            <a:headEnd/>
            <a:tailEnd/>
          </a:ln>
          <a:effectLst/>
        </p:spPr>
      </p:pic>
      <p:sp>
        <p:nvSpPr>
          <p:cNvPr id="56322" name="Rectangle 2"/>
          <p:cNvSpPr>
            <a:spLocks noGrp="1" noChangeArrowheads="1"/>
          </p:cNvSpPr>
          <p:nvPr>
            <p:ph type="title"/>
          </p:nvPr>
        </p:nvSpPr>
        <p:spPr/>
        <p:txBody>
          <a:bodyPr/>
          <a:lstStyle/>
          <a:p>
            <a:r>
              <a:rPr lang="tr-TR" b="1" i="1" dirty="0" err="1" smtClean="0">
                <a:solidFill>
                  <a:srgbClr val="464653"/>
                </a:solidFill>
              </a:rPr>
              <a:t>strcat</a:t>
            </a:r>
            <a:r>
              <a:rPr lang="tr-TR" dirty="0" smtClean="0">
                <a:solidFill>
                  <a:srgbClr val="464653"/>
                </a:solidFill>
              </a:rPr>
              <a:t>: dizgileri peş peşe eklemek</a:t>
            </a:r>
            <a:endParaRPr lang="en-US" dirty="0"/>
          </a:p>
        </p:txBody>
      </p:sp>
      <p:sp>
        <p:nvSpPr>
          <p:cNvPr id="56323" name="Rectangle 3"/>
          <p:cNvSpPr>
            <a:spLocks noGrp="1" noChangeArrowheads="1"/>
          </p:cNvSpPr>
          <p:nvPr>
            <p:ph sz="quarter" idx="1"/>
          </p:nvPr>
        </p:nvSpPr>
        <p:spPr/>
        <p:txBody>
          <a:bodyPr/>
          <a:lstStyle/>
          <a:p>
            <a:pPr>
              <a:lnSpc>
                <a:spcPct val="90000"/>
              </a:lnSpc>
            </a:pPr>
            <a:r>
              <a:rPr lang="en-US" sz="2000" dirty="0" smtClean="0"/>
              <a:t>In formal language theory and computer programming, </a:t>
            </a:r>
            <a:r>
              <a:rPr lang="en-US" sz="2000" b="1" dirty="0" smtClean="0"/>
              <a:t>string concatenation</a:t>
            </a:r>
            <a:r>
              <a:rPr lang="en-US" sz="2000" dirty="0" smtClean="0"/>
              <a:t> is the operation of joining character </a:t>
            </a:r>
            <a:r>
              <a:rPr lang="en-US" sz="2000" b="1" dirty="0" smtClean="0"/>
              <a:t>strings</a:t>
            </a:r>
            <a:r>
              <a:rPr lang="en-US" sz="2000" dirty="0" smtClean="0"/>
              <a:t> end-to-end. For example, the </a:t>
            </a:r>
            <a:r>
              <a:rPr lang="en-US" sz="2000" b="1" dirty="0" smtClean="0"/>
              <a:t>concatenation</a:t>
            </a:r>
            <a:r>
              <a:rPr lang="en-US" sz="2000" dirty="0" smtClean="0"/>
              <a:t> of "snow" and "ball" is "snowball".</a:t>
            </a:r>
            <a:endParaRPr lang="tr-TR" sz="2000" dirty="0" smtClean="0"/>
          </a:p>
          <a:p>
            <a:pPr>
              <a:lnSpc>
                <a:spcPct val="90000"/>
              </a:lnSpc>
            </a:pPr>
            <a:endParaRPr lang="tr-TR" sz="2000" dirty="0" smtClean="0"/>
          </a:p>
          <a:p>
            <a:pPr>
              <a:lnSpc>
                <a:spcPct val="90000"/>
              </a:lnSpc>
            </a:pPr>
            <a:endParaRPr lang="tr-TR" sz="2800" dirty="0" smtClean="0"/>
          </a:p>
          <a:p>
            <a:pPr>
              <a:lnSpc>
                <a:spcPct val="90000"/>
              </a:lnSpc>
            </a:pPr>
            <a:endParaRPr lang="tr-TR" sz="2800" dirty="0" smtClean="0"/>
          </a:p>
          <a:p>
            <a:pPr>
              <a:lnSpc>
                <a:spcPct val="90000"/>
              </a:lnSpc>
            </a:pPr>
            <a:endParaRPr lang="tr-TR" sz="2800" dirty="0" smtClean="0"/>
          </a:p>
          <a:p>
            <a:pPr>
              <a:lnSpc>
                <a:spcPct val="90000"/>
              </a:lnSpc>
            </a:pPr>
            <a:endParaRPr lang="en-US" sz="1400" dirty="0"/>
          </a:p>
          <a:p>
            <a:pPr>
              <a:lnSpc>
                <a:spcPct val="90000"/>
              </a:lnSpc>
            </a:pPr>
            <a:endParaRPr lang="en-US" sz="2800" dirty="0"/>
          </a:p>
          <a:p>
            <a:pPr>
              <a:lnSpc>
                <a:spcPct val="90000"/>
              </a:lnSpc>
            </a:pPr>
            <a:endParaRPr lang="en-US" sz="2800" dirty="0"/>
          </a:p>
        </p:txBody>
      </p:sp>
      <p:pic>
        <p:nvPicPr>
          <p:cNvPr id="7" name="6 Resim" descr="9911ce39a1fcdf8a9f38fbd6658269e3.jpg"/>
          <p:cNvPicPr>
            <a:picLocks noChangeAspect="1"/>
          </p:cNvPicPr>
          <p:nvPr/>
        </p:nvPicPr>
        <p:blipFill>
          <a:blip r:embed="rId5" cstate="print"/>
          <a:stretch>
            <a:fillRect/>
          </a:stretch>
        </p:blipFill>
        <p:spPr>
          <a:xfrm>
            <a:off x="642910" y="2571744"/>
            <a:ext cx="1804840" cy="1866890"/>
          </a:xfrm>
          <a:prstGeom prst="rect">
            <a:avLst/>
          </a:prstGeom>
        </p:spPr>
      </p:pic>
      <p:pic>
        <p:nvPicPr>
          <p:cNvPr id="8" name="7 Resim" descr="images.jpg"/>
          <p:cNvPicPr>
            <a:picLocks noChangeAspect="1"/>
          </p:cNvPicPr>
          <p:nvPr/>
        </p:nvPicPr>
        <p:blipFill>
          <a:blip r:embed="rId6"/>
          <a:stretch>
            <a:fillRect/>
          </a:stretch>
        </p:blipFill>
        <p:spPr>
          <a:xfrm>
            <a:off x="2285984" y="2370955"/>
            <a:ext cx="1357322" cy="1614290"/>
          </a:xfrm>
          <a:prstGeom prst="rect">
            <a:avLst/>
          </a:prstGeom>
        </p:spPr>
      </p:pic>
      <p:sp>
        <p:nvSpPr>
          <p:cNvPr id="9" name="8 Dikdörtgen"/>
          <p:cNvSpPr/>
          <p:nvPr/>
        </p:nvSpPr>
        <p:spPr>
          <a:xfrm>
            <a:off x="3000364" y="2285992"/>
            <a:ext cx="4572000" cy="1938992"/>
          </a:xfrm>
          <a:prstGeom prst="rect">
            <a:avLst/>
          </a:prstGeom>
        </p:spPr>
        <p:txBody>
          <a:bodyPr>
            <a:spAutoFit/>
          </a:bodyPr>
          <a:lstStyle/>
          <a:p>
            <a:r>
              <a:rPr lang="tr-TR" sz="2400" dirty="0" smtClean="0"/>
              <a:t>	</a:t>
            </a:r>
            <a:r>
              <a:rPr lang="tr-TR" sz="2400" dirty="0" err="1" smtClean="0"/>
              <a:t>char</a:t>
            </a:r>
            <a:r>
              <a:rPr lang="tr-TR" sz="2400" dirty="0" smtClean="0"/>
              <a:t> dizgi[100]={};</a:t>
            </a:r>
          </a:p>
          <a:p>
            <a:r>
              <a:rPr lang="tr-TR" sz="2400" dirty="0" smtClean="0"/>
              <a:t>	</a:t>
            </a:r>
            <a:r>
              <a:rPr lang="tr-TR" sz="2400" dirty="0" err="1" smtClean="0"/>
              <a:t>strcpy</a:t>
            </a:r>
            <a:r>
              <a:rPr lang="tr-TR" sz="2400" dirty="0" smtClean="0"/>
              <a:t>(dizgi,"</a:t>
            </a:r>
            <a:r>
              <a:rPr lang="tr-TR" sz="2400" dirty="0" err="1" smtClean="0"/>
              <a:t>RedKit</a:t>
            </a:r>
            <a:r>
              <a:rPr lang="tr-TR" sz="2400" dirty="0" smtClean="0"/>
              <a:t>");</a:t>
            </a:r>
          </a:p>
          <a:p>
            <a:r>
              <a:rPr lang="tr-TR" sz="2400" dirty="0" smtClean="0"/>
              <a:t>	</a:t>
            </a:r>
            <a:r>
              <a:rPr lang="tr-TR" sz="2400" dirty="0" err="1" smtClean="0"/>
              <a:t>str</a:t>
            </a:r>
            <a:r>
              <a:rPr lang="tr-TR" sz="2400" b="1" dirty="0" err="1" smtClean="0"/>
              <a:t>cat</a:t>
            </a:r>
            <a:r>
              <a:rPr lang="tr-TR" sz="2400" dirty="0" smtClean="0"/>
              <a:t>(dizgi,"  ile  ");</a:t>
            </a:r>
          </a:p>
          <a:p>
            <a:r>
              <a:rPr lang="tr-TR" sz="2400" dirty="0" smtClean="0"/>
              <a:t>	</a:t>
            </a:r>
            <a:r>
              <a:rPr lang="tr-TR" sz="2400" dirty="0" err="1" smtClean="0"/>
              <a:t>str</a:t>
            </a:r>
            <a:r>
              <a:rPr lang="tr-TR" sz="2400" b="1" dirty="0" err="1" smtClean="0"/>
              <a:t>cat</a:t>
            </a:r>
            <a:r>
              <a:rPr lang="tr-TR" sz="2400" dirty="0" smtClean="0"/>
              <a:t>(dizgi,"Nasrettin");</a:t>
            </a:r>
          </a:p>
          <a:p>
            <a:r>
              <a:rPr lang="tr-TR" sz="2400" dirty="0" smtClean="0"/>
              <a:t>	</a:t>
            </a:r>
            <a:r>
              <a:rPr lang="tr-TR" sz="2400" dirty="0" err="1" smtClean="0"/>
              <a:t>printf</a:t>
            </a:r>
            <a:r>
              <a:rPr lang="tr-TR" sz="2400" dirty="0" smtClean="0"/>
              <a:t>("%s",dizgi);</a:t>
            </a:r>
            <a:endParaRPr lang="tr-TR" sz="2400" dirty="0"/>
          </a:p>
        </p:txBody>
      </p:sp>
      <p:pic>
        <p:nvPicPr>
          <p:cNvPr id="4" name="3 Resim" descr="spottedleaf_by_taravia-d5xi1hr.gif"/>
          <p:cNvPicPr>
            <a:picLocks noChangeAspect="1"/>
          </p:cNvPicPr>
          <p:nvPr/>
        </p:nvPicPr>
        <p:blipFill>
          <a:blip r:embed="rId7"/>
          <a:stretch>
            <a:fillRect/>
          </a:stretch>
        </p:blipFill>
        <p:spPr>
          <a:xfrm>
            <a:off x="4071934" y="3500438"/>
            <a:ext cx="2500310" cy="2612824"/>
          </a:xfrm>
          <a:prstGeom prst="rect">
            <a:avLst/>
          </a:prstGeom>
        </p:spPr>
      </p:pic>
      <p:pic>
        <p:nvPicPr>
          <p:cNvPr id="10" name="9 Resim" descr="spottedleaf_by_taravia-d5xi1hr.gif"/>
          <p:cNvPicPr>
            <a:picLocks noChangeAspect="1"/>
          </p:cNvPicPr>
          <p:nvPr/>
        </p:nvPicPr>
        <p:blipFill>
          <a:blip r:embed="rId7"/>
          <a:stretch>
            <a:fillRect/>
          </a:stretch>
        </p:blipFill>
        <p:spPr>
          <a:xfrm>
            <a:off x="6143636" y="3286124"/>
            <a:ext cx="2500310" cy="2612824"/>
          </a:xfrm>
          <a:prstGeom prst="rect">
            <a:avLst/>
          </a:prstGeom>
        </p:spPr>
      </p:pic>
    </p:spTree>
    <p:extLst>
      <p:ext uri="{BB962C8B-B14F-4D97-AF65-F5344CB8AC3E}">
        <p14:creationId xmlns="" xmlns:p14="http://schemas.microsoft.com/office/powerpoint/2010/main" val="1042272782"/>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Dizgi işlemlerine bir örnek</a:t>
            </a:r>
            <a:endParaRPr lang="en-US" dirty="0"/>
          </a:p>
        </p:txBody>
      </p:sp>
      <p:pic>
        <p:nvPicPr>
          <p:cNvPr id="5" name="Picture 4"/>
          <p:cNvPicPr>
            <a:picLocks noChangeAspect="1"/>
          </p:cNvPicPr>
          <p:nvPr/>
        </p:nvPicPr>
        <p:blipFill>
          <a:blip r:embed="rId4"/>
          <a:stretch>
            <a:fillRect/>
          </a:stretch>
        </p:blipFill>
        <p:spPr>
          <a:xfrm>
            <a:off x="1177612" y="1341529"/>
            <a:ext cx="6956090" cy="3514350"/>
          </a:xfrm>
          <a:prstGeom prst="rect">
            <a:avLst/>
          </a:prstGeom>
        </p:spPr>
      </p:pic>
      <p:pic>
        <p:nvPicPr>
          <p:cNvPr id="6" name="Picture 5"/>
          <p:cNvPicPr>
            <a:picLocks noChangeAspect="1"/>
          </p:cNvPicPr>
          <p:nvPr/>
        </p:nvPicPr>
        <p:blipFill>
          <a:blip r:embed="rId5"/>
          <a:stretch>
            <a:fillRect/>
          </a:stretch>
        </p:blipFill>
        <p:spPr>
          <a:xfrm>
            <a:off x="1177612" y="4855879"/>
            <a:ext cx="7055235" cy="1506174"/>
          </a:xfrm>
          <a:prstGeom prst="rect">
            <a:avLst/>
          </a:prstGeom>
        </p:spPr>
      </p:pic>
      <p:sp>
        <p:nvSpPr>
          <p:cNvPr id="7" name="6 Yuvarlatılmış Dikdörtgen"/>
          <p:cNvSpPr/>
          <p:nvPr/>
        </p:nvSpPr>
        <p:spPr>
          <a:xfrm>
            <a:off x="5857884" y="1142984"/>
            <a:ext cx="2643206" cy="14287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strncat</a:t>
            </a:r>
            <a:r>
              <a:rPr lang="tr-TR" dirty="0" smtClean="0"/>
              <a:t> kullanımının </a:t>
            </a:r>
            <a:r>
              <a:rPr lang="tr-TR" dirty="0" err="1" smtClean="0"/>
              <a:t>strcat’ten</a:t>
            </a:r>
            <a:r>
              <a:rPr lang="tr-TR" dirty="0" smtClean="0"/>
              <a:t> farkı nedir?</a:t>
            </a:r>
            <a:br>
              <a:rPr lang="tr-TR" dirty="0" smtClean="0"/>
            </a:br>
            <a:r>
              <a:rPr lang="tr-TR" dirty="0" err="1" smtClean="0"/>
              <a:t>strcat</a:t>
            </a:r>
            <a:r>
              <a:rPr lang="tr-TR" dirty="0" smtClean="0"/>
              <a:t> fonksiyonu </a:t>
            </a:r>
            <a:r>
              <a:rPr lang="tr-TR" dirty="0" err="1" smtClean="0"/>
              <a:t>void</a:t>
            </a:r>
            <a:r>
              <a:rPr lang="tr-TR" dirty="0" smtClean="0"/>
              <a:t> mi dönüyor? İnceleyiniz.</a:t>
            </a:r>
            <a:endParaRPr lang="tr-TR" dirty="0"/>
          </a:p>
        </p:txBody>
      </p:sp>
    </p:spTree>
    <p:extLst>
      <p:ext uri="{BB962C8B-B14F-4D97-AF65-F5344CB8AC3E}">
        <p14:creationId xmlns="" xmlns:p14="http://schemas.microsoft.com/office/powerpoint/2010/main" val="238737989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7" name="6 Resim" descr="içerik.jpeg"/>
          <p:cNvPicPr>
            <a:picLocks noChangeAspect="1"/>
          </p:cNvPicPr>
          <p:nvPr/>
        </p:nvPicPr>
        <p:blipFill>
          <a:blip r:embed="rId3"/>
          <a:stretch>
            <a:fillRect/>
          </a:stretch>
        </p:blipFill>
        <p:spPr>
          <a:xfrm>
            <a:off x="2214546" y="5500702"/>
            <a:ext cx="4457700" cy="1028700"/>
          </a:xfrm>
          <a:prstGeom prst="rect">
            <a:avLst/>
          </a:prstGeom>
        </p:spPr>
      </p:pic>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&lt;</a:t>
            </a:r>
            <a:r>
              <a:rPr lang="tr-TR" sz="4000" b="1" dirty="0" err="1" smtClean="0">
                <a:solidFill>
                  <a:schemeClr val="tx2">
                    <a:lumMod val="60000"/>
                    <a:lumOff val="40000"/>
                  </a:schemeClr>
                </a:solidFill>
              </a:rPr>
              <a:t>string</a:t>
            </a:r>
            <a:r>
              <a:rPr lang="tr-TR" sz="4000" b="1" dirty="0" smtClean="0">
                <a:solidFill>
                  <a:schemeClr val="tx2">
                    <a:lumMod val="60000"/>
                    <a:lumOff val="40000"/>
                  </a:schemeClr>
                </a:solidFill>
              </a:rPr>
              <a:t>.h&gt; Kütüphanesi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a:t>
            </a:r>
            <a:r>
              <a:rPr lang="tr-TR" sz="2400" dirty="0" err="1" smtClean="0">
                <a:solidFill>
                  <a:schemeClr val="tx1"/>
                </a:solidFill>
              </a:rPr>
              <a:t>C'de</a:t>
            </a:r>
            <a:r>
              <a:rPr lang="tr-TR" sz="2400" dirty="0" smtClean="0">
                <a:solidFill>
                  <a:schemeClr val="tx1"/>
                </a:solidFill>
              </a:rPr>
              <a:t> karakter dizileri, yani Dizgiler için tanımlanmış bazı fonksiyonları barındıran kütüphanedir.</a:t>
            </a:r>
          </a:p>
          <a:p>
            <a:pPr algn="just">
              <a:buFontTx/>
              <a:buChar char="-"/>
            </a:pPr>
            <a:endParaRPr lang="tr-TR" dirty="0">
              <a:solidFill>
                <a:schemeClr val="tx1"/>
              </a:solidFill>
            </a:endParaRPr>
          </a:p>
          <a:p>
            <a:pPr algn="just"/>
            <a:endParaRPr lang="tr-TR" sz="2400" dirty="0">
              <a:solidFill>
                <a:schemeClr val="tx1"/>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4237535688"/>
              </p:ext>
            </p:extLst>
          </p:nvPr>
        </p:nvGraphicFramePr>
        <p:xfrm>
          <a:off x="428596" y="2000240"/>
          <a:ext cx="8143932" cy="3596640"/>
        </p:xfrm>
        <a:graphic>
          <a:graphicData uri="http://schemas.openxmlformats.org/drawingml/2006/table">
            <a:tbl>
              <a:tblPr firstRow="1" bandRow="1">
                <a:tableStyleId>{69012ECD-51FC-41F1-AA8D-1B2483CD663E}</a:tableStyleId>
              </a:tblPr>
              <a:tblGrid>
                <a:gridCol w="3501890"/>
                <a:gridCol w="4642042"/>
              </a:tblGrid>
              <a:tr h="370840">
                <a:tc>
                  <a:txBody>
                    <a:bodyPr/>
                    <a:lstStyle/>
                    <a:p>
                      <a:pPr algn="ctr"/>
                      <a:r>
                        <a:rPr lang="tr-TR" sz="2000" dirty="0" smtClean="0"/>
                        <a:t>Fonksiyon</a:t>
                      </a:r>
                      <a:endParaRPr lang="tr-TR" sz="2000" dirty="0"/>
                    </a:p>
                  </a:txBody>
                  <a:tcPr/>
                </a:tc>
                <a:tc>
                  <a:txBody>
                    <a:bodyPr/>
                    <a:lstStyle/>
                    <a:p>
                      <a:pPr algn="ctr"/>
                      <a:r>
                        <a:rPr lang="tr-TR" sz="2000" dirty="0" smtClean="0"/>
                        <a:t>Özellik</a:t>
                      </a:r>
                      <a:endParaRPr lang="tr-TR" sz="2000" dirty="0"/>
                    </a:p>
                  </a:txBody>
                  <a:tcPr/>
                </a:tc>
              </a:tr>
              <a:tr h="370840">
                <a:tc>
                  <a:txBody>
                    <a:bodyPr/>
                    <a:lstStyle/>
                    <a:p>
                      <a:pPr algn="ctr"/>
                      <a:r>
                        <a:rPr kumimoji="0" lang="tr-TR" sz="2000" b="1" i="1" kern="1200" baseline="0" dirty="0" err="1" smtClean="0">
                          <a:solidFill>
                            <a:srgbClr val="0000FF"/>
                          </a:solidFill>
                          <a:latin typeface="+mn-lt"/>
                          <a:ea typeface="+mn-ea"/>
                          <a:cs typeface="+mn-cs"/>
                        </a:rPr>
                        <a:t>int</a:t>
                      </a:r>
                      <a:r>
                        <a:rPr kumimoji="0" lang="tr-TR" sz="2000" b="1" i="1" kern="1200" baseline="0" dirty="0" smtClean="0">
                          <a:solidFill>
                            <a:srgbClr val="0000FF"/>
                          </a:solidFill>
                          <a:latin typeface="+mn-lt"/>
                          <a:ea typeface="+mn-ea"/>
                          <a:cs typeface="+mn-cs"/>
                        </a:rPr>
                        <a:t> </a:t>
                      </a:r>
                      <a:r>
                        <a:rPr kumimoji="0" lang="tr-TR" sz="2000" kern="1200" dirty="0" err="1" smtClean="0">
                          <a:solidFill>
                            <a:schemeClr val="tx1"/>
                          </a:solidFill>
                          <a:latin typeface="+mn-lt"/>
                          <a:ea typeface="+mn-ea"/>
                          <a:cs typeface="+mn-cs"/>
                        </a:rPr>
                        <a:t>strl</a:t>
                      </a:r>
                      <a:r>
                        <a:rPr lang="tr-TR" sz="2000" dirty="0" err="1" smtClean="0"/>
                        <a:t>en</a:t>
                      </a:r>
                      <a:r>
                        <a:rPr lang="tr-TR" sz="2000" dirty="0" smtClean="0"/>
                        <a:t>(</a:t>
                      </a:r>
                      <a:r>
                        <a:rPr lang="tr-TR" sz="2000" b="1" i="1" baseline="0" dirty="0" smtClean="0">
                          <a:solidFill>
                            <a:srgbClr val="0000FF"/>
                          </a:solidFill>
                        </a:rPr>
                        <a:t> DİZGİ </a:t>
                      </a:r>
                      <a:r>
                        <a:rPr lang="tr-TR" sz="2000" dirty="0" smtClean="0"/>
                        <a:t>)</a:t>
                      </a:r>
                      <a:endParaRPr lang="tr-TR" sz="2000" dirty="0"/>
                    </a:p>
                  </a:txBody>
                  <a:tcPr/>
                </a:tc>
                <a:tc>
                  <a:txBody>
                    <a:bodyPr/>
                    <a:lstStyle/>
                    <a:p>
                      <a:pPr algn="ctr"/>
                      <a:r>
                        <a:rPr lang="tr-TR" sz="2000" dirty="0" smtClean="0"/>
                        <a:t>Dizginin uzunluğunu döner</a:t>
                      </a:r>
                      <a:endParaRPr lang="tr-TR" sz="2000" dirty="0"/>
                    </a:p>
                  </a:txBody>
                  <a:tcPr/>
                </a:tc>
              </a:tr>
              <a:tr h="370840">
                <a:tc>
                  <a:txBody>
                    <a:bodyPr/>
                    <a:lstStyle/>
                    <a:p>
                      <a:pPr algn="ctr"/>
                      <a:r>
                        <a:rPr lang="tr-TR" sz="2000" dirty="0" smtClean="0"/>
                        <a:t> </a:t>
                      </a:r>
                      <a:r>
                        <a:rPr lang="tr-TR" sz="2000" b="1" i="1" baseline="0" dirty="0" smtClean="0">
                          <a:solidFill>
                            <a:srgbClr val="0000FF"/>
                          </a:solidFill>
                        </a:rPr>
                        <a:t> DİZGİ </a:t>
                      </a:r>
                      <a:r>
                        <a:rPr lang="tr-TR" sz="2000" dirty="0" err="1" smtClean="0"/>
                        <a:t>strcpy</a:t>
                      </a:r>
                      <a:r>
                        <a:rPr lang="tr-TR" sz="2000" dirty="0" smtClean="0"/>
                        <a:t>(</a:t>
                      </a:r>
                      <a:r>
                        <a:rPr lang="tr-TR" sz="2000" b="1" i="1" baseline="0" dirty="0" smtClean="0">
                          <a:solidFill>
                            <a:srgbClr val="0000FF"/>
                          </a:solidFill>
                        </a:rPr>
                        <a:t>DİZGİ </a:t>
                      </a:r>
                      <a:r>
                        <a:rPr lang="tr-TR" sz="2000" dirty="0" smtClean="0"/>
                        <a:t>,</a:t>
                      </a:r>
                      <a:r>
                        <a:rPr lang="tr-TR" sz="2000" b="1" i="1" baseline="0" dirty="0" smtClean="0">
                          <a:solidFill>
                            <a:srgbClr val="0000FF"/>
                          </a:solidFill>
                        </a:rPr>
                        <a:t> DİZGİ </a:t>
                      </a:r>
                      <a:r>
                        <a:rPr lang="tr-TR" sz="2000" dirty="0" smtClean="0"/>
                        <a:t>)</a:t>
                      </a:r>
                      <a:endParaRPr lang="tr-TR" sz="2000" dirty="0"/>
                    </a:p>
                  </a:txBody>
                  <a:tcPr/>
                </a:tc>
                <a:tc>
                  <a:txBody>
                    <a:bodyPr/>
                    <a:lstStyle/>
                    <a:p>
                      <a:pPr algn="ctr"/>
                      <a:r>
                        <a:rPr lang="tr-TR" sz="2000" dirty="0" smtClean="0"/>
                        <a:t>İkinci</a:t>
                      </a:r>
                      <a:r>
                        <a:rPr lang="tr-TR" sz="2000" baseline="0" dirty="0" smtClean="0"/>
                        <a:t> dizgiyi birinci dizginin içine kopyalar.</a:t>
                      </a:r>
                    </a:p>
                    <a:p>
                      <a:pPr algn="ctr"/>
                      <a:r>
                        <a:rPr lang="tr-TR" sz="2000" dirty="0" smtClean="0"/>
                        <a:t>Birinci dizgiyi döner.</a:t>
                      </a:r>
                      <a:endParaRPr lang="tr-TR" sz="2000" dirty="0"/>
                    </a:p>
                  </a:txBody>
                  <a:tcPr/>
                </a:tc>
              </a:tr>
              <a:tr h="370840">
                <a:tc>
                  <a:txBody>
                    <a:bodyPr/>
                    <a:lstStyle/>
                    <a:p>
                      <a:pPr algn="ctr"/>
                      <a:r>
                        <a:rPr kumimoji="0" lang="tr-TR" sz="2000" b="1" i="1" kern="1200" baseline="0" dirty="0" err="1" smtClean="0">
                          <a:solidFill>
                            <a:srgbClr val="0000FF"/>
                          </a:solidFill>
                          <a:latin typeface="+mn-lt"/>
                          <a:ea typeface="+mn-ea"/>
                          <a:cs typeface="+mn-cs"/>
                        </a:rPr>
                        <a:t>int</a:t>
                      </a:r>
                      <a:r>
                        <a:rPr kumimoji="0" lang="tr-TR" sz="2000" b="1" i="1" kern="1200" baseline="0" dirty="0" smtClean="0">
                          <a:solidFill>
                            <a:srgbClr val="0000FF"/>
                          </a:solidFill>
                          <a:latin typeface="+mn-lt"/>
                          <a:ea typeface="+mn-ea"/>
                          <a:cs typeface="+mn-cs"/>
                        </a:rPr>
                        <a:t>   </a:t>
                      </a:r>
                      <a:r>
                        <a:rPr lang="tr-TR" sz="2000" baseline="0" dirty="0" err="1" smtClean="0"/>
                        <a:t>strcmp</a:t>
                      </a:r>
                      <a:r>
                        <a:rPr lang="tr-TR" sz="2000" baseline="0" dirty="0" smtClean="0"/>
                        <a:t>(</a:t>
                      </a:r>
                      <a:r>
                        <a:rPr lang="tr-TR" sz="2000" b="1" i="1" baseline="0" dirty="0" smtClean="0">
                          <a:solidFill>
                            <a:srgbClr val="0000FF"/>
                          </a:solidFill>
                        </a:rPr>
                        <a:t>DİZGİ </a:t>
                      </a:r>
                      <a:r>
                        <a:rPr lang="tr-TR" sz="2000" baseline="0" dirty="0" smtClean="0"/>
                        <a:t>,</a:t>
                      </a:r>
                      <a:r>
                        <a:rPr lang="tr-TR" sz="2000" b="1" i="1" baseline="0" dirty="0" smtClean="0">
                          <a:solidFill>
                            <a:srgbClr val="0000FF"/>
                          </a:solidFill>
                        </a:rPr>
                        <a:t> DİZGİ </a:t>
                      </a:r>
                      <a:r>
                        <a:rPr lang="tr-TR" sz="2000" baseline="0" dirty="0" smtClean="0"/>
                        <a:t>)</a:t>
                      </a:r>
                      <a:endParaRPr lang="tr-TR" sz="2000" dirty="0"/>
                    </a:p>
                  </a:txBody>
                  <a:tcPr/>
                </a:tc>
                <a:tc>
                  <a:txBody>
                    <a:bodyPr/>
                    <a:lstStyle/>
                    <a:p>
                      <a:pPr algn="ctr"/>
                      <a:r>
                        <a:rPr lang="tr-TR" sz="2000" dirty="0" smtClean="0"/>
                        <a:t>alfabetik önceliğe</a:t>
                      </a:r>
                      <a:r>
                        <a:rPr lang="tr-TR" sz="2000" baseline="0" dirty="0" smtClean="0"/>
                        <a:t> göre -1 ya da +1</a:t>
                      </a:r>
                      <a:r>
                        <a:rPr lang="tr-TR" sz="2000" dirty="0" smtClean="0"/>
                        <a:t>,</a:t>
                      </a:r>
                      <a:r>
                        <a:rPr lang="tr-TR" sz="2000" baseline="0" dirty="0" smtClean="0"/>
                        <a:t> dizgiler (\0’a kadar) eşitse 0 döner</a:t>
                      </a:r>
                      <a:endParaRPr lang="tr-TR" sz="2000" dirty="0"/>
                    </a:p>
                  </a:txBody>
                  <a:tcPr/>
                </a:tc>
              </a:tr>
              <a:tr h="370840">
                <a:tc>
                  <a:txBody>
                    <a:bodyPr/>
                    <a:lstStyle/>
                    <a:p>
                      <a:pPr algn="ctr"/>
                      <a:r>
                        <a:rPr lang="tr-TR" sz="2000" b="1" i="1" baseline="0" dirty="0" smtClean="0">
                          <a:solidFill>
                            <a:srgbClr val="0000FF"/>
                          </a:solidFill>
                        </a:rPr>
                        <a:t> DİZGİ  </a:t>
                      </a:r>
                      <a:r>
                        <a:rPr lang="tr-TR" sz="2000" baseline="0" dirty="0" err="1" smtClean="0"/>
                        <a:t>strcat</a:t>
                      </a:r>
                      <a:r>
                        <a:rPr lang="tr-TR" sz="2000" baseline="0" dirty="0" smtClean="0"/>
                        <a:t>(</a:t>
                      </a:r>
                      <a:r>
                        <a:rPr lang="tr-TR" sz="2000" b="1" i="1" baseline="0" dirty="0" smtClean="0">
                          <a:solidFill>
                            <a:srgbClr val="0000FF"/>
                          </a:solidFill>
                        </a:rPr>
                        <a:t>DİZGİ </a:t>
                      </a:r>
                      <a:r>
                        <a:rPr lang="tr-TR" sz="2000" baseline="0" dirty="0" smtClean="0"/>
                        <a:t>,</a:t>
                      </a:r>
                      <a:r>
                        <a:rPr lang="tr-TR" sz="2000" b="1" i="1" baseline="0" dirty="0" smtClean="0">
                          <a:solidFill>
                            <a:srgbClr val="0000FF"/>
                          </a:solidFill>
                        </a:rPr>
                        <a:t> DİZGİ </a:t>
                      </a:r>
                      <a:r>
                        <a:rPr lang="tr-TR" sz="2000" baseline="0" dirty="0" smtClean="0"/>
                        <a:t>)</a:t>
                      </a:r>
                      <a:endParaRPr lang="tr-TR"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Birinci dizginin ucuna ikinci dizgiyi ekler. Birinci dizgiyi döner.</a:t>
                      </a:r>
                    </a:p>
                  </a:txBody>
                  <a:tcPr/>
                </a:tc>
              </a:tr>
              <a:tr h="370840">
                <a:tc>
                  <a:txBody>
                    <a:bodyPr/>
                    <a:lstStyle/>
                    <a:p>
                      <a:pPr algn="ctr"/>
                      <a:r>
                        <a:rPr lang="tr-TR" sz="1400" b="1" i="1" baseline="0" dirty="0" smtClean="0">
                          <a:solidFill>
                            <a:srgbClr val="0000FF"/>
                          </a:solidFill>
                        </a:rPr>
                        <a:t>DİZGİ  </a:t>
                      </a:r>
                      <a:r>
                        <a:rPr lang="tr-TR" sz="1400" baseline="0" dirty="0" err="1" smtClean="0"/>
                        <a:t>strncpy</a:t>
                      </a:r>
                      <a:r>
                        <a:rPr lang="tr-TR" sz="1400" baseline="0" dirty="0" smtClean="0"/>
                        <a:t>(</a:t>
                      </a:r>
                      <a:r>
                        <a:rPr lang="tr-TR" sz="1400" b="1" i="1" baseline="0" dirty="0" smtClean="0">
                          <a:solidFill>
                            <a:srgbClr val="0000FF"/>
                          </a:solidFill>
                        </a:rPr>
                        <a:t>DİZGİ</a:t>
                      </a:r>
                      <a:r>
                        <a:rPr lang="tr-TR" sz="1400" baseline="0" dirty="0" smtClean="0"/>
                        <a:t>,</a:t>
                      </a:r>
                      <a:r>
                        <a:rPr lang="tr-TR" sz="1400" b="1" i="1" baseline="0" dirty="0" smtClean="0">
                          <a:solidFill>
                            <a:srgbClr val="0000FF"/>
                          </a:solidFill>
                        </a:rPr>
                        <a:t> DİZGİ, KARAKTER SAYI </a:t>
                      </a:r>
                      <a:r>
                        <a:rPr lang="tr-TR" sz="1400" baseline="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baseline="0" dirty="0" smtClean="0">
                          <a:solidFill>
                            <a:srgbClr val="0000FF"/>
                          </a:solidFill>
                        </a:rPr>
                        <a:t>DİZGİ  </a:t>
                      </a:r>
                      <a:r>
                        <a:rPr lang="tr-TR" sz="1400" baseline="0" dirty="0" err="1" smtClean="0"/>
                        <a:t>strncat</a:t>
                      </a:r>
                      <a:r>
                        <a:rPr lang="tr-TR" sz="1400" baseline="0" dirty="0" smtClean="0"/>
                        <a:t>(</a:t>
                      </a:r>
                      <a:r>
                        <a:rPr lang="tr-TR" sz="1400" b="1" i="1" baseline="0" dirty="0" smtClean="0">
                          <a:solidFill>
                            <a:srgbClr val="0000FF"/>
                          </a:solidFill>
                        </a:rPr>
                        <a:t>DİZGİ</a:t>
                      </a:r>
                      <a:r>
                        <a:rPr lang="tr-TR" sz="1400" baseline="0" dirty="0" smtClean="0"/>
                        <a:t>,</a:t>
                      </a:r>
                      <a:r>
                        <a:rPr lang="tr-TR" sz="1400" b="1" i="1" baseline="0" dirty="0" smtClean="0">
                          <a:solidFill>
                            <a:srgbClr val="0000FF"/>
                          </a:solidFill>
                        </a:rPr>
                        <a:t> DİZGİ, KARAKTER SAYI </a:t>
                      </a:r>
                      <a:r>
                        <a:rPr lang="tr-TR" sz="1400" baseline="0" dirty="0" smtClean="0"/>
                        <a:t>)</a:t>
                      </a:r>
                      <a:endParaRPr lang="tr-TR" sz="1400" dirty="0" smtClean="0"/>
                    </a:p>
                  </a:txBody>
                  <a:tcPr/>
                </a:tc>
                <a:tc>
                  <a:txBody>
                    <a:bodyPr/>
                    <a:lstStyle/>
                    <a:p>
                      <a:pPr algn="ctr"/>
                      <a:r>
                        <a:rPr lang="tr-TR" sz="2000" dirty="0" smtClean="0"/>
                        <a:t>Sonuncu parametre</a:t>
                      </a:r>
                      <a:r>
                        <a:rPr lang="tr-TR" sz="2000" baseline="0" dirty="0" smtClean="0"/>
                        <a:t> ile genişlik kontrolü yapabiliyoruz.</a:t>
                      </a:r>
                      <a:endParaRPr lang="tr-TR" sz="2000" dirty="0"/>
                    </a:p>
                  </a:txBody>
                  <a:tcPr/>
                </a:tc>
              </a:tr>
            </a:tbl>
          </a:graphicData>
        </a:graphic>
      </p:graphicFrame>
    </p:spTree>
    <p:extLst>
      <p:ext uri="{BB962C8B-B14F-4D97-AF65-F5344CB8AC3E}">
        <p14:creationId xmlns:p14="http://schemas.microsoft.com/office/powerpoint/2010/main" xmlns="" val="3306725465"/>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2844" y="1357298"/>
            <a:ext cx="8826500" cy="3289300"/>
          </a:xfrm>
          <a:prstGeom prst="rect">
            <a:avLst/>
          </a:prstGeom>
        </p:spPr>
      </p:pic>
      <p:sp>
        <p:nvSpPr>
          <p:cNvPr id="6" name="5 Metin kutusu"/>
          <p:cNvSpPr txBox="1"/>
          <p:nvPr/>
        </p:nvSpPr>
        <p:spPr>
          <a:xfrm>
            <a:off x="357158" y="5000636"/>
            <a:ext cx="257176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tablodaki </a:t>
            </a:r>
            <a:r>
              <a:rPr lang="tr-TR" dirty="0" err="1" smtClean="0"/>
              <a:t>char</a:t>
            </a:r>
            <a:r>
              <a:rPr lang="tr-TR" dirty="0" smtClean="0"/>
              <a:t> * ifadeleri </a:t>
            </a:r>
            <a:r>
              <a:rPr lang="tr-TR" b="1" i="1" dirty="0" smtClean="0">
                <a:solidFill>
                  <a:srgbClr val="0000FF"/>
                </a:solidFill>
              </a:rPr>
              <a:t>DİZGİ </a:t>
            </a:r>
            <a:r>
              <a:rPr lang="tr-TR" dirty="0" smtClean="0"/>
              <a:t>anlamında düşünülebilir.</a:t>
            </a:r>
            <a:endParaRPr lang="tr-TR" dirty="0"/>
          </a:p>
        </p:txBody>
      </p:sp>
      <p:sp>
        <p:nvSpPr>
          <p:cNvPr id="7" name="6 Metin kutusu"/>
          <p:cNvSpPr txBox="1"/>
          <p:nvPr/>
        </p:nvSpPr>
        <p:spPr>
          <a:xfrm>
            <a:off x="6500826" y="4714884"/>
            <a:ext cx="214314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i="1" dirty="0" smtClean="0"/>
              <a:t>Araya ‘n’ eklemesi yaparak, 3. bir parametre ile işlem genişliği kontrolü yapabiliyorsunuz.</a:t>
            </a:r>
            <a:endParaRPr lang="tr-TR" i="1" dirty="0"/>
          </a:p>
        </p:txBody>
      </p:sp>
      <p:sp>
        <p:nvSpPr>
          <p:cNvPr id="9" name="Başlık 1"/>
          <p:cNvSpPr>
            <a:spLocks noGrp="1"/>
          </p:cNvSpPr>
          <p:nvPr>
            <p:ph type="title"/>
          </p:nvPr>
        </p:nvSpPr>
        <p:spPr/>
        <p:txBody>
          <a:bodyPr anchor="ctr">
            <a:normAutofit/>
          </a:bodyPr>
          <a:lstStyle/>
          <a:p>
            <a:r>
              <a:rPr lang="tr-TR" sz="2800" b="1" dirty="0" err="1" smtClean="0">
                <a:solidFill>
                  <a:schemeClr val="tx2">
                    <a:lumMod val="60000"/>
                    <a:lumOff val="40000"/>
                  </a:schemeClr>
                </a:solidFill>
              </a:rPr>
              <a:t>strn</a:t>
            </a:r>
            <a:r>
              <a:rPr lang="tr-TR" sz="2800" b="1" dirty="0" smtClean="0">
                <a:solidFill>
                  <a:schemeClr val="tx2">
                    <a:lumMod val="60000"/>
                    <a:lumOff val="40000"/>
                  </a:schemeClr>
                </a:solidFill>
              </a:rPr>
              <a:t>… fonksiyonlarının genişlik kontrol özelliği</a:t>
            </a:r>
            <a:endParaRPr lang="tr-TR" sz="2800" b="1" dirty="0">
              <a:solidFill>
                <a:schemeClr val="tx2">
                  <a:lumMod val="60000"/>
                  <a:lumOff val="40000"/>
                </a:schemeClr>
              </a:solidFill>
            </a:endParaRPr>
          </a:p>
        </p:txBody>
      </p:sp>
      <p:sp>
        <p:nvSpPr>
          <p:cNvPr id="8" name="7 Yuvarlatılmış Dikdörtgen"/>
          <p:cNvSpPr/>
          <p:nvPr/>
        </p:nvSpPr>
        <p:spPr>
          <a:xfrm>
            <a:off x="3571868" y="4929198"/>
            <a:ext cx="2143140"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err="1" smtClean="0"/>
              <a:t>strncpy</a:t>
            </a:r>
            <a:r>
              <a:rPr lang="tr-TR" sz="1600" dirty="0" smtClean="0"/>
              <a:t> sadece n karakteri kopyalar ama peşine ‘\0’ koymaz. </a:t>
            </a:r>
            <a:r>
              <a:rPr lang="tr-TR" sz="1600" dirty="0" err="1" smtClean="0"/>
              <a:t>strncat</a:t>
            </a:r>
            <a:r>
              <a:rPr lang="tr-TR" sz="1600" dirty="0" smtClean="0"/>
              <a:t> peşine ‘\0’ı koyar.</a:t>
            </a:r>
            <a:endParaRPr lang="tr-TR" sz="1600" dirty="0"/>
          </a:p>
        </p:txBody>
      </p:sp>
    </p:spTree>
    <p:extLst>
      <p:ext uri="{BB962C8B-B14F-4D97-AF65-F5344CB8AC3E}">
        <p14:creationId xmlns="" xmlns:p14="http://schemas.microsoft.com/office/powerpoint/2010/main" val="791583894"/>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7" name="6 Resim" descr="kiremit.jpg"/>
          <p:cNvPicPr>
            <a:picLocks noChangeAspect="1"/>
          </p:cNvPicPr>
          <p:nvPr/>
        </p:nvPicPr>
        <p:blipFill>
          <a:blip r:embed="rId3" cstate="print">
            <a:clrChange>
              <a:clrFrom>
                <a:srgbClr val="F7F7F7"/>
              </a:clrFrom>
              <a:clrTo>
                <a:srgbClr val="F7F7F7">
                  <a:alpha val="0"/>
                </a:srgbClr>
              </a:clrTo>
            </a:clrChange>
          </a:blip>
          <a:stretch>
            <a:fillRect/>
          </a:stretch>
        </p:blipFill>
        <p:spPr>
          <a:xfrm>
            <a:off x="2571736" y="4071942"/>
            <a:ext cx="2143140" cy="1703769"/>
          </a:xfrm>
          <a:prstGeom prst="rect">
            <a:avLst/>
          </a:prstGeom>
        </p:spPr>
      </p:pic>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p:txBody>
          <a:bodyPr/>
          <a:lstStyle/>
          <a:p>
            <a:r>
              <a:rPr lang="tr-TR" i="1" dirty="0" smtClean="0">
                <a:solidFill>
                  <a:srgbClr val="0000FF"/>
                </a:solidFill>
              </a:rPr>
              <a:t>2016 Yaz Dönemi Final Sınavından</a:t>
            </a:r>
            <a:endParaRPr lang="tr-TR" i="1" dirty="0">
              <a:solidFill>
                <a:srgbClr val="0000FF"/>
              </a:solidFill>
            </a:endParaRPr>
          </a:p>
        </p:txBody>
      </p:sp>
      <p:sp>
        <p:nvSpPr>
          <p:cNvPr id="38913" name="Rectangle 1"/>
          <p:cNvSpPr>
            <a:spLocks noChangeArrowheads="1"/>
          </p:cNvSpPr>
          <p:nvPr/>
        </p:nvSpPr>
        <p:spPr bwMode="auto">
          <a:xfrm>
            <a:off x="571472" y="164305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c=2;</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char b[]="</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itina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char a[20];</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strcpy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kirem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strncat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(a,b,2);</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printf</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a);</a:t>
            </a:r>
            <a:endParaRPr kumimoji="0" lang="tr-TR" sz="2000" b="0" i="0" u="none" strike="noStrike" cap="none" normalizeH="0" baseline="0" dirty="0" smtClean="0">
              <a:ln>
                <a:noFill/>
              </a:ln>
              <a:solidFill>
                <a:schemeClr val="tx1"/>
              </a:solidFill>
              <a:effectLst/>
              <a:latin typeface="Arial" pitchFamily="34" charset="0"/>
            </a:endParaRPr>
          </a:p>
        </p:txBody>
      </p:sp>
      <p:sp>
        <p:nvSpPr>
          <p:cNvPr id="6" name="5 Yuvarlatılmış Dikdörtgen"/>
          <p:cNvSpPr/>
          <p:nvPr/>
        </p:nvSpPr>
        <p:spPr>
          <a:xfrm>
            <a:off x="5500694" y="3000372"/>
            <a:ext cx="3143272" cy="17145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strcat</a:t>
            </a:r>
            <a:r>
              <a:rPr lang="tr-TR" dirty="0" smtClean="0"/>
              <a:t> dizgi kedisi anlamında değildir. Bir dizi olacak şekilde  birbirine bağlamak anlamındaki “</a:t>
            </a:r>
            <a:r>
              <a:rPr lang="tr-TR" dirty="0" err="1" smtClean="0"/>
              <a:t>concatenate</a:t>
            </a:r>
            <a:r>
              <a:rPr lang="tr-TR" dirty="0" smtClean="0"/>
              <a:t>” sözcüğünden gelir.</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Alıştırma: </a:t>
            </a:r>
            <a:br>
              <a:rPr lang="tr-TR" dirty="0" smtClean="0"/>
            </a:br>
            <a:r>
              <a:rPr lang="tr-TR" dirty="0" smtClean="0"/>
              <a:t>Birçok dizgi fonksiyonunu kendiniz de yazabilirsiniz.</a:t>
            </a:r>
            <a:endParaRPr lang="tr-TR" dirty="0"/>
          </a:p>
        </p:txBody>
      </p:sp>
      <p:sp>
        <p:nvSpPr>
          <p:cNvPr id="3" name="2 İçerik Yer Tutucusu"/>
          <p:cNvSpPr>
            <a:spLocks noGrp="1"/>
          </p:cNvSpPr>
          <p:nvPr>
            <p:ph sz="quarter" idx="1"/>
          </p:nvPr>
        </p:nvSpPr>
        <p:spPr/>
        <p:txBody>
          <a:bodyPr/>
          <a:lstStyle/>
          <a:p>
            <a:r>
              <a:rPr lang="tr-TR" dirty="0" smtClean="0"/>
              <a:t>Örneğin, </a:t>
            </a:r>
            <a:r>
              <a:rPr lang="tr-TR" dirty="0" err="1" smtClean="0"/>
              <a:t>strrev</a:t>
            </a:r>
            <a:r>
              <a:rPr lang="tr-TR" dirty="0" smtClean="0"/>
              <a:t> fonksiyonu bir dizgiyi alıp tersini döndürmektedir.</a:t>
            </a:r>
          </a:p>
          <a:p>
            <a:pPr>
              <a:buNone/>
            </a:pPr>
            <a:endParaRPr lang="tr-TR" dirty="0"/>
          </a:p>
        </p:txBody>
      </p:sp>
      <p:sp>
        <p:nvSpPr>
          <p:cNvPr id="4" name="3 Metin kutusu"/>
          <p:cNvSpPr txBox="1"/>
          <p:nvPr/>
        </p:nvSpPr>
        <p:spPr>
          <a:xfrm>
            <a:off x="1000100" y="2214554"/>
            <a:ext cx="3357586" cy="2308324"/>
          </a:xfrm>
          <a:prstGeom prst="rect">
            <a:avLst/>
          </a:prstGeom>
          <a:noFill/>
        </p:spPr>
        <p:txBody>
          <a:bodyPr wrap="square" rtlCol="0">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a:t>
            </a:r>
            <a:r>
              <a:rPr lang="tr-TR" dirty="0" err="1" smtClean="0"/>
              <a:t>include</a:t>
            </a:r>
            <a:r>
              <a:rPr lang="tr-TR" dirty="0" smtClean="0"/>
              <a:t> &lt;</a:t>
            </a:r>
            <a:r>
              <a:rPr lang="tr-TR" dirty="0" err="1" smtClean="0"/>
              <a:t>string</a:t>
            </a:r>
            <a:r>
              <a:rPr lang="tr-TR" dirty="0" smtClean="0"/>
              <a:t>.h&gt;</a:t>
            </a:r>
          </a:p>
          <a:p>
            <a:r>
              <a:rPr lang="tr-TR" dirty="0" err="1" smtClean="0"/>
              <a:t>int</a:t>
            </a:r>
            <a:r>
              <a:rPr lang="tr-TR" dirty="0" smtClean="0"/>
              <a:t> </a:t>
            </a:r>
            <a:r>
              <a:rPr lang="tr-TR" dirty="0" err="1" smtClean="0"/>
              <a:t>main</a:t>
            </a:r>
            <a:r>
              <a:rPr lang="tr-TR" dirty="0" smtClean="0"/>
              <a:t>() {</a:t>
            </a:r>
          </a:p>
          <a:p>
            <a:r>
              <a:rPr lang="tr-TR" dirty="0" smtClean="0"/>
              <a:t>	</a:t>
            </a:r>
            <a:r>
              <a:rPr lang="tr-TR" dirty="0" err="1" smtClean="0"/>
              <a:t>char</a:t>
            </a:r>
            <a:r>
              <a:rPr lang="tr-TR" dirty="0" smtClean="0"/>
              <a:t> x[50]="ey edip";</a:t>
            </a:r>
          </a:p>
          <a:p>
            <a:r>
              <a:rPr lang="tr-TR" dirty="0" smtClean="0"/>
              <a:t>	</a:t>
            </a:r>
            <a:r>
              <a:rPr lang="tr-TR" dirty="0" err="1" smtClean="0"/>
              <a:t>strrev</a:t>
            </a:r>
            <a:r>
              <a:rPr lang="tr-TR" dirty="0" smtClean="0"/>
              <a:t>(x);</a:t>
            </a:r>
          </a:p>
          <a:p>
            <a:r>
              <a:rPr lang="tr-TR" dirty="0" smtClean="0"/>
              <a:t>	</a:t>
            </a:r>
            <a:r>
              <a:rPr lang="tr-TR" dirty="0" err="1" smtClean="0"/>
              <a:t>printf</a:t>
            </a:r>
            <a:r>
              <a:rPr lang="tr-TR" dirty="0" smtClean="0"/>
              <a:t>("%s", x);</a:t>
            </a:r>
          </a:p>
          <a:p>
            <a:r>
              <a:rPr lang="tr-TR" dirty="0" smtClean="0"/>
              <a:t>	</a:t>
            </a:r>
            <a:r>
              <a:rPr lang="tr-TR" dirty="0" err="1" smtClean="0"/>
              <a:t>return</a:t>
            </a:r>
            <a:r>
              <a:rPr lang="tr-TR" dirty="0" smtClean="0"/>
              <a:t> 0;</a:t>
            </a:r>
          </a:p>
          <a:p>
            <a:r>
              <a:rPr lang="tr-TR" dirty="0" smtClean="0"/>
              <a:t>}</a:t>
            </a:r>
            <a:endParaRPr lang="tr-TR" dirty="0"/>
          </a:p>
        </p:txBody>
      </p:sp>
      <p:pic>
        <p:nvPicPr>
          <p:cNvPr id="2050" name="Picture 2"/>
          <p:cNvPicPr>
            <a:picLocks noChangeAspect="1" noChangeArrowheads="1"/>
          </p:cNvPicPr>
          <p:nvPr/>
        </p:nvPicPr>
        <p:blipFill>
          <a:blip r:embed="rId3"/>
          <a:srcRect/>
          <a:stretch>
            <a:fillRect/>
          </a:stretch>
        </p:blipFill>
        <p:spPr bwMode="auto">
          <a:xfrm>
            <a:off x="5000628" y="2357430"/>
            <a:ext cx="2152650" cy="1304925"/>
          </a:xfrm>
          <a:prstGeom prst="rect">
            <a:avLst/>
          </a:prstGeom>
          <a:noFill/>
          <a:ln w="9525">
            <a:noFill/>
            <a:miter lim="800000"/>
            <a:headEnd/>
            <a:tailEnd/>
          </a:ln>
          <a:effectLst/>
        </p:spPr>
      </p:pic>
      <p:pic>
        <p:nvPicPr>
          <p:cNvPr id="6" name="5 Resim" descr="bilgisayar.wmf"/>
          <p:cNvPicPr>
            <a:picLocks noChangeAspect="1"/>
          </p:cNvPicPr>
          <p:nvPr/>
        </p:nvPicPr>
        <p:blipFill>
          <a:blip r:embed="rId4"/>
          <a:stretch>
            <a:fillRect/>
          </a:stretch>
        </p:blipFill>
        <p:spPr>
          <a:xfrm>
            <a:off x="4000496" y="4786322"/>
            <a:ext cx="1309684" cy="1337256"/>
          </a:xfrm>
          <a:prstGeom prst="rect">
            <a:avLst/>
          </a:prstGeom>
        </p:spPr>
      </p:pic>
      <p:sp>
        <p:nvSpPr>
          <p:cNvPr id="8" name="7 Yuvarlatılmış Dikdörtgen"/>
          <p:cNvSpPr/>
          <p:nvPr/>
        </p:nvSpPr>
        <p:spPr>
          <a:xfrm>
            <a:off x="785786" y="4714884"/>
            <a:ext cx="2571768" cy="14287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strters</a:t>
            </a:r>
            <a:r>
              <a:rPr lang="tr-TR" dirty="0" smtClean="0"/>
              <a:t> isimli kendi fonksiyonumuzu yapalım. dizgi alsın, ters çevirsin, </a:t>
            </a:r>
            <a:r>
              <a:rPr lang="tr-TR" dirty="0" err="1" smtClean="0"/>
              <a:t>void</a:t>
            </a:r>
            <a:r>
              <a:rPr lang="tr-TR" dirty="0" smtClean="0"/>
              <a:t> dönsün.</a:t>
            </a:r>
            <a:endParaRPr lang="tr-TR" dirty="0"/>
          </a:p>
        </p:txBody>
      </p:sp>
      <p:sp>
        <p:nvSpPr>
          <p:cNvPr id="9" name="8 Yuvarlatılmış Dikdörtgen"/>
          <p:cNvSpPr/>
          <p:nvPr/>
        </p:nvSpPr>
        <p:spPr>
          <a:xfrm>
            <a:off x="5857884" y="4714884"/>
            <a:ext cx="2571768" cy="14287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strlen</a:t>
            </a:r>
            <a:r>
              <a:rPr lang="tr-TR" dirty="0" smtClean="0"/>
              <a:t> kullanmak gerekir. Peki, o halde uzunluk fonksiyonunu tekrar yazalım.</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a:t>
            </a:r>
            <a:r>
              <a:rPr lang="tr-TR" dirty="0" err="1" smtClean="0"/>
              <a:t>palindrome</a:t>
            </a:r>
            <a:r>
              <a:rPr lang="tr-TR" dirty="0" smtClean="0"/>
              <a:t> kodu</a:t>
            </a:r>
            <a:endParaRPr lang="tr-TR" dirty="0"/>
          </a:p>
        </p:txBody>
      </p:sp>
      <p:sp>
        <p:nvSpPr>
          <p:cNvPr id="3" name="2 İçerik Yer Tutucusu"/>
          <p:cNvSpPr>
            <a:spLocks noGrp="1"/>
          </p:cNvSpPr>
          <p:nvPr>
            <p:ph sz="quarter" idx="1"/>
          </p:nvPr>
        </p:nvSpPr>
        <p:spPr/>
        <p:txBody>
          <a:bodyPr>
            <a:normAutofit/>
          </a:bodyPr>
          <a:lstStyle/>
          <a:p>
            <a:r>
              <a:rPr lang="tr-TR" dirty="0" smtClean="0"/>
              <a:t>Kullanıcıdan metni girmesini isteyin.</a:t>
            </a:r>
          </a:p>
          <a:p>
            <a:r>
              <a:rPr lang="tr-TR" dirty="0" smtClean="0"/>
              <a:t>Metni bir diziye kaydedin.</a:t>
            </a:r>
          </a:p>
          <a:p>
            <a:r>
              <a:rPr lang="tr-TR" dirty="0" smtClean="0"/>
              <a:t>Metnin tersten okunuşunu başka bir diziye kaydedin. </a:t>
            </a:r>
          </a:p>
          <a:p>
            <a:r>
              <a:rPr lang="tr-TR" dirty="0" smtClean="0"/>
              <a:t>Sonra metnin tersten okunuşunu ekranda görüntüleyin.</a:t>
            </a:r>
          </a:p>
          <a:p>
            <a:r>
              <a:rPr lang="tr-TR" dirty="0" smtClean="0"/>
              <a:t>Girilen isimle, tersten okunuşu aynı ise (örneğin “kazak”) kullanıcıya bunun </a:t>
            </a:r>
            <a:r>
              <a:rPr lang="tr-TR" i="1" dirty="0" err="1" smtClean="0"/>
              <a:t>palindrome</a:t>
            </a:r>
            <a:r>
              <a:rPr lang="tr-TR" dirty="0" smtClean="0"/>
              <a:t> denilen tipte bir metin olduğunu belirtin.</a:t>
            </a:r>
          </a:p>
          <a:p>
            <a:endParaRPr lang="tr-TR" dirty="0" smtClean="0"/>
          </a:p>
          <a:p>
            <a:r>
              <a:rPr lang="tr-TR" dirty="0" smtClean="0"/>
              <a:t>Örneğin: “ey edip </a:t>
            </a:r>
            <a:r>
              <a:rPr lang="tr-TR" dirty="0" err="1" smtClean="0"/>
              <a:t>adanada</a:t>
            </a:r>
            <a:r>
              <a:rPr lang="tr-TR" dirty="0" smtClean="0"/>
              <a:t> pide ye”</a:t>
            </a:r>
            <a:endParaRPr lang="tr-TR" dirty="0"/>
          </a:p>
        </p:txBody>
      </p:sp>
      <p:pic>
        <p:nvPicPr>
          <p:cNvPr id="4" name="3 Resim" descr="bilgisayar.wmf"/>
          <p:cNvPicPr>
            <a:picLocks noChangeAspect="1"/>
          </p:cNvPicPr>
          <p:nvPr/>
        </p:nvPicPr>
        <p:blipFill>
          <a:blip r:embed="rId3"/>
          <a:stretch>
            <a:fillRect/>
          </a:stretch>
        </p:blipFill>
        <p:spPr>
          <a:xfrm>
            <a:off x="6643702" y="4429132"/>
            <a:ext cx="1809750" cy="184785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Örnek</a:t>
            </a:r>
            <a:endParaRPr lang="tr-TR" dirty="0"/>
          </a:p>
        </p:txBody>
      </p:sp>
      <p:sp>
        <p:nvSpPr>
          <p:cNvPr id="3" name="2 İçerik Yer Tutucusu"/>
          <p:cNvSpPr>
            <a:spLocks noGrp="1"/>
          </p:cNvSpPr>
          <p:nvPr>
            <p:ph sz="quarter" idx="1"/>
          </p:nvPr>
        </p:nvSpPr>
        <p:spPr>
          <a:xfrm>
            <a:off x="457200" y="71414"/>
            <a:ext cx="8229600" cy="4937760"/>
          </a:xfrm>
        </p:spPr>
        <p:txBody>
          <a:bodyPr/>
          <a:lstStyle/>
          <a:p>
            <a:r>
              <a:rPr lang="tr-TR" i="1" dirty="0" smtClean="0">
                <a:solidFill>
                  <a:srgbClr val="0000FF"/>
                </a:solidFill>
              </a:rPr>
              <a:t>Eski bir sınav sorusundan esinlenerek</a:t>
            </a:r>
            <a:endParaRPr lang="tr-TR" i="1" dirty="0">
              <a:solidFill>
                <a:srgbClr val="0000FF"/>
              </a:solidFill>
            </a:endParaRPr>
          </a:p>
        </p:txBody>
      </p:sp>
      <p:sp>
        <p:nvSpPr>
          <p:cNvPr id="38913" name="Rectangle 1"/>
          <p:cNvSpPr>
            <a:spLocks noChangeArrowheads="1"/>
          </p:cNvSpPr>
          <p:nvPr/>
        </p:nvSpPr>
        <p:spPr bwMode="auto">
          <a:xfrm>
            <a:off x="285720" y="72706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tabLst>
                <a:tab pos="396875" algn="l"/>
              </a:tabLst>
            </a:pPr>
            <a:r>
              <a:rPr lang="en-US" sz="2400" dirty="0" smtClean="0">
                <a:latin typeface="Arial" pitchFamily="34" charset="0"/>
                <a:ea typeface="Times New Roman" pitchFamily="18" charset="0"/>
                <a:cs typeface="Arial" pitchFamily="34" charset="0"/>
              </a:rPr>
              <a:t>	char </a:t>
            </a:r>
            <a:r>
              <a:rPr lang="en-US" sz="2400" dirty="0" err="1" smtClean="0">
                <a:latin typeface="Arial" pitchFamily="34" charset="0"/>
                <a:ea typeface="Times New Roman" pitchFamily="18" charset="0"/>
                <a:cs typeface="Arial" pitchFamily="34" charset="0"/>
              </a:rPr>
              <a:t>agac</a:t>
            </a:r>
            <a:r>
              <a:rPr lang="en-US" sz="2400" dirty="0" smtClean="0">
                <a:latin typeface="Arial" pitchFamily="34" charset="0"/>
                <a:ea typeface="Times New Roman" pitchFamily="18" charset="0"/>
                <a:cs typeface="Arial" pitchFamily="34" charset="0"/>
              </a:rPr>
              <a:t>[20]="</a:t>
            </a:r>
            <a:r>
              <a:rPr lang="en-US" sz="2400" dirty="0" err="1" smtClean="0">
                <a:latin typeface="Arial" pitchFamily="34" charset="0"/>
                <a:ea typeface="Times New Roman" pitchFamily="18" charset="0"/>
                <a:cs typeface="Arial" pitchFamily="34" charset="0"/>
              </a:rPr>
              <a:t>sogut</a:t>
            </a:r>
            <a:r>
              <a:rPr lang="en-US" sz="2400" dirty="0" smtClean="0">
                <a:latin typeface="Arial" pitchFamily="34" charset="0"/>
                <a:ea typeface="Times New Roman" pitchFamily="18" charset="0"/>
                <a:cs typeface="Arial" pitchFamily="34" charset="0"/>
              </a:rPr>
              <a:t>";</a:t>
            </a:r>
          </a:p>
          <a:p>
            <a:pPr lvl="0" eaLnBrk="0" fontAlgn="base" hangingPunct="0">
              <a:spcBef>
                <a:spcPct val="0"/>
              </a:spcBef>
              <a:spcAft>
                <a:spcPct val="0"/>
              </a:spcAft>
              <a:tabLst>
                <a:tab pos="396875" algn="l"/>
              </a:tabLst>
            </a:pPr>
            <a:r>
              <a:rPr lang="en-US" sz="2400" dirty="0" smtClean="0">
                <a:latin typeface="Arial" pitchFamily="34" charset="0"/>
                <a:ea typeface="Times New Roman" pitchFamily="18" charset="0"/>
                <a:cs typeface="Arial" pitchFamily="34" charset="0"/>
              </a:rPr>
              <a:t>	char </a:t>
            </a:r>
            <a:r>
              <a:rPr lang="en-US" sz="2400" dirty="0" err="1" smtClean="0">
                <a:latin typeface="Arial" pitchFamily="34" charset="0"/>
                <a:ea typeface="Times New Roman" pitchFamily="18" charset="0"/>
                <a:cs typeface="Arial" pitchFamily="34" charset="0"/>
              </a:rPr>
              <a:t>cicek</a:t>
            </a:r>
            <a:r>
              <a:rPr lang="en-US" sz="2400" dirty="0" smtClean="0">
                <a:latin typeface="Arial" pitchFamily="34" charset="0"/>
                <a:ea typeface="Times New Roman" pitchFamily="18" charset="0"/>
                <a:cs typeface="Arial" pitchFamily="34" charset="0"/>
              </a:rPr>
              <a:t>[30]</a:t>
            </a:r>
            <a:r>
              <a:rPr lang="tr-TR" sz="2400" dirty="0" smtClean="0">
                <a:latin typeface="Arial" pitchFamily="34" charset="0"/>
                <a:ea typeface="Times New Roman" pitchFamily="18" charset="0"/>
                <a:cs typeface="Arial" pitchFamily="34" charset="0"/>
              </a:rPr>
              <a:t>={}</a:t>
            </a:r>
            <a:r>
              <a:rPr lang="en-US" sz="2400" dirty="0" smtClean="0">
                <a:latin typeface="Arial" pitchFamily="34" charset="0"/>
                <a:ea typeface="Times New Roman" pitchFamily="18" charset="0"/>
                <a:cs typeface="Arial" pitchFamily="34" charset="0"/>
              </a:rPr>
              <a:t>;</a:t>
            </a:r>
          </a:p>
          <a:p>
            <a:pPr lvl="0" eaLnBrk="0" fontAlgn="base" hangingPunct="0">
              <a:spcBef>
                <a:spcPct val="0"/>
              </a:spcBef>
              <a:spcAft>
                <a:spcPct val="0"/>
              </a:spcAft>
              <a:tabLst>
                <a:tab pos="396875" algn="l"/>
              </a:tabLst>
            </a:pPr>
            <a:r>
              <a:rPr lang="en-US" sz="2400" dirty="0" smtClean="0">
                <a:latin typeface="Arial" pitchFamily="34" charset="0"/>
                <a:ea typeface="Times New Roman" pitchFamily="18" charset="0"/>
                <a:cs typeface="Arial" pitchFamily="34" charset="0"/>
              </a:rPr>
              <a:t>	</a:t>
            </a:r>
            <a:r>
              <a:rPr lang="en-US" sz="2400" dirty="0" err="1" smtClean="0">
                <a:latin typeface="Arial" pitchFamily="34" charset="0"/>
                <a:ea typeface="Times New Roman" pitchFamily="18" charset="0"/>
                <a:cs typeface="Arial" pitchFamily="34" charset="0"/>
              </a:rPr>
              <a:t>strcpy</a:t>
            </a:r>
            <a:r>
              <a:rPr lang="en-US" sz="2400" dirty="0" smtClean="0">
                <a:latin typeface="Arial" pitchFamily="34" charset="0"/>
                <a:ea typeface="Times New Roman" pitchFamily="18" charset="0"/>
                <a:cs typeface="Arial" pitchFamily="34" charset="0"/>
              </a:rPr>
              <a:t>(</a:t>
            </a:r>
            <a:r>
              <a:rPr lang="en-US" sz="2400" dirty="0" err="1" smtClean="0">
                <a:latin typeface="Arial" pitchFamily="34" charset="0"/>
                <a:ea typeface="Times New Roman" pitchFamily="18" charset="0"/>
                <a:cs typeface="Arial" pitchFamily="34" charset="0"/>
              </a:rPr>
              <a:t>cicek,"leylak</a:t>
            </a:r>
            <a:r>
              <a:rPr lang="en-US" sz="2400" dirty="0" smtClean="0">
                <a:latin typeface="Arial" pitchFamily="34" charset="0"/>
                <a:ea typeface="Times New Roman" pitchFamily="18" charset="0"/>
                <a:cs typeface="Arial" pitchFamily="34" charset="0"/>
              </a:rPr>
              <a:t>");</a:t>
            </a:r>
          </a:p>
          <a:p>
            <a:pPr lvl="0" eaLnBrk="0" fontAlgn="base" hangingPunct="0">
              <a:spcBef>
                <a:spcPct val="0"/>
              </a:spcBef>
              <a:spcAft>
                <a:spcPct val="0"/>
              </a:spcAft>
              <a:tabLst>
                <a:tab pos="396875" algn="l"/>
              </a:tabLst>
            </a:pPr>
            <a:r>
              <a:rPr lang="en-US" sz="2400" dirty="0" smtClean="0">
                <a:latin typeface="Arial" pitchFamily="34" charset="0"/>
                <a:ea typeface="Times New Roman" pitchFamily="18" charset="0"/>
                <a:cs typeface="Arial" pitchFamily="34" charset="0"/>
              </a:rPr>
              <a:t>	</a:t>
            </a:r>
            <a:r>
              <a:rPr lang="en-US" sz="2400" dirty="0" err="1" smtClean="0">
                <a:latin typeface="Arial" pitchFamily="34" charset="0"/>
                <a:ea typeface="Times New Roman" pitchFamily="18" charset="0"/>
                <a:cs typeface="Arial" pitchFamily="34" charset="0"/>
              </a:rPr>
              <a:t>cicek</a:t>
            </a:r>
            <a:r>
              <a:rPr lang="en-US" sz="2400" dirty="0" smtClean="0">
                <a:latin typeface="Arial" pitchFamily="34" charset="0"/>
                <a:ea typeface="Times New Roman" pitchFamily="18" charset="0"/>
                <a:cs typeface="Arial" pitchFamily="34" charset="0"/>
              </a:rPr>
              <a:t>[5]='\0';</a:t>
            </a:r>
          </a:p>
          <a:p>
            <a:pPr lvl="0" eaLnBrk="0" fontAlgn="base" hangingPunct="0">
              <a:spcBef>
                <a:spcPct val="0"/>
              </a:spcBef>
              <a:spcAft>
                <a:spcPct val="0"/>
              </a:spcAft>
              <a:tabLst>
                <a:tab pos="396875" algn="l"/>
              </a:tabLst>
            </a:pPr>
            <a:r>
              <a:rPr lang="en-US" sz="2400" dirty="0" smtClean="0">
                <a:latin typeface="Arial" pitchFamily="34" charset="0"/>
                <a:ea typeface="Times New Roman" pitchFamily="18" charset="0"/>
                <a:cs typeface="Arial" pitchFamily="34" charset="0"/>
              </a:rPr>
              <a:t>	</a:t>
            </a:r>
            <a:r>
              <a:rPr lang="en-US" sz="2400" dirty="0" err="1" smtClean="0">
                <a:latin typeface="Arial" pitchFamily="34" charset="0"/>
                <a:ea typeface="Times New Roman" pitchFamily="18" charset="0"/>
                <a:cs typeface="Arial" pitchFamily="34" charset="0"/>
              </a:rPr>
              <a:t>strncat</a:t>
            </a:r>
            <a:r>
              <a:rPr lang="en-US" sz="2400" dirty="0" smtClean="0">
                <a:latin typeface="Arial" pitchFamily="34" charset="0"/>
                <a:ea typeface="Times New Roman" pitchFamily="18" charset="0"/>
                <a:cs typeface="Arial" pitchFamily="34" charset="0"/>
              </a:rPr>
              <a:t>(</a:t>
            </a:r>
            <a:r>
              <a:rPr lang="en-US" sz="2400" dirty="0" err="1" smtClean="0">
                <a:latin typeface="Arial" pitchFamily="34" charset="0"/>
                <a:ea typeface="Times New Roman" pitchFamily="18" charset="0"/>
                <a:cs typeface="Arial" pitchFamily="34" charset="0"/>
              </a:rPr>
              <a:t>cicek</a:t>
            </a:r>
            <a:r>
              <a:rPr lang="en-US" sz="2400" dirty="0" smtClean="0">
                <a:latin typeface="Arial" pitchFamily="34" charset="0"/>
                <a:ea typeface="Times New Roman" pitchFamily="18" charset="0"/>
                <a:cs typeface="Arial" pitchFamily="34" charset="0"/>
              </a:rPr>
              <a:t>, agac,2);</a:t>
            </a:r>
          </a:p>
          <a:p>
            <a:pPr lvl="0" eaLnBrk="0" fontAlgn="base" hangingPunct="0">
              <a:spcBef>
                <a:spcPct val="0"/>
              </a:spcBef>
              <a:spcAft>
                <a:spcPct val="0"/>
              </a:spcAft>
              <a:tabLst>
                <a:tab pos="396875" algn="l"/>
              </a:tabLst>
            </a:pPr>
            <a:r>
              <a:rPr lang="en-US" sz="2400" dirty="0" smtClean="0">
                <a:latin typeface="Arial" pitchFamily="34" charset="0"/>
                <a:ea typeface="Times New Roman" pitchFamily="18" charset="0"/>
                <a:cs typeface="Arial" pitchFamily="34" charset="0"/>
              </a:rPr>
              <a:t>	if(</a:t>
            </a:r>
            <a:r>
              <a:rPr lang="en-US" sz="2400" dirty="0" err="1" smtClean="0">
                <a:latin typeface="Arial" pitchFamily="34" charset="0"/>
                <a:ea typeface="Times New Roman" pitchFamily="18" charset="0"/>
                <a:cs typeface="Arial" pitchFamily="34" charset="0"/>
              </a:rPr>
              <a:t>strcmp</a:t>
            </a:r>
            <a:r>
              <a:rPr lang="en-US" sz="2400" dirty="0" smtClean="0">
                <a:latin typeface="Arial" pitchFamily="34" charset="0"/>
                <a:ea typeface="Times New Roman" pitchFamily="18" charset="0"/>
                <a:cs typeface="Arial" pitchFamily="34" charset="0"/>
              </a:rPr>
              <a:t>(</a:t>
            </a:r>
            <a:r>
              <a:rPr lang="tr-TR" sz="2400" dirty="0" err="1" smtClean="0">
                <a:latin typeface="Arial" pitchFamily="34" charset="0"/>
                <a:ea typeface="Times New Roman" pitchFamily="18" charset="0"/>
                <a:cs typeface="Arial" pitchFamily="34" charset="0"/>
              </a:rPr>
              <a:t>cicek</a:t>
            </a:r>
            <a:r>
              <a:rPr lang="tr-TR" sz="2400" dirty="0" smtClean="0">
                <a:latin typeface="Arial" pitchFamily="34" charset="0"/>
                <a:ea typeface="Times New Roman" pitchFamily="18" charset="0"/>
                <a:cs typeface="Arial" pitchFamily="34" charset="0"/>
              </a:rPr>
              <a:t>, </a:t>
            </a:r>
            <a:r>
              <a:rPr lang="tr-TR" sz="2400" dirty="0" err="1" smtClean="0">
                <a:latin typeface="Arial" pitchFamily="34" charset="0"/>
                <a:ea typeface="Times New Roman" pitchFamily="18" charset="0"/>
                <a:cs typeface="Arial" pitchFamily="34" charset="0"/>
              </a:rPr>
              <a:t>agac</a:t>
            </a:r>
            <a:r>
              <a:rPr lang="en-US" sz="2400" dirty="0" smtClean="0">
                <a:latin typeface="Arial" pitchFamily="34" charset="0"/>
                <a:ea typeface="Times New Roman" pitchFamily="18" charset="0"/>
                <a:cs typeface="Arial" pitchFamily="34" charset="0"/>
              </a:rPr>
              <a:t>))</a:t>
            </a:r>
          </a:p>
          <a:p>
            <a:pPr lvl="0" eaLnBrk="0" fontAlgn="base" hangingPunct="0">
              <a:spcBef>
                <a:spcPct val="0"/>
              </a:spcBef>
              <a:spcAft>
                <a:spcPct val="0"/>
              </a:spcAft>
              <a:tabLst>
                <a:tab pos="396875" algn="l"/>
              </a:tabLst>
            </a:pPr>
            <a:r>
              <a:rPr lang="en-US" sz="2400" dirty="0" smtClean="0">
                <a:latin typeface="Arial" pitchFamily="34" charset="0"/>
                <a:ea typeface="Times New Roman" pitchFamily="18" charset="0"/>
                <a:cs typeface="Arial" pitchFamily="34" charset="0"/>
              </a:rPr>
              <a:t>	</a:t>
            </a:r>
            <a:r>
              <a:rPr lang="en-US" sz="2400" dirty="0" err="1" smtClean="0">
                <a:latin typeface="Arial" pitchFamily="34" charset="0"/>
                <a:ea typeface="Times New Roman" pitchFamily="18" charset="0"/>
                <a:cs typeface="Arial" pitchFamily="34" charset="0"/>
              </a:rPr>
              <a:t>printf</a:t>
            </a:r>
            <a:r>
              <a:rPr lang="en-US" sz="2400" dirty="0" smtClean="0">
                <a:latin typeface="Arial" pitchFamily="34" charset="0"/>
                <a:ea typeface="Times New Roman" pitchFamily="18" charset="0"/>
                <a:cs typeface="Arial" pitchFamily="34" charset="0"/>
              </a:rPr>
              <a:t>("%s\</a:t>
            </a:r>
            <a:r>
              <a:rPr lang="en-US" sz="2400" dirty="0" err="1" smtClean="0">
                <a:latin typeface="Arial" pitchFamily="34" charset="0"/>
                <a:ea typeface="Times New Roman" pitchFamily="18" charset="0"/>
                <a:cs typeface="Arial" pitchFamily="34" charset="0"/>
              </a:rPr>
              <a:t>n%s</a:t>
            </a:r>
            <a:r>
              <a:rPr lang="en-US" sz="2400" dirty="0" smtClean="0">
                <a:latin typeface="Arial" pitchFamily="34" charset="0"/>
                <a:ea typeface="Times New Roman" pitchFamily="18" charset="0"/>
                <a:cs typeface="Arial" pitchFamily="34" charset="0"/>
              </a:rPr>
              <a:t>", </a:t>
            </a:r>
            <a:r>
              <a:rPr lang="en-US" sz="2400" dirty="0" err="1" smtClean="0">
                <a:latin typeface="Arial" pitchFamily="34" charset="0"/>
                <a:ea typeface="Times New Roman" pitchFamily="18" charset="0"/>
                <a:cs typeface="Arial" pitchFamily="34" charset="0"/>
              </a:rPr>
              <a:t>cicek</a:t>
            </a:r>
            <a:r>
              <a:rPr lang="en-US" sz="2400" dirty="0" smtClean="0">
                <a:latin typeface="Arial" pitchFamily="34" charset="0"/>
                <a:ea typeface="Times New Roman" pitchFamily="18" charset="0"/>
                <a:cs typeface="Arial" pitchFamily="34" charset="0"/>
              </a:rPr>
              <a:t>, </a:t>
            </a:r>
            <a:r>
              <a:rPr lang="en-US" sz="2400" dirty="0" err="1" smtClean="0">
                <a:latin typeface="Arial" pitchFamily="34" charset="0"/>
                <a:ea typeface="Times New Roman" pitchFamily="18" charset="0"/>
                <a:cs typeface="Arial" pitchFamily="34" charset="0"/>
              </a:rPr>
              <a:t>agac</a:t>
            </a:r>
            <a:r>
              <a:rPr lang="en-US" sz="2400" dirty="0" smtClean="0">
                <a:latin typeface="Arial" pitchFamily="34" charset="0"/>
                <a:ea typeface="Times New Roman" pitchFamily="18" charset="0"/>
                <a:cs typeface="Arial" pitchFamily="34" charset="0"/>
              </a:rPr>
              <a:t>);</a:t>
            </a:r>
          </a:p>
          <a:p>
            <a:pPr lvl="0" eaLnBrk="0" fontAlgn="base" hangingPunct="0">
              <a:spcBef>
                <a:spcPct val="0"/>
              </a:spcBef>
              <a:spcAft>
                <a:spcPct val="0"/>
              </a:spcAft>
              <a:tabLst>
                <a:tab pos="396875" algn="l"/>
              </a:tabLst>
            </a:pPr>
            <a:r>
              <a:rPr lang="en-US" sz="2400" dirty="0" smtClean="0">
                <a:latin typeface="Arial" pitchFamily="34" charset="0"/>
                <a:ea typeface="Times New Roman" pitchFamily="18" charset="0"/>
                <a:cs typeface="Arial" pitchFamily="34" charset="0"/>
              </a:rPr>
              <a:t>	else</a:t>
            </a:r>
          </a:p>
          <a:p>
            <a:pPr lvl="0" eaLnBrk="0" fontAlgn="base" hangingPunct="0">
              <a:spcBef>
                <a:spcPct val="0"/>
              </a:spcBef>
              <a:spcAft>
                <a:spcPct val="0"/>
              </a:spcAft>
              <a:tabLst>
                <a:tab pos="396875" algn="l"/>
              </a:tabLst>
            </a:pPr>
            <a:r>
              <a:rPr lang="en-US" sz="2400" dirty="0" smtClean="0">
                <a:latin typeface="Arial" pitchFamily="34" charset="0"/>
                <a:ea typeface="Times New Roman" pitchFamily="18" charset="0"/>
                <a:cs typeface="Arial" pitchFamily="34" charset="0"/>
              </a:rPr>
              <a:t>	</a:t>
            </a:r>
            <a:r>
              <a:rPr lang="en-US" sz="2400" dirty="0" err="1" smtClean="0">
                <a:latin typeface="Arial" pitchFamily="34" charset="0"/>
                <a:ea typeface="Times New Roman" pitchFamily="18" charset="0"/>
                <a:cs typeface="Arial" pitchFamily="34" charset="0"/>
              </a:rPr>
              <a:t>printf</a:t>
            </a:r>
            <a:r>
              <a:rPr lang="en-US" sz="2400" dirty="0" smtClean="0">
                <a:latin typeface="Arial" pitchFamily="34" charset="0"/>
                <a:ea typeface="Times New Roman" pitchFamily="18" charset="0"/>
                <a:cs typeface="Arial" pitchFamily="34" charset="0"/>
              </a:rPr>
              <a:t>("%s\</a:t>
            </a:r>
            <a:r>
              <a:rPr lang="en-US" sz="2400" dirty="0" err="1" smtClean="0">
                <a:latin typeface="Arial" pitchFamily="34" charset="0"/>
                <a:ea typeface="Times New Roman" pitchFamily="18" charset="0"/>
                <a:cs typeface="Arial" pitchFamily="34" charset="0"/>
              </a:rPr>
              <a:t>n%s</a:t>
            </a:r>
            <a:r>
              <a:rPr lang="en-US" sz="2400" dirty="0" smtClean="0">
                <a:latin typeface="Arial" pitchFamily="34" charset="0"/>
                <a:ea typeface="Times New Roman" pitchFamily="18" charset="0"/>
                <a:cs typeface="Arial" pitchFamily="34" charset="0"/>
              </a:rPr>
              <a:t>", </a:t>
            </a:r>
            <a:r>
              <a:rPr lang="en-US" sz="2400" dirty="0" err="1" smtClean="0">
                <a:latin typeface="Arial" pitchFamily="34" charset="0"/>
                <a:ea typeface="Times New Roman" pitchFamily="18" charset="0"/>
                <a:cs typeface="Arial" pitchFamily="34" charset="0"/>
              </a:rPr>
              <a:t>agac</a:t>
            </a:r>
            <a:r>
              <a:rPr lang="en-US" sz="2400" dirty="0" smtClean="0">
                <a:latin typeface="Arial" pitchFamily="34" charset="0"/>
                <a:ea typeface="Times New Roman" pitchFamily="18" charset="0"/>
                <a:cs typeface="Arial" pitchFamily="34" charset="0"/>
              </a:rPr>
              <a:t>, </a:t>
            </a:r>
            <a:r>
              <a:rPr lang="en-US" sz="2400" dirty="0" err="1" smtClean="0">
                <a:latin typeface="Arial" pitchFamily="34" charset="0"/>
                <a:ea typeface="Times New Roman" pitchFamily="18" charset="0"/>
                <a:cs typeface="Arial" pitchFamily="34" charset="0"/>
              </a:rPr>
              <a:t>cicek</a:t>
            </a:r>
            <a:r>
              <a:rPr lang="en-US" sz="2400" dirty="0" smtClean="0">
                <a:latin typeface="Arial" pitchFamily="34" charset="0"/>
                <a:ea typeface="Times New Roman" pitchFamily="18" charset="0"/>
                <a:cs typeface="Arial" pitchFamily="34" charset="0"/>
              </a:rPr>
              <a:t>);</a:t>
            </a:r>
            <a:endParaRPr kumimoji="0" lang="tr-TR" sz="2000" b="0" i="0" u="none" strike="noStrike" cap="none" normalizeH="0" baseline="0" dirty="0" smtClean="0">
              <a:ln>
                <a:noFill/>
              </a:ln>
              <a:solidFill>
                <a:schemeClr val="tx1"/>
              </a:solidFill>
              <a:effectLst/>
              <a:latin typeface="Arial" pitchFamily="34" charset="0"/>
            </a:endParaRPr>
          </a:p>
        </p:txBody>
      </p:sp>
      <p:pic>
        <p:nvPicPr>
          <p:cNvPr id="169986" name="Picture 2"/>
          <p:cNvPicPr>
            <a:picLocks noChangeAspect="1" noChangeArrowheads="1"/>
          </p:cNvPicPr>
          <p:nvPr/>
        </p:nvPicPr>
        <p:blipFill>
          <a:blip r:embed="rId3"/>
          <a:srcRect/>
          <a:stretch>
            <a:fillRect/>
          </a:stretch>
        </p:blipFill>
        <p:spPr bwMode="auto">
          <a:xfrm>
            <a:off x="6215074" y="3429000"/>
            <a:ext cx="2286016" cy="1409188"/>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diamond(in)">
                                      <p:cBhvr>
                                        <p:cTn id="7" dur="2000"/>
                                        <p:tgtEl>
                                          <p:spTgt spid="169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8" name="7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a:xfrm>
            <a:off x="357158" y="1142984"/>
            <a:ext cx="8358246" cy="4500570"/>
          </a:xfrm>
        </p:spPr>
        <p:txBody>
          <a:bodyPr>
            <a:noAutofit/>
          </a:bodyPr>
          <a:lstStyle/>
          <a:p>
            <a:r>
              <a:rPr lang="tr-TR" sz="2000" dirty="0" err="1" smtClean="0"/>
              <a:t>Ismin</a:t>
            </a:r>
            <a:r>
              <a:rPr lang="tr-TR" sz="2000" dirty="0" smtClean="0"/>
              <a:t> ne kovboy?</a:t>
            </a:r>
          </a:p>
          <a:p>
            <a:pPr lvl="1"/>
            <a:r>
              <a:rPr lang="tr-TR" sz="1800" dirty="0" smtClean="0"/>
              <a:t>(Kullanıcı girişi) </a:t>
            </a:r>
            <a:r>
              <a:rPr lang="tr-TR" sz="1800" dirty="0" err="1" smtClean="0"/>
              <a:t>Red</a:t>
            </a:r>
            <a:r>
              <a:rPr lang="tr-TR" sz="1800" dirty="0" smtClean="0"/>
              <a:t> Kit derler bana.</a:t>
            </a:r>
            <a:br>
              <a:rPr lang="tr-TR" sz="1800" dirty="0" smtClean="0"/>
            </a:br>
            <a:r>
              <a:rPr lang="tr-TR" sz="1800" i="1" dirty="0" smtClean="0"/>
              <a:t>(</a:t>
            </a:r>
            <a:r>
              <a:rPr lang="tr-TR" sz="1800" i="1" dirty="0" err="1" smtClean="0"/>
              <a:t>cok</a:t>
            </a:r>
            <a:r>
              <a:rPr lang="tr-TR" sz="1800" i="1" dirty="0" smtClean="0"/>
              <a:t> isim girse bile ilkiyle hitap edilecek)</a:t>
            </a:r>
          </a:p>
          <a:p>
            <a:r>
              <a:rPr lang="tr-TR" sz="2000" dirty="0" smtClean="0"/>
              <a:t>Sana bir </a:t>
            </a:r>
            <a:r>
              <a:rPr lang="tr-TR" sz="2000" dirty="0" err="1" smtClean="0"/>
              <a:t>fikra</a:t>
            </a:r>
            <a:r>
              <a:rPr lang="tr-TR" sz="2000" dirty="0" smtClean="0"/>
              <a:t> </a:t>
            </a:r>
            <a:r>
              <a:rPr lang="tr-TR" sz="2000" dirty="0" err="1" smtClean="0"/>
              <a:t>anlatiyim</a:t>
            </a:r>
            <a:r>
              <a:rPr lang="tr-TR" sz="2000" dirty="0" smtClean="0"/>
              <a:t> mi </a:t>
            </a:r>
            <a:r>
              <a:rPr lang="tr-TR" sz="2000" dirty="0" err="1" smtClean="0"/>
              <a:t>Red</a:t>
            </a:r>
            <a:r>
              <a:rPr lang="tr-TR" sz="2000" dirty="0" smtClean="0"/>
              <a:t>?</a:t>
            </a:r>
          </a:p>
          <a:p>
            <a:pPr lvl="1"/>
            <a:r>
              <a:rPr lang="tr-TR" sz="1800" dirty="0" smtClean="0"/>
              <a:t>(Kullanıcı girişi)Anlat</a:t>
            </a:r>
          </a:p>
          <a:p>
            <a:r>
              <a:rPr lang="tr-TR" sz="2000" dirty="0" smtClean="0"/>
              <a:t>Anlat demekle olmaz sana bir </a:t>
            </a:r>
            <a:r>
              <a:rPr lang="tr-TR" sz="2000" dirty="0" err="1" smtClean="0"/>
              <a:t>fikra</a:t>
            </a:r>
            <a:r>
              <a:rPr lang="tr-TR" sz="2000" dirty="0" smtClean="0"/>
              <a:t> </a:t>
            </a:r>
            <a:r>
              <a:rPr lang="tr-TR" sz="2000" dirty="0" err="1" smtClean="0"/>
              <a:t>anlatiyim</a:t>
            </a:r>
            <a:r>
              <a:rPr lang="tr-TR" sz="2000" dirty="0" smtClean="0"/>
              <a:t> mi </a:t>
            </a:r>
            <a:r>
              <a:rPr lang="tr-TR" sz="2000" dirty="0" err="1" smtClean="0"/>
              <a:t>Red</a:t>
            </a:r>
            <a:r>
              <a:rPr lang="tr-TR" sz="2000" dirty="0" smtClean="0"/>
              <a:t>?</a:t>
            </a:r>
          </a:p>
          <a:p>
            <a:pPr lvl="1"/>
            <a:r>
              <a:rPr lang="tr-TR" sz="1800" dirty="0" smtClean="0"/>
              <a:t>(Kullanıcı girişi)</a:t>
            </a:r>
            <a:r>
              <a:rPr lang="tr-TR" sz="1800" dirty="0" err="1" smtClean="0"/>
              <a:t>Lutfen</a:t>
            </a:r>
            <a:r>
              <a:rPr lang="tr-TR" sz="1800" dirty="0" smtClean="0"/>
              <a:t> </a:t>
            </a:r>
            <a:r>
              <a:rPr lang="tr-TR" sz="1800" dirty="0" err="1" smtClean="0"/>
              <a:t>anlatir</a:t>
            </a:r>
            <a:r>
              <a:rPr lang="tr-TR" sz="1800" dirty="0" smtClean="0"/>
              <a:t> misin, rica etsem?</a:t>
            </a:r>
          </a:p>
          <a:p>
            <a:r>
              <a:rPr lang="tr-TR" sz="2000" dirty="0" err="1" smtClean="0"/>
              <a:t>Lutfen</a:t>
            </a:r>
            <a:r>
              <a:rPr lang="tr-TR" sz="2000" dirty="0" smtClean="0"/>
              <a:t> </a:t>
            </a:r>
            <a:r>
              <a:rPr lang="tr-TR" sz="2000" dirty="0" err="1" smtClean="0"/>
              <a:t>anlatir</a:t>
            </a:r>
            <a:r>
              <a:rPr lang="tr-TR" sz="2000" dirty="0" smtClean="0"/>
              <a:t> misin, rica etsem? demekle olmaz sana bir </a:t>
            </a:r>
            <a:r>
              <a:rPr lang="tr-TR" sz="2000" dirty="0" err="1" smtClean="0"/>
              <a:t>fikra</a:t>
            </a:r>
            <a:r>
              <a:rPr lang="tr-TR" sz="2000" dirty="0" smtClean="0"/>
              <a:t> </a:t>
            </a:r>
            <a:r>
              <a:rPr lang="tr-TR" sz="2000" dirty="0" err="1" smtClean="0"/>
              <a:t>anlatiyim</a:t>
            </a:r>
            <a:r>
              <a:rPr lang="tr-TR" sz="2000" dirty="0" smtClean="0"/>
              <a:t> mi </a:t>
            </a:r>
            <a:r>
              <a:rPr lang="tr-TR" sz="2000" dirty="0" err="1" smtClean="0"/>
              <a:t>Red</a:t>
            </a:r>
            <a:r>
              <a:rPr lang="tr-TR" sz="2000" dirty="0" smtClean="0"/>
              <a:t>?</a:t>
            </a:r>
            <a:endParaRPr lang="tr-TR" sz="1800" dirty="0" smtClean="0"/>
          </a:p>
          <a:p>
            <a:pPr lvl="1"/>
            <a:r>
              <a:rPr lang="tr-TR" sz="1800" dirty="0" smtClean="0"/>
              <a:t>(Kullanıcı girişi)Ne demekle olur peki?</a:t>
            </a:r>
          </a:p>
          <a:p>
            <a:pPr marL="274320" lvl="1">
              <a:spcBef>
                <a:spcPts val="600"/>
              </a:spcBef>
              <a:buClr>
                <a:schemeClr val="accent1"/>
              </a:buClr>
            </a:pPr>
            <a:r>
              <a:rPr lang="tr-TR" sz="2000" dirty="0" smtClean="0">
                <a:solidFill>
                  <a:schemeClr val="tx1"/>
                </a:solidFill>
              </a:rPr>
              <a:t>Ne demekle olur peki? demekle olmaz, sana bir </a:t>
            </a:r>
            <a:r>
              <a:rPr lang="tr-TR" sz="2000" dirty="0" err="1" smtClean="0">
                <a:solidFill>
                  <a:schemeClr val="tx1"/>
                </a:solidFill>
              </a:rPr>
              <a:t>fikra</a:t>
            </a:r>
            <a:r>
              <a:rPr lang="tr-TR" sz="2000" dirty="0" smtClean="0">
                <a:solidFill>
                  <a:schemeClr val="tx1"/>
                </a:solidFill>
              </a:rPr>
              <a:t> </a:t>
            </a:r>
            <a:r>
              <a:rPr lang="tr-TR" sz="2000" dirty="0" err="1" smtClean="0">
                <a:solidFill>
                  <a:schemeClr val="tx1"/>
                </a:solidFill>
              </a:rPr>
              <a:t>anlatiyim</a:t>
            </a:r>
            <a:r>
              <a:rPr lang="tr-TR" sz="2000" dirty="0" smtClean="0">
                <a:solidFill>
                  <a:schemeClr val="tx1"/>
                </a:solidFill>
              </a:rPr>
              <a:t> mi </a:t>
            </a:r>
            <a:r>
              <a:rPr lang="tr-TR" sz="2000" dirty="0" err="1" smtClean="0">
                <a:solidFill>
                  <a:schemeClr val="tx1"/>
                </a:solidFill>
              </a:rPr>
              <a:t>Red</a:t>
            </a:r>
            <a:r>
              <a:rPr lang="tr-TR" sz="2000" dirty="0" smtClean="0">
                <a:solidFill>
                  <a:schemeClr val="tx1"/>
                </a:solidFill>
              </a:rPr>
              <a:t>?</a:t>
            </a:r>
          </a:p>
          <a:p>
            <a:pPr marL="548640" lvl="2">
              <a:spcBef>
                <a:spcPts val="600"/>
              </a:spcBef>
              <a:buClr>
                <a:schemeClr val="accent1"/>
              </a:buClr>
            </a:pPr>
            <a:r>
              <a:rPr lang="tr-TR" sz="1800" dirty="0" smtClean="0">
                <a:solidFill>
                  <a:schemeClr val="tx2"/>
                </a:solidFill>
              </a:rPr>
              <a:t>(Kullanıcı girişi)</a:t>
            </a:r>
            <a:r>
              <a:rPr lang="tr-TR" sz="1800" dirty="0" err="1" smtClean="0">
                <a:solidFill>
                  <a:schemeClr val="tx2"/>
                </a:solidFill>
              </a:rPr>
              <a:t>Oglum</a:t>
            </a:r>
            <a:r>
              <a:rPr lang="tr-TR" sz="1800" dirty="0" smtClean="0">
                <a:solidFill>
                  <a:schemeClr val="tx2"/>
                </a:solidFill>
              </a:rPr>
              <a:t>, bak git!</a:t>
            </a:r>
          </a:p>
          <a:p>
            <a:pPr marL="274320" lvl="1">
              <a:spcBef>
                <a:spcPts val="600"/>
              </a:spcBef>
              <a:buClr>
                <a:schemeClr val="accent1"/>
              </a:buClr>
            </a:pPr>
            <a:r>
              <a:rPr lang="tr-TR" sz="2000" dirty="0" smtClean="0">
                <a:solidFill>
                  <a:schemeClr val="tx1"/>
                </a:solidFill>
              </a:rPr>
              <a:t>Tamam, sinirlenme </a:t>
            </a:r>
            <a:r>
              <a:rPr lang="tr-TR" sz="2000" dirty="0" err="1" smtClean="0">
                <a:solidFill>
                  <a:schemeClr val="tx1"/>
                </a:solidFill>
              </a:rPr>
              <a:t>Red</a:t>
            </a:r>
            <a:r>
              <a:rPr lang="tr-TR" sz="2000" dirty="0" smtClean="0">
                <a:solidFill>
                  <a:schemeClr val="tx1"/>
                </a:solidFill>
              </a:rPr>
              <a:t>. </a:t>
            </a:r>
            <a:r>
              <a:rPr lang="tr-TR" sz="1800" dirty="0" smtClean="0"/>
              <a:t>(Program sonlanır)</a:t>
            </a:r>
          </a:p>
        </p:txBody>
      </p:sp>
      <p:pic>
        <p:nvPicPr>
          <p:cNvPr id="6" name="5 Resim" descr="oğlum-bak-git_271616.jpg"/>
          <p:cNvPicPr>
            <a:picLocks noChangeAspect="1"/>
          </p:cNvPicPr>
          <p:nvPr/>
        </p:nvPicPr>
        <p:blipFill>
          <a:blip r:embed="rId3"/>
          <a:stretch>
            <a:fillRect/>
          </a:stretch>
        </p:blipFill>
        <p:spPr>
          <a:xfrm>
            <a:off x="6143636" y="571480"/>
            <a:ext cx="2715641" cy="2042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bilgisayar.wmf"/>
          <p:cNvPicPr>
            <a:picLocks noChangeAspect="1"/>
          </p:cNvPicPr>
          <p:nvPr/>
        </p:nvPicPr>
        <p:blipFill>
          <a:blip r:embed="rId4"/>
          <a:stretch>
            <a:fillRect/>
          </a:stretch>
        </p:blipFill>
        <p:spPr>
          <a:xfrm>
            <a:off x="7500958" y="5000636"/>
            <a:ext cx="1214446" cy="1239879"/>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heckerboard(across)">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heckerboard(across)">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checkerboard(across)">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5" dur="500"/>
                                        <p:tgtEl>
                                          <p:spTgt spid="3">
                                            <p:txEl>
                                              <p:pRg st="10" end="10"/>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heckerboard(across)">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Dizgi fonksiyonları alıştırması</a:t>
            </a:r>
            <a:endParaRPr lang="tr-TR" dirty="0"/>
          </a:p>
        </p:txBody>
      </p:sp>
      <p:sp>
        <p:nvSpPr>
          <p:cNvPr id="8" name="7 Metin kutusu"/>
          <p:cNvSpPr txBox="1"/>
          <p:nvPr/>
        </p:nvSpPr>
        <p:spPr>
          <a:xfrm>
            <a:off x="428596" y="1357298"/>
            <a:ext cx="8286808" cy="2492990"/>
          </a:xfrm>
          <a:prstGeom prst="rect">
            <a:avLst/>
          </a:prstGeom>
          <a:noFill/>
        </p:spPr>
        <p:txBody>
          <a:bodyPr wrap="square" rtlCol="0">
            <a:spAutoFit/>
          </a:bodyPr>
          <a:lstStyle/>
          <a:p>
            <a:pPr>
              <a:buFont typeface="Arial" pitchFamily="34" charset="0"/>
              <a:buChar char="•"/>
            </a:pPr>
            <a:r>
              <a:rPr lang="tr-TR" sz="2600" dirty="0" err="1" smtClean="0"/>
              <a:t>string</a:t>
            </a:r>
            <a:r>
              <a:rPr lang="tr-TR" sz="2600" dirty="0" smtClean="0"/>
              <a:t>.h kütüphanesindeki fonksiyonları kendiniz kodlayın.</a:t>
            </a:r>
          </a:p>
          <a:p>
            <a:pPr lvl="1">
              <a:buFont typeface="Arial" pitchFamily="34" charset="0"/>
              <a:buChar char="•"/>
            </a:pPr>
            <a:r>
              <a:rPr lang="tr-TR" sz="2600" dirty="0" err="1" smtClean="0"/>
              <a:t>strlen</a:t>
            </a:r>
            <a:endParaRPr lang="tr-TR" sz="2600" dirty="0" smtClean="0"/>
          </a:p>
          <a:p>
            <a:pPr lvl="1">
              <a:buFont typeface="Arial" pitchFamily="34" charset="0"/>
              <a:buChar char="•"/>
            </a:pPr>
            <a:r>
              <a:rPr lang="tr-TR" sz="2600" dirty="0" err="1" smtClean="0"/>
              <a:t>strcpy</a:t>
            </a:r>
            <a:endParaRPr lang="tr-TR" sz="2600" dirty="0" smtClean="0"/>
          </a:p>
          <a:p>
            <a:pPr lvl="1">
              <a:buFont typeface="Arial" pitchFamily="34" charset="0"/>
              <a:buChar char="•"/>
            </a:pPr>
            <a:r>
              <a:rPr lang="tr-TR" sz="2600" dirty="0" err="1" smtClean="0"/>
              <a:t>strcat</a:t>
            </a:r>
            <a:r>
              <a:rPr lang="tr-TR" sz="2600" dirty="0" smtClean="0"/>
              <a:t> </a:t>
            </a:r>
          </a:p>
          <a:p>
            <a:pPr lvl="1">
              <a:buFont typeface="Arial" pitchFamily="34" charset="0"/>
              <a:buChar char="•"/>
            </a:pPr>
            <a:r>
              <a:rPr lang="tr-TR" sz="2600" dirty="0" err="1" smtClean="0"/>
              <a:t>strrev</a:t>
            </a:r>
            <a:endParaRPr lang="tr-TR" sz="2600" dirty="0" smtClean="0">
              <a:solidFill>
                <a:srgbClr val="FF0000"/>
              </a:solidFill>
            </a:endParaRPr>
          </a:p>
          <a:p>
            <a:pPr lvl="1">
              <a:buFont typeface="Arial" pitchFamily="34" charset="0"/>
              <a:buChar char="•"/>
            </a:pPr>
            <a:r>
              <a:rPr lang="tr-TR" sz="2600" dirty="0" err="1" smtClean="0"/>
              <a:t>strcmp</a:t>
            </a:r>
            <a:r>
              <a:rPr lang="tr-TR" sz="2600" dirty="0" smtClean="0"/>
              <a:t> </a:t>
            </a:r>
            <a:endParaRPr lang="tr-TR" sz="2600" dirty="0"/>
          </a:p>
        </p:txBody>
      </p:sp>
      <p:pic>
        <p:nvPicPr>
          <p:cNvPr id="4" name="3 Resim" descr="bilgisayar.wmf"/>
          <p:cNvPicPr>
            <a:picLocks noChangeAspect="1"/>
          </p:cNvPicPr>
          <p:nvPr/>
        </p:nvPicPr>
        <p:blipFill>
          <a:blip r:embed="rId3"/>
          <a:stretch>
            <a:fillRect/>
          </a:stretch>
        </p:blipFill>
        <p:spPr>
          <a:xfrm>
            <a:off x="5786446" y="3214686"/>
            <a:ext cx="1309684" cy="1337256"/>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DevCpp'ınızda</a:t>
            </a:r>
            <a:r>
              <a:rPr lang="tr-TR" dirty="0" smtClean="0"/>
              <a:t> bu ayarlarını güncellemeni öneririz.</a:t>
            </a:r>
            <a:br>
              <a:rPr lang="tr-TR" dirty="0" smtClean="0"/>
            </a:br>
            <a:r>
              <a:rPr lang="tr-TR" dirty="0" err="1" smtClean="0"/>
              <a:t>DevCpp</a:t>
            </a:r>
            <a:r>
              <a:rPr lang="tr-TR" dirty="0" smtClean="0"/>
              <a:t> Detaylandırılmış Uyarıları Gösterme Ayarı</a:t>
            </a:r>
            <a:endParaRPr lang="tr-TR" dirty="0"/>
          </a:p>
        </p:txBody>
      </p:sp>
      <p:sp>
        <p:nvSpPr>
          <p:cNvPr id="3" name="2 İçerik Yer Tutucusu"/>
          <p:cNvSpPr>
            <a:spLocks noGrp="1"/>
          </p:cNvSpPr>
          <p:nvPr>
            <p:ph sz="quarter" idx="1"/>
          </p:nvPr>
        </p:nvSpPr>
        <p:spPr/>
        <p:txBody>
          <a:bodyPr>
            <a:normAutofit/>
          </a:bodyPr>
          <a:lstStyle/>
          <a:p>
            <a:r>
              <a:rPr lang="tr-TR" sz="2400" dirty="0" err="1" smtClean="0"/>
              <a:t>DevCpp’ın</a:t>
            </a:r>
            <a:r>
              <a:rPr lang="tr-TR" sz="2400" dirty="0" smtClean="0"/>
              <a:t> derleyici ayarlarına girerek detaylı uyarıları gösterme ayarlarını da açarsanız, kodlarınızdaki eksikler konusunda daha çok geri bildirim alırsınız.</a:t>
            </a:r>
          </a:p>
          <a:p>
            <a:r>
              <a:rPr lang="tr-TR" sz="2400" dirty="0" smtClean="0"/>
              <a:t>Uyarı ayarlarını detaylandırmak için </a:t>
            </a:r>
            <a:r>
              <a:rPr lang="tr-TR" sz="2400" dirty="0" err="1" smtClean="0"/>
              <a:t>DevCpp'ta</a:t>
            </a:r>
            <a:r>
              <a:rPr lang="tr-TR" sz="2400" dirty="0" smtClean="0"/>
              <a:t> </a:t>
            </a:r>
            <a:r>
              <a:rPr lang="tr-TR" sz="2400" dirty="0" err="1" smtClean="0"/>
              <a:t>Tools</a:t>
            </a:r>
            <a:r>
              <a:rPr lang="tr-TR" sz="2400" dirty="0" smtClean="0"/>
              <a:t>-&gt;</a:t>
            </a:r>
            <a:r>
              <a:rPr lang="tr-TR" sz="2400" dirty="0" err="1" smtClean="0"/>
              <a:t>Compiler</a:t>
            </a:r>
            <a:r>
              <a:rPr lang="tr-TR" sz="2400" dirty="0" smtClean="0"/>
              <a:t> </a:t>
            </a:r>
            <a:r>
              <a:rPr lang="tr-TR" sz="2400" dirty="0" err="1" smtClean="0"/>
              <a:t>Options</a:t>
            </a:r>
            <a:r>
              <a:rPr lang="tr-TR" sz="2400" dirty="0" smtClean="0"/>
              <a:t>-&gt;</a:t>
            </a:r>
            <a:r>
              <a:rPr lang="tr-TR" sz="2400" dirty="0" err="1" smtClean="0"/>
              <a:t>Settings</a:t>
            </a:r>
            <a:r>
              <a:rPr lang="tr-TR" sz="2400" dirty="0" smtClean="0"/>
              <a:t>-&gt;</a:t>
            </a:r>
            <a:r>
              <a:rPr lang="tr-TR" sz="2400" dirty="0" err="1" smtClean="0"/>
              <a:t>Warnings</a:t>
            </a:r>
            <a:r>
              <a:rPr lang="tr-TR" sz="2400" dirty="0" smtClean="0"/>
              <a:t> altındaki "-</a:t>
            </a:r>
            <a:r>
              <a:rPr lang="tr-TR" sz="2400" dirty="0" err="1" smtClean="0"/>
              <a:t>Wall</a:t>
            </a:r>
            <a:r>
              <a:rPr lang="tr-TR" sz="2400" dirty="0" smtClean="0"/>
              <a:t>", "-</a:t>
            </a:r>
            <a:r>
              <a:rPr lang="tr-TR" sz="2400" dirty="0" err="1" smtClean="0"/>
              <a:t>Wextra</a:t>
            </a:r>
            <a:r>
              <a:rPr lang="tr-TR" sz="2400" dirty="0" smtClean="0"/>
              <a:t>" ayarlarını "YES" yapınız.</a:t>
            </a:r>
          </a:p>
          <a:p>
            <a:endParaRPr lang="tr-TR" sz="2400" dirty="0" smtClean="0"/>
          </a:p>
        </p:txBody>
      </p:sp>
      <p:pic>
        <p:nvPicPr>
          <p:cNvPr id="4" name="3 Resim" descr="Ekran Alıntısı.GIF"/>
          <p:cNvPicPr>
            <a:picLocks noChangeAspect="1"/>
          </p:cNvPicPr>
          <p:nvPr/>
        </p:nvPicPr>
        <p:blipFill>
          <a:blip r:embed="rId3"/>
          <a:stretch>
            <a:fillRect/>
          </a:stretch>
        </p:blipFill>
        <p:spPr>
          <a:xfrm>
            <a:off x="2500298" y="4000504"/>
            <a:ext cx="4000528" cy="2575793"/>
          </a:xfrm>
          <a:prstGeom prst="rect">
            <a:avLst/>
          </a:prstGeom>
        </p:spPr>
      </p:pic>
      <p:sp>
        <p:nvSpPr>
          <p:cNvPr id="5" name="4 Oval"/>
          <p:cNvSpPr/>
          <p:nvPr/>
        </p:nvSpPr>
        <p:spPr>
          <a:xfrm>
            <a:off x="5214942" y="5357826"/>
            <a:ext cx="1071570" cy="4286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Sola Bükülü Ok"/>
          <p:cNvSpPr/>
          <p:nvPr/>
        </p:nvSpPr>
        <p:spPr>
          <a:xfrm rot="761366">
            <a:off x="6488954" y="3585715"/>
            <a:ext cx="1714512" cy="2587211"/>
          </a:xfrm>
          <a:prstGeom prst="curvedLeftArrow">
            <a:avLst>
              <a:gd name="adj1" fmla="val 3267"/>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tr-TR" dirty="0" smtClean="0"/>
              <a:t>Dizgilerde dönüşüm…</a:t>
            </a:r>
            <a:endParaRPr lang="en-US" dirty="0"/>
          </a:p>
        </p:txBody>
      </p:sp>
      <p:sp>
        <p:nvSpPr>
          <p:cNvPr id="56323" name="Rectangle 3"/>
          <p:cNvSpPr>
            <a:spLocks noGrp="1" noChangeArrowheads="1"/>
          </p:cNvSpPr>
          <p:nvPr>
            <p:ph sz="quarter" idx="1"/>
          </p:nvPr>
        </p:nvSpPr>
        <p:spPr/>
        <p:txBody>
          <a:bodyPr/>
          <a:lstStyle/>
          <a:p>
            <a:r>
              <a:rPr lang="tr-TR" dirty="0" err="1" smtClean="0"/>
              <a:t>int</a:t>
            </a:r>
            <a:r>
              <a:rPr lang="tr-TR" dirty="0" smtClean="0"/>
              <a:t>, </a:t>
            </a:r>
            <a:r>
              <a:rPr lang="tr-TR" dirty="0" err="1" smtClean="0"/>
              <a:t>char</a:t>
            </a:r>
            <a:r>
              <a:rPr lang="tr-TR" dirty="0" smtClean="0"/>
              <a:t>, </a:t>
            </a:r>
            <a:r>
              <a:rPr lang="tr-TR" dirty="0" err="1" smtClean="0"/>
              <a:t>double</a:t>
            </a:r>
            <a:r>
              <a:rPr lang="tr-TR" dirty="0" smtClean="0"/>
              <a:t> gibi türler arasında parantez ile rahatlıkla dönüşüm yapabiliyorduk.</a:t>
            </a:r>
          </a:p>
          <a:p>
            <a:pPr lvl="1"/>
            <a:r>
              <a:rPr lang="tr-TR" dirty="0" err="1" smtClean="0"/>
              <a:t>int</a:t>
            </a:r>
            <a:r>
              <a:rPr lang="tr-TR" dirty="0" smtClean="0"/>
              <a:t> </a:t>
            </a:r>
            <a:r>
              <a:rPr lang="tr-TR" dirty="0" err="1" smtClean="0"/>
              <a:t>ascii</a:t>
            </a:r>
            <a:r>
              <a:rPr lang="tr-TR" dirty="0" smtClean="0"/>
              <a:t>_</a:t>
            </a:r>
            <a:r>
              <a:rPr lang="tr-TR" dirty="0" err="1" smtClean="0"/>
              <a:t>degeri</a:t>
            </a:r>
            <a:r>
              <a:rPr lang="tr-TR" dirty="0" smtClean="0"/>
              <a:t> = (</a:t>
            </a:r>
            <a:r>
              <a:rPr lang="tr-TR" dirty="0" err="1" smtClean="0"/>
              <a:t>int</a:t>
            </a:r>
            <a:r>
              <a:rPr lang="tr-TR" dirty="0" smtClean="0"/>
              <a:t>)’a’; gibi</a:t>
            </a:r>
          </a:p>
          <a:p>
            <a:r>
              <a:rPr lang="tr-TR" dirty="0" smtClean="0"/>
              <a:t>Dizgilerde ise (örn. “123” şeklindeki bir dizgiyi </a:t>
            </a:r>
            <a:r>
              <a:rPr lang="tr-TR" dirty="0" err="1" smtClean="0"/>
              <a:t>int’e</a:t>
            </a:r>
            <a:r>
              <a:rPr lang="tr-TR" dirty="0" smtClean="0"/>
              <a:t> çevirmek için) özel fonksiyonlar gereklidir. Kendi fonksiyonlarınızı tasarlayabilir ya da şunlar gibi fonksiyonları araştırabilirsiniz:</a:t>
            </a:r>
          </a:p>
          <a:p>
            <a:pPr lvl="1"/>
            <a:r>
              <a:rPr lang="tr-TR" dirty="0" err="1" smtClean="0"/>
              <a:t>stdlib</a:t>
            </a:r>
            <a:r>
              <a:rPr lang="tr-TR" dirty="0" smtClean="0"/>
              <a:t>.h içerisindeki </a:t>
            </a:r>
            <a:r>
              <a:rPr lang="tr-TR" dirty="0" err="1" smtClean="0"/>
              <a:t>itoa</a:t>
            </a:r>
            <a:r>
              <a:rPr lang="tr-TR" dirty="0" smtClean="0"/>
              <a:t>, </a:t>
            </a:r>
            <a:r>
              <a:rPr lang="tr-TR" dirty="0" err="1" smtClean="0"/>
              <a:t>atoi</a:t>
            </a:r>
            <a:r>
              <a:rPr lang="tr-TR" dirty="0" smtClean="0"/>
              <a:t>, </a:t>
            </a:r>
            <a:r>
              <a:rPr lang="tr-TR" dirty="0" err="1" smtClean="0"/>
              <a:t>atof</a:t>
            </a:r>
            <a:r>
              <a:rPr lang="tr-TR" dirty="0" smtClean="0"/>
              <a:t>… </a:t>
            </a:r>
            <a:r>
              <a:rPr lang="tr-TR" sz="1600" dirty="0" smtClean="0"/>
              <a:t>//isimler </a:t>
            </a:r>
            <a:r>
              <a:rPr lang="tr-TR" sz="1600" b="1" dirty="0" err="1" smtClean="0"/>
              <a:t>a</a:t>
            </a:r>
            <a:r>
              <a:rPr lang="tr-TR" sz="1600" dirty="0" err="1" smtClean="0"/>
              <a:t>rray</a:t>
            </a:r>
            <a:r>
              <a:rPr lang="tr-TR" sz="1600" dirty="0" smtClean="0"/>
              <a:t> </a:t>
            </a:r>
            <a:r>
              <a:rPr lang="tr-TR" sz="1600" b="1" dirty="0" err="1" smtClean="0"/>
              <a:t>to</a:t>
            </a:r>
            <a:r>
              <a:rPr lang="tr-TR" sz="1600" dirty="0" smtClean="0"/>
              <a:t> </a:t>
            </a:r>
            <a:r>
              <a:rPr lang="tr-TR" sz="1600" b="1" dirty="0" err="1" smtClean="0"/>
              <a:t>i</a:t>
            </a:r>
            <a:r>
              <a:rPr lang="tr-TR" sz="1600" dirty="0" err="1" smtClean="0"/>
              <a:t>nt</a:t>
            </a:r>
            <a:r>
              <a:rPr lang="tr-TR" sz="1600" dirty="0" smtClean="0"/>
              <a:t> …</a:t>
            </a:r>
            <a:endParaRPr lang="tr-TR" dirty="0" smtClean="0"/>
          </a:p>
          <a:p>
            <a:pPr lvl="2"/>
            <a:r>
              <a:rPr lang="tr-TR" sz="2300" dirty="0" err="1" smtClean="0">
                <a:solidFill>
                  <a:schemeClr val="tx2"/>
                </a:solidFill>
              </a:rPr>
              <a:t>int</a:t>
            </a:r>
            <a:r>
              <a:rPr lang="tr-TR" sz="2300" dirty="0" smtClean="0">
                <a:solidFill>
                  <a:schemeClr val="tx2"/>
                </a:solidFill>
              </a:rPr>
              <a:t> x = </a:t>
            </a:r>
            <a:r>
              <a:rPr lang="en-US" sz="2300" dirty="0" err="1" smtClean="0">
                <a:solidFill>
                  <a:schemeClr val="tx2"/>
                </a:solidFill>
              </a:rPr>
              <a:t>atoi</a:t>
            </a:r>
            <a:r>
              <a:rPr lang="en-US" sz="2300" dirty="0" smtClean="0">
                <a:solidFill>
                  <a:schemeClr val="tx2"/>
                </a:solidFill>
              </a:rPr>
              <a:t>( "1234" );</a:t>
            </a:r>
            <a:endParaRPr lang="tr-TR" sz="2300" dirty="0" smtClean="0">
              <a:solidFill>
                <a:schemeClr val="tx2"/>
              </a:solidFill>
            </a:endParaRPr>
          </a:p>
          <a:p>
            <a:pPr lvl="2"/>
            <a:endParaRPr lang="tr-TR" sz="2300" dirty="0" smtClean="0">
              <a:solidFill>
                <a:schemeClr val="tx2"/>
              </a:solidFill>
            </a:endParaRPr>
          </a:p>
          <a:p>
            <a:pPr lvl="2"/>
            <a:endParaRPr lang="tr-TR" sz="2500" dirty="0" smtClean="0"/>
          </a:p>
          <a:p>
            <a:endParaRPr lang="tr-TR" sz="3100" dirty="0" smtClean="0"/>
          </a:p>
          <a:p>
            <a:pPr>
              <a:lnSpc>
                <a:spcPct val="90000"/>
              </a:lnSpc>
            </a:pPr>
            <a:endParaRPr lang="tr-TR" sz="2800" dirty="0" smtClean="0"/>
          </a:p>
          <a:p>
            <a:pPr>
              <a:lnSpc>
                <a:spcPct val="90000"/>
              </a:lnSpc>
            </a:pPr>
            <a:endParaRPr lang="tr-TR" sz="2800" dirty="0" smtClean="0"/>
          </a:p>
          <a:p>
            <a:pPr>
              <a:lnSpc>
                <a:spcPct val="90000"/>
              </a:lnSpc>
            </a:pPr>
            <a:endParaRPr lang="tr-TR" sz="2800" dirty="0" smtClean="0"/>
          </a:p>
          <a:p>
            <a:pPr>
              <a:lnSpc>
                <a:spcPct val="90000"/>
              </a:lnSpc>
            </a:pPr>
            <a:endParaRPr lang="en-US" sz="1400" dirty="0"/>
          </a:p>
          <a:p>
            <a:pPr>
              <a:lnSpc>
                <a:spcPct val="90000"/>
              </a:lnSpc>
            </a:pPr>
            <a:endParaRPr lang="en-US" sz="2800" dirty="0"/>
          </a:p>
          <a:p>
            <a:pPr>
              <a:lnSpc>
                <a:spcPct val="90000"/>
              </a:lnSpc>
            </a:pPr>
            <a:endParaRPr lang="en-US" sz="2800" dirty="0"/>
          </a:p>
        </p:txBody>
      </p:sp>
    </p:spTree>
    <p:extLst>
      <p:ext uri="{BB962C8B-B14F-4D97-AF65-F5344CB8AC3E}">
        <p14:creationId xmlns="" xmlns:p14="http://schemas.microsoft.com/office/powerpoint/2010/main" val="1042272782"/>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sz="6000" dirty="0" smtClean="0"/>
              <a:t>GİRİLEN SÖZCÜKLERİ DOĞRU ŞEKİLDE DİZGİYE KAYDEDEBİLMEK</a:t>
            </a:r>
          </a:p>
          <a:p>
            <a:pPr lvl="1"/>
            <a:r>
              <a:rPr lang="tr-TR" sz="5700" dirty="0" err="1" smtClean="0"/>
              <a:t>gets</a:t>
            </a:r>
            <a:r>
              <a:rPr lang="tr-TR" sz="5700" dirty="0" smtClean="0"/>
              <a:t> kullanımı</a:t>
            </a:r>
          </a:p>
          <a:p>
            <a:pPr lvl="1"/>
            <a:r>
              <a:rPr lang="tr-TR" sz="5700" dirty="0" smtClean="0"/>
              <a:t>Şapkalı scanf kullanımı</a:t>
            </a:r>
          </a:p>
          <a:p>
            <a:pPr lvl="1"/>
            <a:r>
              <a:rPr lang="tr-TR" sz="5700" dirty="0" smtClean="0"/>
              <a:t>Dosyadan okuma yapmak</a:t>
            </a:r>
            <a:endParaRPr lang="tr-TR" sz="57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Inputting Strings</a:t>
            </a:r>
            <a:endParaRPr lang="en-US" dirty="0"/>
          </a:p>
        </p:txBody>
      </p:sp>
      <p:sp>
        <p:nvSpPr>
          <p:cNvPr id="3" name="Content Placeholder 2"/>
          <p:cNvSpPr>
            <a:spLocks noGrp="1"/>
          </p:cNvSpPr>
          <p:nvPr>
            <p:ph sz="quarter" idx="1"/>
          </p:nvPr>
        </p:nvSpPr>
        <p:spPr/>
        <p:txBody>
          <a:bodyPr>
            <a:normAutofit/>
          </a:bodyPr>
          <a:lstStyle/>
          <a:p>
            <a:r>
              <a:rPr lang="tr-TR" dirty="0" err="1" smtClean="0"/>
              <a:t>The</a:t>
            </a:r>
            <a:r>
              <a:rPr lang="tr-TR" dirty="0" smtClean="0"/>
              <a:t> </a:t>
            </a:r>
            <a:r>
              <a:rPr lang="tr-TR" dirty="0" err="1" smtClean="0"/>
              <a:t>standard</a:t>
            </a:r>
            <a:r>
              <a:rPr lang="tr-TR" dirty="0" smtClean="0"/>
              <a:t> scanf </a:t>
            </a:r>
            <a:r>
              <a:rPr lang="tr-TR" dirty="0" err="1" smtClean="0"/>
              <a:t>with</a:t>
            </a:r>
            <a:r>
              <a:rPr lang="tr-TR" dirty="0" smtClean="0"/>
              <a:t> “%s” </a:t>
            </a:r>
            <a:r>
              <a:rPr lang="tr-TR" dirty="0" err="1" smtClean="0"/>
              <a:t>code</a:t>
            </a:r>
            <a:r>
              <a:rPr lang="tr-TR" dirty="0" smtClean="0"/>
              <a:t> w</a:t>
            </a:r>
            <a:r>
              <a:rPr lang="en-US" dirty="0" smtClean="0"/>
              <a:t>ill </a:t>
            </a:r>
            <a:r>
              <a:rPr lang="tr-TR" dirty="0" smtClean="0"/>
              <a:t>stop </a:t>
            </a:r>
            <a:r>
              <a:rPr lang="en-US" dirty="0" smtClean="0"/>
              <a:t>read</a:t>
            </a:r>
            <a:r>
              <a:rPr lang="tr-TR" dirty="0" err="1" smtClean="0"/>
              <a:t>ing</a:t>
            </a:r>
            <a:r>
              <a:rPr lang="en-US" dirty="0" smtClean="0"/>
              <a:t> </a:t>
            </a:r>
            <a:r>
              <a:rPr lang="tr-TR" dirty="0" err="1" smtClean="0"/>
              <a:t>when</a:t>
            </a:r>
            <a:r>
              <a:rPr lang="tr-TR" dirty="0" smtClean="0"/>
              <a:t> </a:t>
            </a:r>
            <a:r>
              <a:rPr lang="tr-TR" dirty="0" err="1" smtClean="0"/>
              <a:t>encountered</a:t>
            </a:r>
            <a:r>
              <a:rPr lang="tr-TR" dirty="0" smtClean="0"/>
              <a:t> </a:t>
            </a:r>
            <a:r>
              <a:rPr lang="en-US" dirty="0" smtClean="0"/>
              <a:t>characters </a:t>
            </a:r>
            <a:r>
              <a:rPr lang="tr-TR" dirty="0" err="1" smtClean="0"/>
              <a:t>like</a:t>
            </a:r>
            <a:r>
              <a:rPr lang="tr-TR" dirty="0" smtClean="0"/>
              <a:t> </a:t>
            </a:r>
            <a:r>
              <a:rPr lang="en-US" b="1" dirty="0" smtClean="0"/>
              <a:t>space </a:t>
            </a:r>
            <a:r>
              <a:rPr lang="tr-TR" b="1" dirty="0" err="1" smtClean="0"/>
              <a:t>or</a:t>
            </a:r>
            <a:r>
              <a:rPr lang="en-US" b="1" dirty="0" smtClean="0"/>
              <a:t> newline</a:t>
            </a:r>
            <a:r>
              <a:rPr lang="tr-TR" b="1" dirty="0" smtClean="0"/>
              <a:t>(</a:t>
            </a:r>
            <a:r>
              <a:rPr lang="tr-TR" b="1" dirty="0" err="1" smtClean="0"/>
              <a:t>enter</a:t>
            </a:r>
            <a:r>
              <a:rPr lang="tr-TR" b="1" dirty="0" smtClean="0"/>
              <a:t>)</a:t>
            </a:r>
          </a:p>
          <a:p>
            <a:pPr>
              <a:buNone/>
            </a:pPr>
            <a:endParaRPr lang="tr-TR" dirty="0" smtClean="0"/>
          </a:p>
          <a:p>
            <a:r>
              <a:rPr lang="en-US" dirty="0" err="1" smtClean="0"/>
              <a:t>scanf</a:t>
            </a:r>
            <a:r>
              <a:rPr lang="en-US" dirty="0" smtClean="0"/>
              <a:t>(“</a:t>
            </a:r>
            <a:r>
              <a:rPr lang="tr-TR" dirty="0" smtClean="0"/>
              <a:t>  </a:t>
            </a:r>
            <a:r>
              <a:rPr lang="en-US" dirty="0" smtClean="0"/>
              <a:t>%[^\n]s", </a:t>
            </a:r>
            <a:r>
              <a:rPr lang="tr-TR" dirty="0" err="1" smtClean="0"/>
              <a:t>word</a:t>
            </a:r>
            <a:r>
              <a:rPr lang="en-US" dirty="0" smtClean="0"/>
              <a:t>);</a:t>
            </a:r>
            <a:r>
              <a:rPr lang="tr-TR" dirty="0" smtClean="0"/>
              <a:t> </a:t>
            </a:r>
            <a:endParaRPr lang="tr-TR" i="1" dirty="0" smtClean="0"/>
          </a:p>
          <a:p>
            <a:pPr lvl="1"/>
            <a:r>
              <a:rPr lang="tr-TR" dirty="0" smtClean="0"/>
              <a:t>Can </a:t>
            </a:r>
            <a:r>
              <a:rPr lang="tr-TR" dirty="0" err="1" smtClean="0"/>
              <a:t>take</a:t>
            </a:r>
            <a:r>
              <a:rPr lang="tr-TR" dirty="0" smtClean="0"/>
              <a:t> a </a:t>
            </a:r>
            <a:r>
              <a:rPr lang="tr-TR" dirty="0" err="1" smtClean="0"/>
              <a:t>string</a:t>
            </a:r>
            <a:r>
              <a:rPr lang="tr-TR" dirty="0" smtClean="0"/>
              <a:t> </a:t>
            </a:r>
            <a:r>
              <a:rPr lang="tr-TR" dirty="0" err="1" smtClean="0"/>
              <a:t>with</a:t>
            </a:r>
            <a:r>
              <a:rPr lang="tr-TR" dirty="0" smtClean="0"/>
              <a:t> </a:t>
            </a:r>
            <a:r>
              <a:rPr lang="tr-TR" dirty="0" err="1" smtClean="0"/>
              <a:t>space</a:t>
            </a:r>
            <a:r>
              <a:rPr lang="tr-TR" dirty="0" smtClean="0"/>
              <a:t>!!!</a:t>
            </a:r>
          </a:p>
          <a:p>
            <a:pPr lvl="1"/>
            <a:r>
              <a:rPr lang="tr-TR" dirty="0" smtClean="0"/>
              <a:t>Has a </a:t>
            </a:r>
            <a:r>
              <a:rPr lang="tr-TR" dirty="0" err="1" smtClean="0"/>
              <a:t>meaning</a:t>
            </a:r>
            <a:r>
              <a:rPr lang="tr-TR" dirty="0" smtClean="0"/>
              <a:t> </a:t>
            </a:r>
            <a:r>
              <a:rPr lang="tr-TR" dirty="0" err="1" smtClean="0"/>
              <a:t>like</a:t>
            </a:r>
            <a:r>
              <a:rPr lang="tr-TR" dirty="0" smtClean="0"/>
              <a:t> “</a:t>
            </a:r>
            <a:r>
              <a:rPr lang="tr-TR" dirty="0" err="1" smtClean="0"/>
              <a:t>receive</a:t>
            </a:r>
            <a:r>
              <a:rPr lang="tr-TR" dirty="0" smtClean="0"/>
              <a:t> </a:t>
            </a:r>
            <a:r>
              <a:rPr lang="tr-TR" dirty="0" err="1" smtClean="0"/>
              <a:t>everything</a:t>
            </a:r>
            <a:r>
              <a:rPr lang="tr-TR" dirty="0" smtClean="0"/>
              <a:t> </a:t>
            </a:r>
            <a:r>
              <a:rPr lang="tr-TR" dirty="0" err="1" smtClean="0"/>
              <a:t>until</a:t>
            </a:r>
            <a:r>
              <a:rPr lang="tr-TR" dirty="0" smtClean="0"/>
              <a:t> an </a:t>
            </a:r>
            <a:r>
              <a:rPr lang="tr-TR" dirty="0" err="1" smtClean="0"/>
              <a:t>enter</a:t>
            </a:r>
            <a:r>
              <a:rPr lang="tr-TR" dirty="0" smtClean="0"/>
              <a:t>”</a:t>
            </a:r>
          </a:p>
          <a:p>
            <a:pPr lvl="1"/>
            <a:endParaRPr lang="en-US" dirty="0"/>
          </a:p>
        </p:txBody>
      </p:sp>
      <p:sp>
        <p:nvSpPr>
          <p:cNvPr id="4" name="3 Yuvarlatılmış Dikdörtgen"/>
          <p:cNvSpPr/>
          <p:nvPr/>
        </p:nvSpPr>
        <p:spPr>
          <a:xfrm>
            <a:off x="1714480" y="4071942"/>
            <a:ext cx="6215106" cy="2143140"/>
          </a:xfrm>
          <a:prstGeom prst="roundRect">
            <a:avLst/>
          </a:prstGeom>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We</a:t>
            </a:r>
            <a:r>
              <a:rPr lang="tr-TR" dirty="0" smtClean="0"/>
              <a:t> do not  </a:t>
            </a:r>
            <a:r>
              <a:rPr lang="tr-TR" dirty="0" err="1" smtClean="0"/>
              <a:t>need</a:t>
            </a:r>
            <a:r>
              <a:rPr lang="tr-TR" dirty="0" smtClean="0"/>
              <a:t> </a:t>
            </a:r>
            <a:r>
              <a:rPr lang="tr-TR" dirty="0" err="1" smtClean="0"/>
              <a:t>to</a:t>
            </a:r>
            <a:r>
              <a:rPr lang="tr-TR" dirty="0" smtClean="0"/>
              <a:t> put </a:t>
            </a:r>
            <a:r>
              <a:rPr lang="tr-TR" dirty="0" err="1" smtClean="0"/>
              <a:t>space</a:t>
            </a:r>
            <a:r>
              <a:rPr lang="tr-TR" dirty="0" smtClean="0"/>
              <a:t> in “%s” </a:t>
            </a:r>
            <a:r>
              <a:rPr lang="tr-TR" dirty="0" err="1" smtClean="0"/>
              <a:t>usage</a:t>
            </a:r>
            <a:r>
              <a:rPr lang="tr-TR" dirty="0" smtClean="0"/>
              <a:t>.</a:t>
            </a:r>
          </a:p>
          <a:p>
            <a:pPr algn="ctr"/>
            <a:r>
              <a:rPr lang="tr-TR" dirty="0" err="1" smtClean="0"/>
              <a:t>scanf</a:t>
            </a:r>
            <a:r>
              <a:rPr lang="tr-TR" dirty="0" smtClean="0"/>
              <a:t>(“%s”, &amp;a); </a:t>
            </a:r>
            <a:r>
              <a:rPr lang="tr-TR" dirty="0" err="1" smtClean="0"/>
              <a:t>and</a:t>
            </a:r>
            <a:r>
              <a:rPr lang="tr-TR" dirty="0" smtClean="0"/>
              <a:t> </a:t>
            </a:r>
          </a:p>
          <a:p>
            <a:pPr algn="ctr"/>
            <a:r>
              <a:rPr lang="tr-TR" dirty="0" err="1" smtClean="0"/>
              <a:t>scanf</a:t>
            </a:r>
            <a:r>
              <a:rPr lang="tr-TR" dirty="0" smtClean="0"/>
              <a:t>(“  %s”, &amp;a) </a:t>
            </a:r>
            <a:r>
              <a:rPr lang="tr-TR" dirty="0" err="1" smtClean="0"/>
              <a:t>are</a:t>
            </a:r>
            <a:r>
              <a:rPr lang="tr-TR" dirty="0" smtClean="0"/>
              <a:t> </a:t>
            </a:r>
            <a:r>
              <a:rPr lang="tr-TR" dirty="0" err="1" smtClean="0"/>
              <a:t>the</a:t>
            </a:r>
            <a:r>
              <a:rPr lang="tr-TR" dirty="0" smtClean="0"/>
              <a:t> </a:t>
            </a:r>
            <a:r>
              <a:rPr lang="tr-TR" dirty="0" err="1" smtClean="0"/>
              <a:t>same</a:t>
            </a:r>
            <a:r>
              <a:rPr lang="tr-TR" dirty="0" smtClean="0"/>
              <a:t>.</a:t>
            </a:r>
          </a:p>
          <a:p>
            <a:pPr algn="ctr"/>
            <a:r>
              <a:rPr lang="tr-TR" dirty="0" err="1" smtClean="0"/>
              <a:t>They</a:t>
            </a:r>
            <a:r>
              <a:rPr lang="tr-TR" dirty="0" smtClean="0"/>
              <a:t> </a:t>
            </a:r>
            <a:r>
              <a:rPr lang="tr-TR" dirty="0" err="1" smtClean="0"/>
              <a:t>both</a:t>
            </a:r>
            <a:r>
              <a:rPr lang="tr-TR" dirty="0" smtClean="0"/>
              <a:t> </a:t>
            </a:r>
            <a:r>
              <a:rPr lang="tr-TR" dirty="0" err="1" smtClean="0"/>
              <a:t>ignore</a:t>
            </a:r>
            <a:r>
              <a:rPr lang="tr-TR" dirty="0" smtClean="0"/>
              <a:t> </a:t>
            </a:r>
            <a:r>
              <a:rPr lang="tr-TR" dirty="0" err="1" smtClean="0"/>
              <a:t>the</a:t>
            </a:r>
            <a:r>
              <a:rPr lang="tr-TR" dirty="0" smtClean="0"/>
              <a:t> </a:t>
            </a:r>
            <a:r>
              <a:rPr lang="tr-TR" dirty="0" err="1" smtClean="0"/>
              <a:t>spaces</a:t>
            </a:r>
            <a:r>
              <a:rPr lang="tr-TR" dirty="0" smtClean="0"/>
              <a:t> </a:t>
            </a:r>
            <a:r>
              <a:rPr lang="tr-TR" dirty="0" err="1" smtClean="0"/>
              <a:t>and</a:t>
            </a:r>
            <a:r>
              <a:rPr lang="tr-TR" dirty="0" smtClean="0"/>
              <a:t> </a:t>
            </a:r>
            <a:r>
              <a:rPr lang="tr-TR" dirty="0" err="1" smtClean="0"/>
              <a:t>then</a:t>
            </a:r>
            <a:r>
              <a:rPr lang="tr-TR" dirty="0" smtClean="0"/>
              <a:t> </a:t>
            </a:r>
            <a:r>
              <a:rPr lang="tr-TR" dirty="0" err="1" smtClean="0"/>
              <a:t>take</a:t>
            </a:r>
            <a:r>
              <a:rPr lang="tr-TR" dirty="0" smtClean="0"/>
              <a:t> </a:t>
            </a:r>
            <a:r>
              <a:rPr lang="tr-TR" dirty="0" err="1" smtClean="0"/>
              <a:t>the</a:t>
            </a:r>
            <a:r>
              <a:rPr lang="tr-TR" dirty="0" smtClean="0"/>
              <a:t> </a:t>
            </a:r>
            <a:r>
              <a:rPr lang="tr-TR" dirty="0" err="1" smtClean="0"/>
              <a:t>word</a:t>
            </a:r>
            <a:r>
              <a:rPr lang="tr-TR" dirty="0" smtClean="0"/>
              <a:t>.</a:t>
            </a:r>
          </a:p>
          <a:p>
            <a:pPr algn="ctr"/>
            <a:endParaRPr lang="tr-TR" dirty="0" smtClean="0"/>
          </a:p>
          <a:p>
            <a:pPr algn="ctr"/>
            <a:r>
              <a:rPr lang="tr-TR" dirty="0" smtClean="0"/>
              <a:t>As far as “%[^X]” </a:t>
            </a:r>
            <a:r>
              <a:rPr lang="tr-TR" dirty="0" err="1" smtClean="0"/>
              <a:t>usage</a:t>
            </a:r>
            <a:r>
              <a:rPr lang="tr-TR" dirty="0" smtClean="0"/>
              <a:t> is </a:t>
            </a:r>
            <a:r>
              <a:rPr lang="tr-TR" dirty="0" err="1" smtClean="0"/>
              <a:t>concerned</a:t>
            </a:r>
            <a:r>
              <a:rPr lang="tr-TR" dirty="0" smtClean="0"/>
              <a:t>, </a:t>
            </a:r>
            <a:r>
              <a:rPr lang="tr-TR" dirty="0" err="1" smtClean="0"/>
              <a:t>we</a:t>
            </a:r>
            <a:r>
              <a:rPr lang="tr-TR" dirty="0" smtClean="0"/>
              <a:t> do </a:t>
            </a:r>
            <a:r>
              <a:rPr lang="tr-TR" dirty="0" err="1" smtClean="0"/>
              <a:t>need</a:t>
            </a:r>
            <a:r>
              <a:rPr lang="tr-TR" dirty="0" smtClean="0"/>
              <a:t> a </a:t>
            </a:r>
            <a:r>
              <a:rPr lang="tr-TR" dirty="0" err="1" smtClean="0"/>
              <a:t>space</a:t>
            </a:r>
            <a:r>
              <a:rPr lang="tr-TR" dirty="0" smtClean="0"/>
              <a:t> in </a:t>
            </a:r>
            <a:r>
              <a:rPr lang="tr-TR" dirty="0" err="1" smtClean="0"/>
              <a:t>front</a:t>
            </a:r>
            <a:r>
              <a:rPr lang="tr-TR" dirty="0" smtClean="0"/>
              <a:t> of % </a:t>
            </a:r>
            <a:r>
              <a:rPr lang="tr-TR" dirty="0" err="1" smtClean="0"/>
              <a:t>sign</a:t>
            </a:r>
            <a:r>
              <a:rPr lang="tr-TR" dirty="0" smtClean="0"/>
              <a:t> </a:t>
            </a:r>
            <a:r>
              <a:rPr lang="tr-TR" dirty="0" err="1" smtClean="0"/>
              <a:t>to</a:t>
            </a:r>
            <a:r>
              <a:rPr lang="tr-TR" dirty="0" smtClean="0"/>
              <a:t> </a:t>
            </a:r>
            <a:r>
              <a:rPr lang="tr-TR" dirty="0" err="1" smtClean="0"/>
              <a:t>ignore</a:t>
            </a:r>
            <a:r>
              <a:rPr lang="tr-TR" dirty="0" smtClean="0"/>
              <a:t> </a:t>
            </a:r>
            <a:r>
              <a:rPr lang="tr-TR" dirty="0" err="1" smtClean="0"/>
              <a:t>spaces</a:t>
            </a:r>
            <a:r>
              <a:rPr lang="tr-TR" dirty="0" smtClean="0"/>
              <a:t> at </a:t>
            </a:r>
            <a:r>
              <a:rPr lang="tr-TR" dirty="0" err="1" smtClean="0"/>
              <a:t>the</a:t>
            </a:r>
            <a:r>
              <a:rPr lang="tr-TR" dirty="0" smtClean="0"/>
              <a:t> </a:t>
            </a:r>
            <a:r>
              <a:rPr lang="tr-TR" dirty="0" err="1" smtClean="0"/>
              <a:t>beginning</a:t>
            </a:r>
            <a:r>
              <a:rPr lang="tr-TR" dirty="0" smtClean="0"/>
              <a:t> of </a:t>
            </a:r>
            <a:r>
              <a:rPr lang="tr-TR" dirty="0" err="1" smtClean="0"/>
              <a:t>the</a:t>
            </a:r>
            <a:r>
              <a:rPr lang="tr-TR" dirty="0" smtClean="0"/>
              <a:t> </a:t>
            </a:r>
            <a:r>
              <a:rPr lang="tr-TR" dirty="0" err="1" smtClean="0"/>
              <a:t>entry</a:t>
            </a:r>
            <a:r>
              <a:rPr lang="tr-TR" dirty="0" smtClean="0"/>
              <a:t>.</a:t>
            </a:r>
            <a:endParaRPr lang="tr-TR" dirty="0"/>
          </a:p>
        </p:txBody>
      </p:sp>
    </p:spTree>
    <p:extLst>
      <p:ext uri="{BB962C8B-B14F-4D97-AF65-F5344CB8AC3E}">
        <p14:creationId xmlns:p14="http://schemas.microsoft.com/office/powerpoint/2010/main" xmlns="" val="927818821"/>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Dizgiler ve </a:t>
            </a:r>
            <a:r>
              <a:rPr lang="tr-TR" dirty="0" err="1" smtClean="0"/>
              <a:t>scanf'in</a:t>
            </a:r>
            <a:r>
              <a:rPr lang="tr-TR" dirty="0" smtClean="0"/>
              <a:t> birlikte doğru kullanımı</a:t>
            </a:r>
            <a:endParaRPr lang="tr-TR" dirty="0"/>
          </a:p>
        </p:txBody>
      </p:sp>
      <p:sp>
        <p:nvSpPr>
          <p:cNvPr id="3" name="2 İçerik Yer Tutucusu"/>
          <p:cNvSpPr>
            <a:spLocks noGrp="1"/>
          </p:cNvSpPr>
          <p:nvPr>
            <p:ph sz="quarter" idx="1"/>
          </p:nvPr>
        </p:nvSpPr>
        <p:spPr/>
        <p:txBody>
          <a:bodyPr>
            <a:normAutofit/>
          </a:bodyPr>
          <a:lstStyle/>
          <a:p>
            <a:r>
              <a:rPr lang="tr-TR" i="1" dirty="0" err="1" smtClean="0">
                <a:solidFill>
                  <a:schemeClr val="tx2"/>
                </a:solidFill>
              </a:rPr>
              <a:t>scanf</a:t>
            </a:r>
            <a:r>
              <a:rPr lang="tr-TR" i="1" dirty="0" smtClean="0">
                <a:solidFill>
                  <a:schemeClr val="tx2"/>
                </a:solidFill>
              </a:rPr>
              <a:t>(“%s”, </a:t>
            </a:r>
            <a:r>
              <a:rPr lang="tr-TR" i="1" dirty="0" err="1" smtClean="0">
                <a:solidFill>
                  <a:schemeClr val="tx2"/>
                </a:solidFill>
              </a:rPr>
              <a:t>word</a:t>
            </a:r>
            <a:r>
              <a:rPr lang="tr-TR" i="1" dirty="0" smtClean="0">
                <a:solidFill>
                  <a:schemeClr val="tx2"/>
                </a:solidFill>
              </a:rPr>
              <a:t>); </a:t>
            </a:r>
          </a:p>
          <a:p>
            <a:pPr lvl="1"/>
            <a:r>
              <a:rPr lang="tr-TR" i="1" dirty="0" smtClean="0"/>
              <a:t>Bu kullanım sözcük alımı için özelleşmiştir. Girilen girdilerin başındaki boşlukları göz ardı eder, çünkü boşlukla başlayan bir sözcük olmaz.</a:t>
            </a:r>
          </a:p>
          <a:p>
            <a:pPr lvl="2"/>
            <a:r>
              <a:rPr lang="tr-TR" i="1" dirty="0" smtClean="0"/>
              <a:t>“  %c” kullanımındaki gibi boşluğa “%s” kullanımında gerek kalmaz.</a:t>
            </a:r>
            <a:endParaRPr lang="tr-TR" dirty="0" smtClean="0"/>
          </a:p>
          <a:p>
            <a:r>
              <a:rPr lang="tr-TR" dirty="0" err="1" smtClean="0"/>
              <a:t>scanf</a:t>
            </a:r>
            <a:r>
              <a:rPr lang="tr-TR" dirty="0" smtClean="0"/>
              <a:t>, klavyeden dizgi alımlarında yetersiz kalabilmektedir: </a:t>
            </a:r>
            <a:r>
              <a:rPr lang="tr-TR" dirty="0" err="1" smtClean="0"/>
              <a:t>scanf</a:t>
            </a:r>
            <a:r>
              <a:rPr lang="tr-TR" dirty="0" smtClean="0"/>
              <a:t> </a:t>
            </a:r>
            <a:r>
              <a:rPr lang="tr-TR" b="1" i="1" dirty="0" smtClean="0"/>
              <a:t>boşluk ve </a:t>
            </a:r>
            <a:r>
              <a:rPr lang="tr-TR" b="1" i="1" dirty="0" err="1" smtClean="0"/>
              <a:t>enter</a:t>
            </a:r>
            <a:r>
              <a:rPr lang="tr-TR" dirty="0" smtClean="0"/>
              <a:t> gibi karakterlerle karşılaşınca karakter taramayı sonlandırır.</a:t>
            </a:r>
          </a:p>
          <a:p>
            <a:pPr lvl="1"/>
            <a:r>
              <a:rPr lang="tr-TR" sz="2400" i="1" dirty="0" smtClean="0"/>
              <a:t>Bu kullanım klavyeden sadece bir sözcük alımında kullanılabilir. Peki birkaç sözcük ya da bir cümle almak istersek?</a:t>
            </a:r>
          </a:p>
          <a:p>
            <a:pPr lvl="1"/>
            <a:endParaRPr lang="tr-TR" dirty="0" smtClean="0"/>
          </a:p>
          <a:p>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Tek sözcükten daha uzun dizgi okuyabilmek</a:t>
            </a:r>
            <a:endParaRPr lang="tr-TR" dirty="0"/>
          </a:p>
        </p:txBody>
      </p:sp>
      <p:sp>
        <p:nvSpPr>
          <p:cNvPr id="3" name="2 İçerik Yer Tutucusu"/>
          <p:cNvSpPr>
            <a:spLocks noGrp="1"/>
          </p:cNvSpPr>
          <p:nvPr>
            <p:ph sz="quarter" idx="1"/>
          </p:nvPr>
        </p:nvSpPr>
        <p:spPr/>
        <p:txBody>
          <a:bodyPr/>
          <a:lstStyle/>
          <a:p>
            <a:r>
              <a:rPr lang="tr-TR" dirty="0" smtClean="0"/>
              <a:t>Aşağıdaki kodda 1.</a:t>
            </a:r>
            <a:r>
              <a:rPr lang="tr-TR" dirty="0" err="1" smtClean="0"/>
              <a:t>scanf</a:t>
            </a:r>
            <a:r>
              <a:rPr lang="tr-TR" dirty="0" smtClean="0"/>
              <a:t> çalıştırıldıktan sonra </a:t>
            </a:r>
            <a:r>
              <a:rPr lang="tr-TR" dirty="0" err="1" smtClean="0"/>
              <a:t>stdin</a:t>
            </a:r>
            <a:r>
              <a:rPr lang="tr-TR" dirty="0" smtClean="0"/>
              <a:t> tamponu halen dolu kaldığı için, bir sonraki </a:t>
            </a:r>
            <a:r>
              <a:rPr lang="tr-TR" dirty="0" err="1" smtClean="0"/>
              <a:t>scanf</a:t>
            </a:r>
            <a:r>
              <a:rPr lang="tr-TR" dirty="0" smtClean="0"/>
              <a:t> kodu durdurmuyor ve dolu tampondan okuma yapıyor.</a:t>
            </a:r>
          </a:p>
        </p:txBody>
      </p:sp>
      <p:pic>
        <p:nvPicPr>
          <p:cNvPr id="1027" name="Picture 3"/>
          <p:cNvPicPr>
            <a:picLocks noChangeAspect="1" noChangeArrowheads="1"/>
          </p:cNvPicPr>
          <p:nvPr/>
        </p:nvPicPr>
        <p:blipFill>
          <a:blip r:embed="rId3"/>
          <a:srcRect t="7834" r="15924" b="84769"/>
          <a:stretch>
            <a:fillRect/>
          </a:stretch>
        </p:blipFill>
        <p:spPr bwMode="auto">
          <a:xfrm>
            <a:off x="214282" y="5000636"/>
            <a:ext cx="8715436" cy="428628"/>
          </a:xfrm>
          <a:prstGeom prst="rect">
            <a:avLst/>
          </a:prstGeom>
          <a:noFill/>
          <a:ln w="9525">
            <a:noFill/>
            <a:miter lim="800000"/>
            <a:headEnd/>
            <a:tailEnd/>
          </a:ln>
          <a:effectLst/>
        </p:spPr>
      </p:pic>
      <p:sp>
        <p:nvSpPr>
          <p:cNvPr id="7" name="6 Dikdörtgen"/>
          <p:cNvSpPr/>
          <p:nvPr/>
        </p:nvSpPr>
        <p:spPr>
          <a:xfrm>
            <a:off x="428596" y="2643182"/>
            <a:ext cx="4500562"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000" dirty="0" err="1" smtClean="0"/>
              <a:t>char</a:t>
            </a:r>
            <a:r>
              <a:rPr lang="tr-TR" sz="2000" dirty="0" smtClean="0"/>
              <a:t> isim1[30], isim2[30];</a:t>
            </a:r>
          </a:p>
          <a:p>
            <a:r>
              <a:rPr lang="tr-TR" sz="2000" dirty="0" err="1" smtClean="0"/>
              <a:t>printf</a:t>
            </a:r>
            <a:r>
              <a:rPr lang="tr-TR" sz="2000" dirty="0" smtClean="0"/>
              <a:t>("1 </a:t>
            </a:r>
            <a:r>
              <a:rPr lang="tr-TR" sz="2000" dirty="0" err="1" smtClean="0"/>
              <a:t>nolu</a:t>
            </a:r>
            <a:r>
              <a:rPr lang="tr-TR" sz="2000" dirty="0" smtClean="0"/>
              <a:t> ismi giriniz:");</a:t>
            </a:r>
          </a:p>
          <a:p>
            <a:r>
              <a:rPr lang="tr-TR" sz="2000" dirty="0" err="1" smtClean="0"/>
              <a:t>scanf</a:t>
            </a:r>
            <a:r>
              <a:rPr lang="tr-TR" sz="2000" dirty="0" smtClean="0"/>
              <a:t>("%s", isim1);</a:t>
            </a:r>
          </a:p>
          <a:p>
            <a:r>
              <a:rPr lang="tr-TR" sz="2000" dirty="0" err="1" smtClean="0"/>
              <a:t>printf</a:t>
            </a:r>
            <a:r>
              <a:rPr lang="tr-TR" sz="2000" dirty="0" smtClean="0"/>
              <a:t>("Isim1e &lt;%s&gt; kaydedildi.", isim1);</a:t>
            </a:r>
          </a:p>
          <a:p>
            <a:r>
              <a:rPr lang="tr-TR" sz="2000" dirty="0" err="1" smtClean="0"/>
              <a:t>printf</a:t>
            </a:r>
            <a:r>
              <a:rPr lang="tr-TR" sz="2000" dirty="0" smtClean="0"/>
              <a:t>("2 </a:t>
            </a:r>
            <a:r>
              <a:rPr lang="tr-TR" sz="2000" dirty="0" err="1" smtClean="0"/>
              <a:t>nolu</a:t>
            </a:r>
            <a:r>
              <a:rPr lang="tr-TR" sz="2000" dirty="0" smtClean="0"/>
              <a:t> ismi giriniz:");</a:t>
            </a:r>
          </a:p>
          <a:p>
            <a:r>
              <a:rPr lang="tr-TR" sz="2000" dirty="0" err="1" smtClean="0"/>
              <a:t>scanf</a:t>
            </a:r>
            <a:r>
              <a:rPr lang="tr-TR" sz="2000" dirty="0" smtClean="0"/>
              <a:t>("%s", isim2);</a:t>
            </a:r>
          </a:p>
          <a:p>
            <a:r>
              <a:rPr lang="tr-TR" sz="2000" dirty="0" err="1" smtClean="0"/>
              <a:t>printf</a:t>
            </a:r>
            <a:r>
              <a:rPr lang="tr-TR" sz="2000" dirty="0" smtClean="0"/>
              <a:t>("Isim2e &lt;%s&gt; kaydedildi.", isim2);</a:t>
            </a:r>
            <a:endParaRPr lang="tr-TR" sz="2000" dirty="0"/>
          </a:p>
        </p:txBody>
      </p:sp>
      <p:sp>
        <p:nvSpPr>
          <p:cNvPr id="8" name="7 Sağ Ok"/>
          <p:cNvSpPr/>
          <p:nvPr/>
        </p:nvSpPr>
        <p:spPr>
          <a:xfrm>
            <a:off x="4500562" y="3071810"/>
            <a:ext cx="997528" cy="58189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9" name="8 Metin kutusu"/>
          <p:cNvSpPr txBox="1"/>
          <p:nvPr/>
        </p:nvSpPr>
        <p:spPr>
          <a:xfrm>
            <a:off x="5572132" y="2571744"/>
            <a:ext cx="3214710" cy="2308324"/>
          </a:xfrm>
          <a:prstGeom prst="rect">
            <a:avLst/>
          </a:prstGeom>
          <a:noFill/>
        </p:spPr>
        <p:txBody>
          <a:bodyPr wrap="square" rtlCol="0">
            <a:spAutoFit/>
          </a:bodyPr>
          <a:lstStyle/>
          <a:p>
            <a:r>
              <a:rPr lang="tr-TR" dirty="0" smtClean="0"/>
              <a:t>Kod çalışınca kullanıcı </a:t>
            </a:r>
            <a:r>
              <a:rPr lang="tr-TR" dirty="0" err="1" smtClean="0"/>
              <a:t>stdin’e</a:t>
            </a:r>
            <a:r>
              <a:rPr lang="tr-TR" dirty="0" smtClean="0"/>
              <a:t> “Ali Veli+</a:t>
            </a:r>
            <a:r>
              <a:rPr lang="tr-TR" dirty="0" err="1" smtClean="0"/>
              <a:t>enter</a:t>
            </a:r>
            <a:r>
              <a:rPr lang="tr-TR" dirty="0" smtClean="0"/>
              <a:t>” gönderecektir.</a:t>
            </a:r>
          </a:p>
          <a:p>
            <a:endParaRPr lang="tr-TR" dirty="0" smtClean="0"/>
          </a:p>
          <a:p>
            <a:r>
              <a:rPr lang="tr-TR" dirty="0" smtClean="0"/>
              <a:t>1. </a:t>
            </a:r>
            <a:r>
              <a:rPr lang="tr-TR" dirty="0" err="1" smtClean="0"/>
              <a:t>scanf</a:t>
            </a:r>
            <a:r>
              <a:rPr lang="tr-TR" dirty="0" smtClean="0"/>
              <a:t>  “Ali”yi okur. Boşluğu görünce sonlanır. Tamponda “Veli“ kalır. Bu nedenle ikinci </a:t>
            </a:r>
            <a:r>
              <a:rPr lang="tr-TR" dirty="0" err="1" smtClean="0"/>
              <a:t>scanf</a:t>
            </a:r>
            <a:r>
              <a:rPr lang="tr-TR" dirty="0" smtClean="0"/>
              <a:t> Veliyi alır ve aradığını bulduğu için kodu durdurmaz.</a:t>
            </a:r>
            <a:endParaRPr lang="tr-TR" dirty="0"/>
          </a:p>
        </p:txBody>
      </p:sp>
      <p:sp>
        <p:nvSpPr>
          <p:cNvPr id="10" name="9 Yuvarlatılmış Dikdörtgen"/>
          <p:cNvSpPr/>
          <p:nvPr/>
        </p:nvSpPr>
        <p:spPr>
          <a:xfrm>
            <a:off x="1500166" y="5643578"/>
            <a:ext cx="6143668"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gets</a:t>
            </a:r>
            <a:r>
              <a:rPr lang="tr-TR" dirty="0" smtClean="0"/>
              <a:t>(isim1) ile isim1’i alırsak “Ali Veli”nin tamamı isim1’ (istediğimiz şekilde) kaydedilir.</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Tek sözcükten daha uzun dizgi okuyabilmek</a:t>
            </a:r>
            <a:endParaRPr lang="tr-TR" dirty="0"/>
          </a:p>
        </p:txBody>
      </p:sp>
      <p:sp>
        <p:nvSpPr>
          <p:cNvPr id="4" name="3 İçerik Yer Tutucusu"/>
          <p:cNvSpPr>
            <a:spLocks noGrp="1"/>
          </p:cNvSpPr>
          <p:nvPr>
            <p:ph sz="quarter" idx="1"/>
          </p:nvPr>
        </p:nvSpPr>
        <p:spPr/>
        <p:txBody>
          <a:bodyPr/>
          <a:lstStyle/>
          <a:p>
            <a:r>
              <a:rPr lang="tr-TR" dirty="0" smtClean="0"/>
              <a:t>Kullanıcıdan ismini isteyen ve sonra şu şekilde çıktı veren bir kod şu şekilde yazılabilir:</a:t>
            </a:r>
            <a:endParaRPr lang="tr-TR" dirty="0"/>
          </a:p>
        </p:txBody>
      </p:sp>
      <p:pic>
        <p:nvPicPr>
          <p:cNvPr id="3074" name="Picture 2"/>
          <p:cNvPicPr>
            <a:picLocks noChangeAspect="1" noChangeArrowheads="1"/>
          </p:cNvPicPr>
          <p:nvPr/>
        </p:nvPicPr>
        <p:blipFill>
          <a:blip r:embed="rId3"/>
          <a:srcRect t="30469" b="28376"/>
          <a:stretch>
            <a:fillRect/>
          </a:stretch>
        </p:blipFill>
        <p:spPr bwMode="auto">
          <a:xfrm>
            <a:off x="1170032" y="2256312"/>
            <a:ext cx="6510891" cy="724394"/>
          </a:xfrm>
          <a:prstGeom prst="rect">
            <a:avLst/>
          </a:prstGeom>
          <a:noFill/>
          <a:ln w="9525">
            <a:noFill/>
            <a:miter lim="800000"/>
            <a:headEnd/>
            <a:tailEnd/>
          </a:ln>
          <a:effectLst/>
        </p:spPr>
      </p:pic>
      <p:grpSp>
        <p:nvGrpSpPr>
          <p:cNvPr id="3" name="10 Grup"/>
          <p:cNvGrpSpPr/>
          <p:nvPr/>
        </p:nvGrpSpPr>
        <p:grpSpPr>
          <a:xfrm>
            <a:off x="1170031" y="3143248"/>
            <a:ext cx="6988317" cy="3088240"/>
            <a:chOff x="1170031" y="3633849"/>
            <a:chExt cx="6988317" cy="3088240"/>
          </a:xfrm>
        </p:grpSpPr>
        <p:sp>
          <p:nvSpPr>
            <p:cNvPr id="6" name="5 Dikdörtgen"/>
            <p:cNvSpPr/>
            <p:nvPr/>
          </p:nvSpPr>
          <p:spPr>
            <a:xfrm>
              <a:off x="1170031" y="3633849"/>
              <a:ext cx="6988317" cy="1938992"/>
            </a:xfrm>
            <a:prstGeom prst="rect">
              <a:avLst/>
            </a:prstGeom>
          </p:spPr>
          <p:txBody>
            <a:bodyPr wrap="square">
              <a:spAutoFit/>
            </a:bodyPr>
            <a:lstStyle/>
            <a:p>
              <a:r>
                <a:rPr lang="tr-TR" dirty="0" smtClean="0"/>
                <a:t>	</a:t>
              </a:r>
              <a:r>
                <a:rPr lang="tr-TR" sz="2400" dirty="0" err="1" smtClean="0"/>
                <a:t>char</a:t>
              </a:r>
              <a:r>
                <a:rPr lang="tr-TR" sz="2400" dirty="0" smtClean="0"/>
                <a:t> isim[50];</a:t>
              </a:r>
            </a:p>
            <a:p>
              <a:r>
                <a:rPr lang="tr-TR" sz="2400" dirty="0" smtClean="0"/>
                <a:t>	</a:t>
              </a:r>
              <a:r>
                <a:rPr lang="tr-TR" sz="2400" dirty="0" err="1" smtClean="0"/>
                <a:t>printf</a:t>
              </a:r>
              <a:r>
                <a:rPr lang="tr-TR" sz="2400" dirty="0" smtClean="0"/>
                <a:t>("Merhaba. </a:t>
              </a:r>
              <a:r>
                <a:rPr lang="tr-TR" sz="2400" dirty="0" err="1" smtClean="0"/>
                <a:t>Isminizi</a:t>
              </a:r>
              <a:r>
                <a:rPr lang="tr-TR" sz="2400" dirty="0" smtClean="0"/>
                <a:t> giriniz:");</a:t>
              </a:r>
            </a:p>
            <a:p>
              <a:r>
                <a:rPr lang="tr-TR" sz="2400" dirty="0" smtClean="0"/>
                <a:t>	</a:t>
              </a:r>
              <a:r>
                <a:rPr lang="tr-TR" sz="2400" dirty="0" err="1" smtClean="0"/>
                <a:t>gets</a:t>
              </a:r>
              <a:r>
                <a:rPr lang="tr-TR" sz="2400" dirty="0" smtClean="0"/>
                <a:t>(isim); //</a:t>
              </a:r>
              <a:r>
                <a:rPr lang="tr-TR" dirty="0" smtClean="0"/>
                <a:t>Burada </a:t>
              </a:r>
              <a:r>
                <a:rPr lang="tr-TR" dirty="0" err="1" smtClean="0"/>
                <a:t>scanf</a:t>
              </a:r>
              <a:r>
                <a:rPr lang="tr-TR" dirty="0" smtClean="0"/>
                <a:t>(“%s”,…  olmaz neden?</a:t>
              </a:r>
              <a:endParaRPr lang="tr-TR" sz="2400" dirty="0" smtClean="0"/>
            </a:p>
            <a:p>
              <a:r>
                <a:rPr lang="tr-TR" sz="2400" dirty="0" smtClean="0"/>
                <a:t>	</a:t>
              </a:r>
              <a:r>
                <a:rPr lang="tr-TR" sz="2400" dirty="0" err="1" smtClean="0"/>
                <a:t>printf</a:t>
              </a:r>
              <a:r>
                <a:rPr lang="tr-TR" sz="2400" dirty="0" smtClean="0"/>
                <a:t>("%s </a:t>
              </a:r>
              <a:r>
                <a:rPr lang="tr-TR" sz="2400" dirty="0" err="1" smtClean="0"/>
                <a:t>programimiza</a:t>
              </a:r>
              <a:r>
                <a:rPr lang="tr-TR" sz="2400" dirty="0" smtClean="0"/>
                <a:t> </a:t>
              </a:r>
              <a:r>
                <a:rPr lang="tr-TR" sz="2400" dirty="0" err="1" smtClean="0"/>
                <a:t>hosgeldiniz</a:t>
              </a:r>
              <a:r>
                <a:rPr lang="tr-TR" sz="2400" dirty="0" smtClean="0"/>
                <a:t>.\n", isim);</a:t>
              </a:r>
            </a:p>
            <a:p>
              <a:r>
                <a:rPr lang="tr-TR" sz="2400" dirty="0" smtClean="0"/>
                <a:t>	</a:t>
              </a:r>
              <a:r>
                <a:rPr lang="tr-TR" sz="2400" dirty="0" err="1" smtClean="0"/>
                <a:t>printf</a:t>
              </a:r>
              <a:r>
                <a:rPr lang="tr-TR" sz="2400" dirty="0" smtClean="0"/>
                <a:t>("</a:t>
              </a:r>
              <a:r>
                <a:rPr lang="tr-TR" sz="2400" dirty="0" err="1" smtClean="0"/>
                <a:t>Isminizin</a:t>
              </a:r>
              <a:r>
                <a:rPr lang="tr-TR" sz="2400" dirty="0" smtClean="0"/>
                <a:t> bas harfi %</a:t>
              </a:r>
              <a:r>
                <a:rPr lang="tr-TR" sz="2400" dirty="0" err="1" smtClean="0"/>
                <a:t>cdir</a:t>
              </a:r>
              <a:r>
                <a:rPr lang="tr-TR" sz="2400" dirty="0" smtClean="0"/>
                <a:t>", isim[0]);</a:t>
              </a:r>
              <a:endParaRPr lang="tr-TR" sz="2400" dirty="0"/>
            </a:p>
          </p:txBody>
        </p:sp>
        <p:grpSp>
          <p:nvGrpSpPr>
            <p:cNvPr id="5" name="10 Grup"/>
            <p:cNvGrpSpPr/>
            <p:nvPr/>
          </p:nvGrpSpPr>
          <p:grpSpPr>
            <a:xfrm>
              <a:off x="1912721" y="5573635"/>
              <a:ext cx="5768202" cy="1148454"/>
              <a:chOff x="1912721" y="5573635"/>
              <a:chExt cx="5768202" cy="1148454"/>
            </a:xfrm>
          </p:grpSpPr>
          <p:cxnSp>
            <p:nvCxnSpPr>
              <p:cNvPr id="8" name="7 Düz Ok Bağlayıcısı"/>
              <p:cNvCxnSpPr/>
              <p:nvPr/>
            </p:nvCxnSpPr>
            <p:spPr>
              <a:xfrm flipV="1">
                <a:off x="4298868" y="5573635"/>
                <a:ext cx="1188326" cy="50212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8 Metin kutusu"/>
              <p:cNvSpPr txBox="1"/>
              <p:nvPr/>
            </p:nvSpPr>
            <p:spPr>
              <a:xfrm>
                <a:off x="1912721" y="6075758"/>
                <a:ext cx="5768202" cy="646331"/>
              </a:xfrm>
              <a:prstGeom prst="rect">
                <a:avLst/>
              </a:prstGeom>
              <a:solidFill>
                <a:srgbClr val="FFFF00"/>
              </a:solidFill>
            </p:spPr>
            <p:txBody>
              <a:bodyPr wrap="square" rtlCol="0">
                <a:spAutoFit/>
              </a:bodyPr>
              <a:lstStyle/>
              <a:p>
                <a:r>
                  <a:rPr lang="tr-TR" b="1" dirty="0" smtClean="0"/>
                  <a:t>Buraya %s yazarsanız programınız çalışır ama bu satırın işlemi görülürken hata verir. (ÇALIŞMA ZAMANI HATASI)</a:t>
                </a:r>
                <a:endParaRPr lang="tr-TR" b="1" dirty="0"/>
              </a:p>
            </p:txBody>
          </p:sp>
        </p:grp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4861955" y="3357562"/>
            <a:ext cx="3809453" cy="2490797"/>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smtClean="0"/>
              <a:t>Alıştırma(Dizgi alımı)</a:t>
            </a:r>
            <a:endParaRPr lang="tr-TR" dirty="0"/>
          </a:p>
        </p:txBody>
      </p:sp>
      <p:sp>
        <p:nvSpPr>
          <p:cNvPr id="5" name="4 Dikdörtgen"/>
          <p:cNvSpPr/>
          <p:nvPr/>
        </p:nvSpPr>
        <p:spPr>
          <a:xfrm>
            <a:off x="428596" y="1428736"/>
            <a:ext cx="5072098" cy="4093428"/>
          </a:xfrm>
          <a:prstGeom prst="rect">
            <a:avLst/>
          </a:prstGeom>
        </p:spPr>
        <p:txBody>
          <a:bodyPr wrap="square">
            <a:spAutoFit/>
          </a:bodyPr>
          <a:lstStyle/>
          <a:p>
            <a:r>
              <a:rPr lang="tr-TR" sz="2000" dirty="0" smtClean="0"/>
              <a:t>#</a:t>
            </a:r>
            <a:r>
              <a:rPr lang="tr-TR" sz="2000" dirty="0" err="1" smtClean="0"/>
              <a:t>include</a:t>
            </a:r>
            <a:r>
              <a:rPr lang="tr-TR" sz="2000" dirty="0" smtClean="0"/>
              <a:t> &lt;</a:t>
            </a:r>
            <a:r>
              <a:rPr lang="tr-TR" sz="2000" dirty="0" err="1" smtClean="0"/>
              <a:t>stdio</a:t>
            </a:r>
            <a:r>
              <a:rPr lang="tr-TR" sz="2000" dirty="0" smtClean="0"/>
              <a:t>.h&gt;</a:t>
            </a:r>
          </a:p>
          <a:p>
            <a:r>
              <a:rPr lang="tr-TR" sz="2000" dirty="0" err="1" smtClean="0"/>
              <a:t>int</a:t>
            </a:r>
            <a:r>
              <a:rPr lang="tr-TR" sz="2000" dirty="0" smtClean="0"/>
              <a:t> </a:t>
            </a:r>
            <a:r>
              <a:rPr lang="tr-TR" sz="2000" dirty="0" err="1" smtClean="0"/>
              <a:t>main</a:t>
            </a:r>
            <a:r>
              <a:rPr lang="tr-TR" sz="2000" dirty="0" smtClean="0"/>
              <a:t>() {</a:t>
            </a:r>
          </a:p>
          <a:p>
            <a:r>
              <a:rPr lang="tr-TR" sz="2000" dirty="0" smtClean="0"/>
              <a:t>	</a:t>
            </a:r>
            <a:r>
              <a:rPr lang="tr-TR" sz="2000" dirty="0" err="1" smtClean="0"/>
              <a:t>char</a:t>
            </a:r>
            <a:r>
              <a:rPr lang="tr-TR" sz="2000" dirty="0" smtClean="0"/>
              <a:t> x[50];</a:t>
            </a:r>
          </a:p>
          <a:p>
            <a:r>
              <a:rPr lang="tr-TR" sz="2000" dirty="0" smtClean="0"/>
              <a:t>	</a:t>
            </a:r>
            <a:r>
              <a:rPr lang="tr-TR" sz="2000" dirty="0" err="1" smtClean="0"/>
              <a:t>char</a:t>
            </a:r>
            <a:r>
              <a:rPr lang="tr-TR" sz="2000" dirty="0" smtClean="0"/>
              <a:t> y[50];</a:t>
            </a:r>
          </a:p>
          <a:p>
            <a:r>
              <a:rPr lang="tr-TR" sz="2000" dirty="0" smtClean="0"/>
              <a:t>	</a:t>
            </a:r>
            <a:r>
              <a:rPr lang="tr-TR" sz="2000" dirty="0" err="1" smtClean="0"/>
              <a:t>char</a:t>
            </a:r>
            <a:r>
              <a:rPr lang="tr-TR" sz="2000" dirty="0" smtClean="0"/>
              <a:t> z[50];</a:t>
            </a:r>
          </a:p>
          <a:p>
            <a:r>
              <a:rPr lang="tr-TR" sz="2000" dirty="0" smtClean="0"/>
              <a:t>	</a:t>
            </a:r>
            <a:r>
              <a:rPr lang="tr-TR" sz="2000" dirty="0" err="1" smtClean="0"/>
              <a:t>printf</a:t>
            </a:r>
            <a:r>
              <a:rPr lang="tr-TR" sz="2000" dirty="0" smtClean="0"/>
              <a:t>("m:");</a:t>
            </a:r>
          </a:p>
          <a:p>
            <a:r>
              <a:rPr lang="tr-TR" sz="2000" dirty="0" smtClean="0"/>
              <a:t>	</a:t>
            </a:r>
            <a:r>
              <a:rPr lang="tr-TR" sz="2000" dirty="0" err="1" smtClean="0"/>
              <a:t>scanf</a:t>
            </a:r>
            <a:r>
              <a:rPr lang="tr-TR" sz="2000" dirty="0" smtClean="0"/>
              <a:t>("%s%s",x,y);</a:t>
            </a:r>
          </a:p>
          <a:p>
            <a:r>
              <a:rPr lang="tr-TR" sz="2000" dirty="0" smtClean="0"/>
              <a:t>	</a:t>
            </a:r>
            <a:r>
              <a:rPr lang="tr-TR" sz="2000" dirty="0" err="1" smtClean="0"/>
              <a:t>gets</a:t>
            </a:r>
            <a:r>
              <a:rPr lang="tr-TR" sz="2000" dirty="0" smtClean="0"/>
              <a:t>(z);</a:t>
            </a:r>
          </a:p>
          <a:p>
            <a:r>
              <a:rPr lang="tr-TR" sz="2000" dirty="0" smtClean="0"/>
              <a:t>	</a:t>
            </a:r>
            <a:r>
              <a:rPr lang="tr-TR" sz="2000" dirty="0" err="1" smtClean="0"/>
              <a:t>printf</a:t>
            </a:r>
            <a:r>
              <a:rPr lang="tr-TR" sz="2000" dirty="0" smtClean="0"/>
              <a:t>("x:");</a:t>
            </a:r>
          </a:p>
          <a:p>
            <a:r>
              <a:rPr lang="tr-TR" sz="2000" dirty="0" smtClean="0"/>
              <a:t>	</a:t>
            </a:r>
            <a:r>
              <a:rPr lang="tr-TR" sz="2000" dirty="0" err="1" smtClean="0"/>
              <a:t>puts</a:t>
            </a:r>
            <a:r>
              <a:rPr lang="tr-TR" sz="2000" dirty="0" smtClean="0"/>
              <a:t>(x);</a:t>
            </a:r>
          </a:p>
          <a:p>
            <a:r>
              <a:rPr lang="tr-TR" sz="2000" dirty="0" smtClean="0"/>
              <a:t>	</a:t>
            </a:r>
            <a:r>
              <a:rPr lang="tr-TR" sz="2000" dirty="0" err="1" smtClean="0"/>
              <a:t>printf</a:t>
            </a:r>
            <a:r>
              <a:rPr lang="tr-TR" sz="2000" dirty="0" smtClean="0"/>
              <a:t>("y:%s|z:%s",y,z);</a:t>
            </a:r>
          </a:p>
          <a:p>
            <a:r>
              <a:rPr lang="tr-TR" sz="2000" dirty="0" smtClean="0"/>
              <a:t>	</a:t>
            </a:r>
            <a:r>
              <a:rPr lang="tr-TR" sz="2000" dirty="0" err="1" smtClean="0"/>
              <a:t>return</a:t>
            </a:r>
            <a:r>
              <a:rPr lang="tr-TR" sz="2000" dirty="0" smtClean="0"/>
              <a:t> 0;</a:t>
            </a:r>
          </a:p>
          <a:p>
            <a:r>
              <a:rPr lang="tr-TR" sz="2000" dirty="0" smtClean="0"/>
              <a:t>}</a:t>
            </a:r>
          </a:p>
        </p:txBody>
      </p:sp>
      <p:graphicFrame>
        <p:nvGraphicFramePr>
          <p:cNvPr id="6" name="5 Tablo"/>
          <p:cNvGraphicFramePr>
            <a:graphicFrameLocks noGrp="1"/>
          </p:cNvGraphicFramePr>
          <p:nvPr/>
        </p:nvGraphicFramePr>
        <p:xfrm>
          <a:off x="4000496" y="1857364"/>
          <a:ext cx="4405320" cy="1188720"/>
        </p:xfrm>
        <a:graphic>
          <a:graphicData uri="http://schemas.openxmlformats.org/drawingml/2006/table">
            <a:tbl>
              <a:tblPr firstRow="1" bandRow="1">
                <a:tableStyleId>{5940675A-B579-460E-94D1-54222C63F5DA}</a:tableStyleId>
              </a:tblPr>
              <a:tblGrid>
                <a:gridCol w="440532"/>
                <a:gridCol w="440532"/>
                <a:gridCol w="440532"/>
                <a:gridCol w="440532"/>
                <a:gridCol w="440532"/>
                <a:gridCol w="440532"/>
                <a:gridCol w="440532"/>
                <a:gridCol w="440532"/>
                <a:gridCol w="440532"/>
                <a:gridCol w="440532"/>
              </a:tblGrid>
              <a:tr h="309565">
                <a:tc>
                  <a:txBody>
                    <a:bodyPr/>
                    <a:lstStyle/>
                    <a:p>
                      <a:pPr algn="ctr"/>
                      <a:r>
                        <a:rPr lang="tr-TR" sz="2000" dirty="0" smtClean="0"/>
                        <a:t>m</a:t>
                      </a:r>
                      <a:endParaRPr lang="tr-TR" sz="2000" dirty="0"/>
                    </a:p>
                  </a:txBody>
                  <a:tcPr/>
                </a:tc>
                <a:tc>
                  <a:txBody>
                    <a:bodyPr/>
                    <a:lstStyle/>
                    <a:p>
                      <a:pPr algn="ctr"/>
                      <a:r>
                        <a:rPr lang="tr-TR" sz="2000" dirty="0" smtClean="0"/>
                        <a:t>:</a:t>
                      </a:r>
                      <a:endParaRPr lang="tr-TR" sz="2000" dirty="0"/>
                    </a:p>
                  </a:txBody>
                  <a:tcPr/>
                </a:tc>
                <a:tc>
                  <a:txBody>
                    <a:bodyPr/>
                    <a:lstStyle/>
                    <a:p>
                      <a:pPr algn="ctr"/>
                      <a:r>
                        <a:rPr lang="tr-TR" sz="2000" b="1" i="1" dirty="0" smtClean="0"/>
                        <a:t>a</a:t>
                      </a:r>
                      <a:endParaRPr lang="tr-TR" sz="2000" b="1" i="1" dirty="0"/>
                    </a:p>
                  </a:txBody>
                  <a:tcPr/>
                </a:tc>
                <a:tc>
                  <a:txBody>
                    <a:bodyPr/>
                    <a:lstStyle/>
                    <a:p>
                      <a:pPr algn="ctr"/>
                      <a:r>
                        <a:rPr lang="tr-TR" sz="2000" b="1" i="1" dirty="0" smtClean="0"/>
                        <a:t>b</a:t>
                      </a:r>
                      <a:endParaRPr lang="tr-TR" sz="2000" b="1" i="1" dirty="0"/>
                    </a:p>
                  </a:txBody>
                  <a:tcPr/>
                </a:tc>
                <a:tc>
                  <a:txBody>
                    <a:bodyPr/>
                    <a:lstStyle/>
                    <a:p>
                      <a:pPr algn="ctr"/>
                      <a:endParaRPr lang="tr-TR" sz="2000" b="1" i="1" dirty="0"/>
                    </a:p>
                  </a:txBody>
                  <a:tcPr/>
                </a:tc>
                <a:tc>
                  <a:txBody>
                    <a:bodyPr/>
                    <a:lstStyle/>
                    <a:p>
                      <a:pPr algn="ctr"/>
                      <a:r>
                        <a:rPr lang="tr-TR" sz="2000" b="1" i="1" dirty="0" smtClean="0"/>
                        <a:t>b</a:t>
                      </a:r>
                      <a:endParaRPr lang="tr-TR" sz="2000" b="1" i="1" dirty="0"/>
                    </a:p>
                  </a:txBody>
                  <a:tcPr/>
                </a:tc>
                <a:tc>
                  <a:txBody>
                    <a:bodyPr/>
                    <a:lstStyle/>
                    <a:p>
                      <a:pPr algn="ctr"/>
                      <a:r>
                        <a:rPr lang="tr-TR" sz="2000" b="1" i="1" dirty="0" smtClean="0"/>
                        <a:t>a</a:t>
                      </a:r>
                      <a:endParaRPr lang="tr-TR" sz="2000" b="1" i="1" dirty="0"/>
                    </a:p>
                  </a:txBody>
                  <a:tcPr/>
                </a:tc>
                <a:tc>
                  <a:txBody>
                    <a:bodyPr/>
                    <a:lstStyle/>
                    <a:p>
                      <a:pPr algn="ctr"/>
                      <a:endParaRPr lang="tr-TR" sz="2000" b="1" i="1" dirty="0"/>
                    </a:p>
                  </a:txBody>
                  <a:tcPr/>
                </a:tc>
                <a:tc>
                  <a:txBody>
                    <a:bodyPr/>
                    <a:lstStyle/>
                    <a:p>
                      <a:pPr algn="ctr"/>
                      <a:r>
                        <a:rPr lang="tr-TR" sz="2000" b="1" i="1" dirty="0" smtClean="0"/>
                        <a:t>c</a:t>
                      </a:r>
                      <a:endParaRPr lang="tr-TR" sz="2000" b="1" i="1" dirty="0"/>
                    </a:p>
                  </a:txBody>
                  <a:tcPr/>
                </a:tc>
                <a:tc>
                  <a:txBody>
                    <a:bodyPr/>
                    <a:lstStyle/>
                    <a:p>
                      <a:pPr algn="ctr"/>
                      <a:r>
                        <a:rPr lang="tr-TR" sz="2000" b="1" i="1" dirty="0" smtClean="0"/>
                        <a:t>a</a:t>
                      </a:r>
                      <a:endParaRPr lang="tr-TR" sz="2000" b="1" i="1" dirty="0"/>
                    </a:p>
                  </a:txBody>
                  <a:tcPr/>
                </a:tc>
              </a:tr>
              <a:tr h="309565">
                <a:tc>
                  <a:txBody>
                    <a:bodyPr/>
                    <a:lstStyle/>
                    <a:p>
                      <a:pPr algn="ctr"/>
                      <a:r>
                        <a:rPr lang="tr-TR" sz="2000" dirty="0" smtClean="0"/>
                        <a:t>x</a:t>
                      </a:r>
                      <a:endParaRPr lang="tr-TR" sz="2000" dirty="0"/>
                    </a:p>
                  </a:txBody>
                  <a:tcPr/>
                </a:tc>
                <a:tc>
                  <a:txBody>
                    <a:bodyPr/>
                    <a:lstStyle/>
                    <a:p>
                      <a:pPr algn="ctr"/>
                      <a:r>
                        <a:rPr lang="tr-TR" sz="2000" dirty="0" smtClean="0"/>
                        <a:t>:</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r>
              <a:tr h="309565">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grpSp>
        <p:nvGrpSpPr>
          <p:cNvPr id="3" name="16 Grup"/>
          <p:cNvGrpSpPr/>
          <p:nvPr/>
        </p:nvGrpSpPr>
        <p:grpSpPr>
          <a:xfrm>
            <a:off x="1142976" y="3571876"/>
            <a:ext cx="5857916" cy="3000396"/>
            <a:chOff x="1142976" y="3571876"/>
            <a:chExt cx="5143536" cy="3000396"/>
          </a:xfrm>
        </p:grpSpPr>
        <p:sp>
          <p:nvSpPr>
            <p:cNvPr id="12" name="11 Yuvarlatılmış Dikdörtgen"/>
            <p:cNvSpPr/>
            <p:nvPr/>
          </p:nvSpPr>
          <p:spPr>
            <a:xfrm>
              <a:off x="1142976" y="5857892"/>
              <a:ext cx="5143536" cy="7143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smtClean="0"/>
                <a:t>“%s” kullanımı sözcük almaya odaklıdır. Bu nedenle sözcükle karşılaşana kadar ki boşlukları göz ardı eder. “  %c” kullanımındaki gibi bir boşluk koymaya gerek duyulmaz. Şapkalı %[..]s kullanımı öyle değildir.</a:t>
              </a:r>
              <a:endParaRPr lang="tr-TR" sz="1400" dirty="0"/>
            </a:p>
          </p:txBody>
        </p:sp>
        <p:cxnSp>
          <p:nvCxnSpPr>
            <p:cNvPr id="14" name="13 Düz Ok Bağlayıcısı"/>
            <p:cNvCxnSpPr>
              <a:stCxn id="1026" idx="1"/>
            </p:cNvCxnSpPr>
            <p:nvPr/>
          </p:nvCxnSpPr>
          <p:spPr>
            <a:xfrm rot="10800000" flipV="1">
              <a:off x="2857489" y="4602960"/>
              <a:ext cx="2004467" cy="11834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Düz Ok Bağlayıcısı"/>
            <p:cNvCxnSpPr/>
            <p:nvPr/>
          </p:nvCxnSpPr>
          <p:spPr>
            <a:xfrm rot="5400000">
              <a:off x="1178695" y="4607727"/>
              <a:ext cx="228601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 name="14 Yuvarlatılmış Dikdörtgen"/>
          <p:cNvSpPr/>
          <p:nvPr/>
        </p:nvSpPr>
        <p:spPr>
          <a:xfrm>
            <a:off x="3357554" y="3643314"/>
            <a:ext cx="1357322"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veya işareti ile dikey çizgi yapılabiliyor.</a:t>
            </a:r>
            <a:endParaRPr lang="tr-TR" sz="1400" dirty="0"/>
          </a:p>
        </p:txBody>
      </p:sp>
      <p:cxnSp>
        <p:nvCxnSpPr>
          <p:cNvPr id="23" name="22 Düz Ok Bağlayıcısı"/>
          <p:cNvCxnSpPr/>
          <p:nvPr/>
        </p:nvCxnSpPr>
        <p:spPr>
          <a:xfrm flipV="1">
            <a:off x="2786050" y="4286256"/>
            <a:ext cx="50006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Yuvarlatılmış Dikdörtgen"/>
          <p:cNvSpPr/>
          <p:nvPr/>
        </p:nvSpPr>
        <p:spPr>
          <a:xfrm>
            <a:off x="142844" y="2285992"/>
            <a:ext cx="1214446" cy="18573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err="1" smtClean="0"/>
              <a:t>gets</a:t>
            </a:r>
            <a:r>
              <a:rPr lang="tr-TR" sz="1400" dirty="0" smtClean="0"/>
              <a:t> boşluklar dahil ilk \</a:t>
            </a:r>
            <a:r>
              <a:rPr lang="tr-TR" sz="1400" dirty="0" err="1" smtClean="0"/>
              <a:t>n’a</a:t>
            </a:r>
            <a:r>
              <a:rPr lang="tr-TR" sz="1400" dirty="0" smtClean="0"/>
              <a:t> kadar tüm satırı alır. \</a:t>
            </a:r>
            <a:r>
              <a:rPr lang="tr-TR" sz="1400" dirty="0" err="1" smtClean="0"/>
              <a:t>n’i</a:t>
            </a:r>
            <a:r>
              <a:rPr lang="tr-TR" sz="1400" dirty="0" smtClean="0"/>
              <a:t> tamponda bırakmaz.</a:t>
            </a:r>
            <a:endParaRPr lang="tr-TR" sz="1400" dirty="0"/>
          </a:p>
        </p:txBody>
      </p:sp>
      <p:cxnSp>
        <p:nvCxnSpPr>
          <p:cNvPr id="25" name="24 Düz Ok Bağlayıcısı"/>
          <p:cNvCxnSpPr/>
          <p:nvPr/>
        </p:nvCxnSpPr>
        <p:spPr>
          <a:xfrm rot="10800000">
            <a:off x="1142976" y="3714752"/>
            <a:ext cx="21431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Dizgiyi limitsizce doldurmayı ve taşırmayı önlemek</a:t>
            </a:r>
            <a:endParaRPr lang="tr-TR" dirty="0"/>
          </a:p>
        </p:txBody>
      </p:sp>
      <p:sp>
        <p:nvSpPr>
          <p:cNvPr id="3" name="2 İçerik Yer Tutucusu"/>
          <p:cNvSpPr>
            <a:spLocks noGrp="1"/>
          </p:cNvSpPr>
          <p:nvPr>
            <p:ph sz="quarter" idx="1"/>
          </p:nvPr>
        </p:nvSpPr>
        <p:spPr/>
        <p:txBody>
          <a:bodyPr/>
          <a:lstStyle/>
          <a:p>
            <a:r>
              <a:rPr lang="tr-TR" dirty="0" err="1" smtClean="0"/>
              <a:t>gets</a:t>
            </a:r>
            <a:r>
              <a:rPr lang="tr-TR" dirty="0" smtClean="0"/>
              <a:t> ya da </a:t>
            </a:r>
            <a:r>
              <a:rPr lang="tr-TR" dirty="0" err="1" smtClean="0"/>
              <a:t>scanf’in</a:t>
            </a:r>
            <a:r>
              <a:rPr lang="tr-TR" dirty="0" smtClean="0"/>
              <a:t> dizginin kapasitesine bakmaksızın çalışmaları, kullanıcının çok uzun satırlar girmesi durumunda sıkıntılar ortaya çıkarmaktadır </a:t>
            </a:r>
            <a:r>
              <a:rPr lang="tr-TR" sz="2000" dirty="0" smtClean="0"/>
              <a:t>(</a:t>
            </a:r>
            <a:r>
              <a:rPr lang="tr-TR" sz="2000" dirty="0" err="1" smtClean="0"/>
              <a:t>bkz.Morris</a:t>
            </a:r>
            <a:r>
              <a:rPr lang="tr-TR" sz="2000" dirty="0" smtClean="0"/>
              <a:t> </a:t>
            </a:r>
            <a:r>
              <a:rPr lang="tr-TR" sz="2000" dirty="0" err="1" smtClean="0"/>
              <a:t>worm</a:t>
            </a:r>
            <a:r>
              <a:rPr lang="tr-TR" sz="2000" dirty="0" smtClean="0"/>
              <a:t> – ilk internet solucanlarından) </a:t>
            </a:r>
            <a:r>
              <a:rPr lang="tr-TR" dirty="0" smtClean="0"/>
              <a:t>Girilen girdi dizgiye sığamamakta ve dışarı taşarak sistem sorunları oluşturmaktadır. </a:t>
            </a:r>
            <a:endParaRPr lang="tr-TR" sz="2000" dirty="0" smtClean="0"/>
          </a:p>
          <a:p>
            <a:r>
              <a:rPr lang="tr-TR" dirty="0" smtClean="0"/>
              <a:t>Bu duruma iki şekilde önlem mevcuttur:</a:t>
            </a:r>
          </a:p>
          <a:p>
            <a:pPr lvl="1"/>
            <a:r>
              <a:rPr lang="tr-TR" dirty="0" err="1" smtClean="0"/>
              <a:t>fgets</a:t>
            </a:r>
            <a:r>
              <a:rPr lang="tr-TR" dirty="0" smtClean="0"/>
              <a:t> kullanmak ve dizginin kapasitesini </a:t>
            </a:r>
            <a:r>
              <a:rPr lang="tr-TR" dirty="0" err="1" smtClean="0"/>
              <a:t>fgets’e</a:t>
            </a:r>
            <a:r>
              <a:rPr lang="tr-TR" dirty="0" smtClean="0"/>
              <a:t> bildirmek</a:t>
            </a:r>
          </a:p>
          <a:p>
            <a:pPr lvl="2"/>
            <a:r>
              <a:rPr lang="tr-TR" dirty="0" err="1" smtClean="0"/>
              <a:t>fgets</a:t>
            </a:r>
            <a:r>
              <a:rPr lang="tr-TR" dirty="0" smtClean="0"/>
              <a:t>(dizgi, dizgi_kapasitesi, </a:t>
            </a:r>
            <a:r>
              <a:rPr lang="tr-TR" dirty="0" err="1" smtClean="0"/>
              <a:t>stdin</a:t>
            </a:r>
            <a:r>
              <a:rPr lang="tr-TR" dirty="0" smtClean="0"/>
              <a:t>);</a:t>
            </a:r>
          </a:p>
          <a:p>
            <a:pPr lvl="1"/>
            <a:r>
              <a:rPr lang="tr-TR" dirty="0" err="1" smtClean="0"/>
              <a:t>scanf’i</a:t>
            </a:r>
            <a:r>
              <a:rPr lang="tr-TR" dirty="0" smtClean="0"/>
              <a:t> “%100s” kullanımıyla kullanmak. Bu kullanımı derste pek kullanmayacağız.</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smtClean="0">
                <a:solidFill>
                  <a:srgbClr val="464653"/>
                </a:solidFill>
              </a:rPr>
              <a:t>Tek sözcükten daha uzun dizgi okumayı </a:t>
            </a:r>
            <a:r>
              <a:rPr lang="tr-TR" sz="2400" dirty="0" err="1" smtClean="0">
                <a:solidFill>
                  <a:srgbClr val="464653"/>
                </a:solidFill>
              </a:rPr>
              <a:t>scanf</a:t>
            </a:r>
            <a:r>
              <a:rPr lang="tr-TR" sz="2400" dirty="0" smtClean="0">
                <a:solidFill>
                  <a:srgbClr val="464653"/>
                </a:solidFill>
              </a:rPr>
              <a:t> ile yapmak</a:t>
            </a:r>
            <a:endParaRPr lang="tr-TR" sz="6000" b="1" dirty="0"/>
          </a:p>
        </p:txBody>
      </p:sp>
      <p:sp>
        <p:nvSpPr>
          <p:cNvPr id="3" name="2 İçerik Yer Tutucusu"/>
          <p:cNvSpPr>
            <a:spLocks noGrp="1"/>
          </p:cNvSpPr>
          <p:nvPr>
            <p:ph sz="quarter" idx="1"/>
          </p:nvPr>
        </p:nvSpPr>
        <p:spPr/>
        <p:txBody>
          <a:bodyPr/>
          <a:lstStyle/>
          <a:p>
            <a:r>
              <a:rPr lang="tr-TR" sz="2800" dirty="0" smtClean="0"/>
              <a:t>Tek sözcükten daha uzun dizgi okumayı </a:t>
            </a:r>
            <a:r>
              <a:rPr lang="tr-TR" sz="2800" dirty="0" err="1" smtClean="0"/>
              <a:t>gets</a:t>
            </a:r>
            <a:r>
              <a:rPr lang="tr-TR" sz="2800" dirty="0" smtClean="0"/>
              <a:t> ile yapabiliriz.</a:t>
            </a:r>
          </a:p>
          <a:p>
            <a:pPr lvl="1"/>
            <a:r>
              <a:rPr lang="tr-TR" sz="2500" dirty="0" smtClean="0"/>
              <a:t>Ancak </a:t>
            </a:r>
            <a:r>
              <a:rPr lang="tr-TR" sz="2500" dirty="0" err="1" smtClean="0"/>
              <a:t>scanf’teki</a:t>
            </a:r>
            <a:r>
              <a:rPr lang="tr-TR" sz="2500" dirty="0" smtClean="0"/>
              <a:t> %[^\n] kullanımı da bize bu imkanı sağlar.</a:t>
            </a:r>
          </a:p>
          <a:p>
            <a:pPr lvl="2"/>
            <a:r>
              <a:rPr lang="tr-TR" dirty="0" smtClean="0"/>
              <a:t>Ayrıca \n yerine karakterler yazarak, bu kullanımı daha da özelleştirebiliriz.</a:t>
            </a:r>
          </a:p>
          <a:p>
            <a:pPr lvl="1"/>
            <a:endParaRPr lang="tr-TR" dirty="0" smtClean="0"/>
          </a:p>
          <a:p>
            <a:pPr lvl="1"/>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Tek sözcükten daha uzun dizgi okumayı scanf ile yapmak</a:t>
            </a:r>
            <a:endParaRPr lang="tr-TR" sz="2400" dirty="0"/>
          </a:p>
        </p:txBody>
      </p:sp>
      <p:sp>
        <p:nvSpPr>
          <p:cNvPr id="3" name="2 İçerik Yer Tutucusu"/>
          <p:cNvSpPr>
            <a:spLocks noGrp="1"/>
          </p:cNvSpPr>
          <p:nvPr>
            <p:ph sz="quarter" idx="1"/>
          </p:nvPr>
        </p:nvSpPr>
        <p:spPr/>
        <p:txBody>
          <a:bodyPr>
            <a:normAutofit/>
          </a:bodyPr>
          <a:lstStyle/>
          <a:p>
            <a:r>
              <a:rPr lang="tr-TR" sz="2000" dirty="0" err="1" smtClean="0"/>
              <a:t>scanf’e</a:t>
            </a:r>
            <a:r>
              <a:rPr lang="tr-TR" sz="2000" dirty="0" smtClean="0"/>
              <a:t> “</a:t>
            </a:r>
            <a:r>
              <a:rPr lang="tr-TR" sz="2000" b="1" dirty="0" smtClean="0"/>
              <a:t>(sadece) </a:t>
            </a:r>
            <a:r>
              <a:rPr lang="tr-TR" sz="2000" b="1" dirty="0" err="1" smtClean="0"/>
              <a:t>enter</a:t>
            </a:r>
            <a:r>
              <a:rPr lang="tr-TR" sz="2000" b="1" dirty="0" smtClean="0"/>
              <a:t> görünce sonlan” </a:t>
            </a:r>
            <a:r>
              <a:rPr lang="tr-TR" sz="2000" dirty="0" smtClean="0"/>
              <a:t>anlamında [^\n] eklenebilir.</a:t>
            </a:r>
          </a:p>
          <a:p>
            <a:pPr lvl="1">
              <a:buNone/>
            </a:pPr>
            <a:r>
              <a:rPr lang="tr-TR" sz="1800" dirty="0" smtClean="0"/>
              <a:t>scanf(“   %[^\n]s”, </a:t>
            </a:r>
            <a:r>
              <a:rPr lang="tr-TR" sz="1800" dirty="0" err="1" smtClean="0"/>
              <a:t>ulke</a:t>
            </a:r>
            <a:r>
              <a:rPr lang="tr-TR" sz="1800" dirty="0" smtClean="0"/>
              <a:t>_ismi); </a:t>
            </a:r>
          </a:p>
        </p:txBody>
      </p:sp>
      <p:cxnSp>
        <p:nvCxnSpPr>
          <p:cNvPr id="5" name="4 Düz Ok Bağlayıcısı"/>
          <p:cNvCxnSpPr/>
          <p:nvPr/>
        </p:nvCxnSpPr>
        <p:spPr>
          <a:xfrm>
            <a:off x="1571604" y="1928802"/>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a:off x="785786" y="2214554"/>
            <a:ext cx="7786742" cy="1200329"/>
          </a:xfrm>
          <a:prstGeom prst="rect">
            <a:avLst/>
          </a:prstGeom>
          <a:noFill/>
        </p:spPr>
        <p:txBody>
          <a:bodyPr wrap="square" rtlCol="0">
            <a:spAutoFit/>
          </a:bodyPr>
          <a:lstStyle/>
          <a:p>
            <a:r>
              <a:rPr lang="tr-TR" dirty="0" smtClean="0"/>
              <a:t>Şapkalı kullanımda (boşluk ve </a:t>
            </a:r>
            <a:r>
              <a:rPr lang="tr-TR" dirty="0" err="1" smtClean="0"/>
              <a:t>enter</a:t>
            </a:r>
            <a:r>
              <a:rPr lang="tr-TR" dirty="0" smtClean="0"/>
              <a:t> alınmasın isteniyorsa) başına boşluk koymak </a:t>
            </a:r>
            <a:br>
              <a:rPr lang="tr-TR" dirty="0" smtClean="0"/>
            </a:br>
            <a:r>
              <a:rPr lang="tr-TR" dirty="0" smtClean="0"/>
              <a:t>(“  %c” kullanımındaki gibi) gerekir.</a:t>
            </a:r>
            <a:br>
              <a:rPr lang="tr-TR" dirty="0" smtClean="0"/>
            </a:br>
            <a:r>
              <a:rPr lang="tr-TR" dirty="0" smtClean="0"/>
              <a:t>Sade scanf(“%s”, isim) kullanımında konulması gerekmez, konulmuş gibi davranır. (</a:t>
            </a:r>
            <a:r>
              <a:rPr lang="tr-TR" sz="1200" dirty="0" smtClean="0"/>
              <a:t>yine de konulabilir</a:t>
            </a:r>
            <a:r>
              <a:rPr lang="tr-TR" dirty="0" smtClean="0"/>
              <a:t>).</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b="43986"/>
          <a:stretch>
            <a:fillRect/>
          </a:stretch>
        </p:blipFill>
        <p:spPr bwMode="auto">
          <a:xfrm>
            <a:off x="2501226" y="4000504"/>
            <a:ext cx="3999600" cy="2464364"/>
          </a:xfrm>
          <a:prstGeom prst="rect">
            <a:avLst/>
          </a:prstGeom>
          <a:noFill/>
          <a:ln w="9525">
            <a:noFill/>
            <a:miter lim="800000"/>
            <a:headEnd/>
            <a:tailEnd/>
          </a:ln>
          <a:effectLst/>
        </p:spPr>
      </p:pic>
      <p:sp>
        <p:nvSpPr>
          <p:cNvPr id="2" name="1 Başlık"/>
          <p:cNvSpPr>
            <a:spLocks noGrp="1"/>
          </p:cNvSpPr>
          <p:nvPr>
            <p:ph type="title"/>
          </p:nvPr>
        </p:nvSpPr>
        <p:spPr/>
        <p:txBody>
          <a:bodyPr>
            <a:normAutofit/>
          </a:bodyPr>
          <a:lstStyle/>
          <a:p>
            <a:r>
              <a:rPr lang="tr-TR" dirty="0" err="1" smtClean="0"/>
              <a:t>DevCpp</a:t>
            </a:r>
            <a:r>
              <a:rPr lang="tr-TR" dirty="0" smtClean="0"/>
              <a:t> Uyarıları Hataya Çevirme Ayarı</a:t>
            </a:r>
            <a:endParaRPr lang="tr-TR" dirty="0"/>
          </a:p>
        </p:txBody>
      </p:sp>
      <p:sp>
        <p:nvSpPr>
          <p:cNvPr id="3" name="2 İçerik Yer Tutucusu"/>
          <p:cNvSpPr>
            <a:spLocks noGrp="1"/>
          </p:cNvSpPr>
          <p:nvPr>
            <p:ph sz="quarter" idx="1"/>
          </p:nvPr>
        </p:nvSpPr>
        <p:spPr>
          <a:xfrm>
            <a:off x="457200" y="1219200"/>
            <a:ext cx="8229600" cy="2566990"/>
          </a:xfrm>
        </p:spPr>
        <p:txBody>
          <a:bodyPr>
            <a:normAutofit fontScale="92500" lnSpcReduction="20000"/>
          </a:bodyPr>
          <a:lstStyle/>
          <a:p>
            <a:r>
              <a:rPr lang="tr-TR" dirty="0" smtClean="0"/>
              <a:t>“</a:t>
            </a:r>
            <a:r>
              <a:rPr lang="tr-TR" b="1" i="1" dirty="0" smtClean="0"/>
              <a:t>Hata</a:t>
            </a:r>
            <a:r>
              <a:rPr lang="tr-TR" dirty="0" smtClean="0"/>
              <a:t>”lardan farklı olarak “</a:t>
            </a:r>
            <a:r>
              <a:rPr lang="tr-TR" b="1" i="1" dirty="0" smtClean="0"/>
              <a:t>Uyarı</a:t>
            </a:r>
            <a:r>
              <a:rPr lang="tr-TR" dirty="0" smtClean="0"/>
              <a:t>”lar kodun derlenmesine engel olmazlar. Ancak aşağıdaki –-</a:t>
            </a:r>
            <a:r>
              <a:rPr lang="tr-TR" dirty="0" err="1" smtClean="0"/>
              <a:t>Werror</a:t>
            </a:r>
            <a:r>
              <a:rPr lang="tr-TR" dirty="0" smtClean="0"/>
              <a:t> kısmını da (aşağıdaki resimde </a:t>
            </a:r>
            <a:r>
              <a:rPr lang="tr-TR" i="1" dirty="0" smtClean="0"/>
              <a:t>No</a:t>
            </a:r>
            <a:r>
              <a:rPr lang="tr-TR" dirty="0" smtClean="0"/>
              <a:t> olarak gözüken yeri </a:t>
            </a:r>
            <a:r>
              <a:rPr lang="tr-TR" i="1" dirty="0" err="1" smtClean="0"/>
              <a:t>Yes</a:t>
            </a:r>
            <a:r>
              <a:rPr lang="tr-TR" dirty="0" smtClean="0"/>
              <a:t> yaparak) açarak uyarıların da engel olmasını sağlayabilirsiniz. </a:t>
            </a:r>
          </a:p>
          <a:p>
            <a:r>
              <a:rPr lang="tr-TR" dirty="0" smtClean="0"/>
              <a:t>Böylece kodunuzda en ufak bir uyarı olduğunda bile kodunuz derlenmez. Sınava çalışırken ve ödevinizi kodlarken faydalı olabilir. Ancak Ara Sınav II esnasında bir uyarıya takılıp kalmayın diye bu ayar yeniden "No" yapılabilir.</a:t>
            </a:r>
          </a:p>
          <a:p>
            <a:endParaRPr lang="tr-TR" dirty="0"/>
          </a:p>
        </p:txBody>
      </p:sp>
      <p:sp>
        <p:nvSpPr>
          <p:cNvPr id="6" name="5 Oval"/>
          <p:cNvSpPr/>
          <p:nvPr/>
        </p:nvSpPr>
        <p:spPr>
          <a:xfrm>
            <a:off x="5429256" y="6000768"/>
            <a:ext cx="714380" cy="2857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Sola Bükülü Ok"/>
          <p:cNvSpPr/>
          <p:nvPr/>
        </p:nvSpPr>
        <p:spPr>
          <a:xfrm rot="761366">
            <a:off x="6453166" y="3581736"/>
            <a:ext cx="1714512" cy="2913060"/>
          </a:xfrm>
          <a:prstGeom prst="curvedLeftArrow">
            <a:avLst>
              <a:gd name="adj1" fmla="val 3267"/>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7 Oval"/>
          <p:cNvSpPr/>
          <p:nvPr/>
        </p:nvSpPr>
        <p:spPr>
          <a:xfrm>
            <a:off x="5429256" y="5357826"/>
            <a:ext cx="714380" cy="4286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Neden “   %[^\n]s” de boşluk var?</a:t>
            </a:r>
            <a:endParaRPr lang="tr-TR" dirty="0"/>
          </a:p>
        </p:txBody>
      </p:sp>
      <p:pic>
        <p:nvPicPr>
          <p:cNvPr id="5" name="4 İçerik Yer Tutucusu" descr="bilgisayar.jpg"/>
          <p:cNvPicPr>
            <a:picLocks noGrp="1" noChangeAspect="1"/>
          </p:cNvPicPr>
          <p:nvPr>
            <p:ph sz="quarter" idx="1"/>
          </p:nvPr>
        </p:nvPicPr>
        <p:blipFill>
          <a:blip r:embed="rId3"/>
          <a:stretch>
            <a:fillRect/>
          </a:stretch>
        </p:blipFill>
        <p:spPr>
          <a:xfrm>
            <a:off x="3643306" y="1785926"/>
            <a:ext cx="1188720" cy="1219200"/>
          </a:xfrm>
        </p:spPr>
      </p:pic>
      <p:sp>
        <p:nvSpPr>
          <p:cNvPr id="4" name="3 Yuvarlatılmış Dikdörtgen"/>
          <p:cNvSpPr/>
          <p:nvPr/>
        </p:nvSpPr>
        <p:spPr>
          <a:xfrm>
            <a:off x="785786" y="3500438"/>
            <a:ext cx="7286676" cy="1357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err="1" smtClean="0"/>
              <a:t>scanf’teki</a:t>
            </a:r>
            <a:r>
              <a:rPr lang="tr-TR" dirty="0" smtClean="0"/>
              <a:t> sade “%s”, tampondaki ilk boşluk/</a:t>
            </a:r>
            <a:r>
              <a:rPr lang="tr-TR" dirty="0" err="1" smtClean="0"/>
              <a:t>enter’ları</a:t>
            </a:r>
            <a:r>
              <a:rPr lang="tr-TR" dirty="0" smtClean="0"/>
              <a:t> almaz (</a:t>
            </a:r>
            <a:r>
              <a:rPr lang="tr-TR" b="1" dirty="0" smtClean="0"/>
              <a:t>deneyelim</a:t>
            </a:r>
            <a:r>
              <a:rPr lang="tr-TR" dirty="0" smtClean="0"/>
              <a:t>).</a:t>
            </a:r>
          </a:p>
          <a:p>
            <a:pPr lvl="1"/>
            <a:r>
              <a:rPr lang="tr-TR" dirty="0" smtClean="0"/>
              <a:t>Ancak, şapkalı kullanıma geçince, daha önce gördüğümüz “%c”, “  %c” arasındaki fark ortaya çıkmaktadır ve duruma göre %’</a:t>
            </a:r>
            <a:r>
              <a:rPr lang="tr-TR" dirty="0" err="1" smtClean="0"/>
              <a:t>nin</a:t>
            </a:r>
            <a:r>
              <a:rPr lang="tr-TR" dirty="0" smtClean="0"/>
              <a:t> öncesine boşluk koymak gerekir.</a:t>
            </a:r>
          </a:p>
        </p:txBody>
      </p:sp>
      <p:sp>
        <p:nvSpPr>
          <p:cNvPr id="12" name="11 Yukarı Bükülü Ok"/>
          <p:cNvSpPr/>
          <p:nvPr/>
        </p:nvSpPr>
        <p:spPr>
          <a:xfrm>
            <a:off x="1928794" y="1142984"/>
            <a:ext cx="2643206" cy="64294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Tek sözcükten daha uzun dizgi okumayı </a:t>
            </a:r>
            <a:r>
              <a:rPr lang="tr-TR" sz="2400" dirty="0" err="1" smtClean="0"/>
              <a:t>scanf</a:t>
            </a:r>
            <a:r>
              <a:rPr lang="tr-TR" sz="2400" dirty="0" smtClean="0"/>
              <a:t> ile yapmak</a:t>
            </a:r>
            <a:endParaRPr lang="tr-TR" sz="2400" dirty="0"/>
          </a:p>
        </p:txBody>
      </p:sp>
      <p:sp>
        <p:nvSpPr>
          <p:cNvPr id="3" name="2 İçerik Yer Tutucusu"/>
          <p:cNvSpPr>
            <a:spLocks noGrp="1"/>
          </p:cNvSpPr>
          <p:nvPr>
            <p:ph sz="quarter" idx="1"/>
          </p:nvPr>
        </p:nvSpPr>
        <p:spPr/>
        <p:txBody>
          <a:bodyPr/>
          <a:lstStyle/>
          <a:p>
            <a:r>
              <a:rPr lang="tr-TR" dirty="0" smtClean="0"/>
              <a:t>Dizgilerde tek sözcükten daha uzun metinlerin alımı için </a:t>
            </a:r>
            <a:r>
              <a:rPr lang="tr-TR" dirty="0" err="1" smtClean="0"/>
              <a:t>gets’e</a:t>
            </a:r>
            <a:r>
              <a:rPr lang="tr-TR" dirty="0" smtClean="0"/>
              <a:t> alternatif olarak şu ifadeyi kullanabiliriz:</a:t>
            </a:r>
          </a:p>
          <a:p>
            <a:endParaRPr lang="tr-TR" dirty="0" smtClean="0"/>
          </a:p>
          <a:p>
            <a:endParaRPr lang="tr-TR" dirty="0" smtClean="0"/>
          </a:p>
          <a:p>
            <a:endParaRPr lang="tr-TR" dirty="0" smtClean="0"/>
          </a:p>
          <a:p>
            <a:r>
              <a:rPr lang="tr-TR" dirty="0" smtClean="0"/>
              <a:t>Bu </a:t>
            </a:r>
            <a:r>
              <a:rPr lang="tr-TR" dirty="0" err="1" smtClean="0"/>
              <a:t>scanf</a:t>
            </a:r>
            <a:r>
              <a:rPr lang="tr-TR" dirty="0" smtClean="0"/>
              <a:t> ifadesi ile, girilen metinde boşluk olsa dahi tüm girilenleri (</a:t>
            </a:r>
            <a:r>
              <a:rPr lang="tr-TR" dirty="0" err="1" smtClean="0"/>
              <a:t>enter’a</a:t>
            </a:r>
            <a:r>
              <a:rPr lang="tr-TR" dirty="0" smtClean="0"/>
              <a:t> basılana kadar) başarılı bir şekilde alıyor ve isim’e kaydediyor.</a:t>
            </a:r>
          </a:p>
          <a:p>
            <a:endParaRPr lang="tr-TR" dirty="0" smtClean="0"/>
          </a:p>
          <a:p>
            <a:r>
              <a:rPr lang="tr-TR" dirty="0" smtClean="0"/>
              <a:t>Peki bu ifade nasıl çalışır? …</a:t>
            </a:r>
          </a:p>
          <a:p>
            <a:pPr>
              <a:buNone/>
            </a:pPr>
            <a:endParaRPr lang="tr-TR" dirty="0" smtClean="0"/>
          </a:p>
        </p:txBody>
      </p:sp>
      <p:sp>
        <p:nvSpPr>
          <p:cNvPr id="4" name="3 Yuvarlatılmış Dikdörtgen"/>
          <p:cNvSpPr/>
          <p:nvPr/>
        </p:nvSpPr>
        <p:spPr>
          <a:xfrm>
            <a:off x="2143108" y="2285992"/>
            <a:ext cx="4504784" cy="10410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err="1" smtClean="0">
                <a:solidFill>
                  <a:schemeClr val="tx1"/>
                </a:solidFill>
              </a:rPr>
              <a:t>scanf</a:t>
            </a:r>
            <a:r>
              <a:rPr lang="tr-TR" sz="2800" dirty="0" smtClean="0">
                <a:solidFill>
                  <a:schemeClr val="tx1"/>
                </a:solidFill>
              </a:rPr>
              <a:t>(“  %[^\n]s”, isim);</a:t>
            </a:r>
            <a:endParaRPr lang="tr-TR" sz="28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214282" y="152400"/>
            <a:ext cx="8929718" cy="990600"/>
          </a:xfrm>
        </p:spPr>
        <p:txBody>
          <a:bodyPr>
            <a:normAutofit/>
          </a:bodyPr>
          <a:lstStyle/>
          <a:p>
            <a:r>
              <a:rPr lang="tr-TR" sz="2000" dirty="0" smtClean="0"/>
              <a:t>Özet: scanf ile dizgi okurken </a:t>
            </a:r>
            <a:r>
              <a:rPr lang="tr-TR" sz="2000" dirty="0" err="1" smtClean="0"/>
              <a:t>stdin’deki</a:t>
            </a:r>
            <a:r>
              <a:rPr lang="tr-TR" sz="2000" dirty="0" smtClean="0"/>
              <a:t> boşluk/</a:t>
            </a:r>
            <a:r>
              <a:rPr lang="tr-TR" sz="2000" dirty="0" err="1" smtClean="0"/>
              <a:t>enter’ları</a:t>
            </a:r>
            <a:r>
              <a:rPr lang="tr-TR" sz="2000" dirty="0" smtClean="0"/>
              <a:t>  göz ardı edebilmek</a:t>
            </a:r>
            <a:endParaRPr lang="tr-TR" sz="2000" dirty="0"/>
          </a:p>
        </p:txBody>
      </p:sp>
      <p:sp>
        <p:nvSpPr>
          <p:cNvPr id="3" name="2 İçerik Yer Tutucusu"/>
          <p:cNvSpPr>
            <a:spLocks noGrp="1"/>
          </p:cNvSpPr>
          <p:nvPr>
            <p:ph sz="quarter" idx="1"/>
          </p:nvPr>
        </p:nvSpPr>
        <p:spPr/>
        <p:txBody>
          <a:bodyPr/>
          <a:lstStyle/>
          <a:p>
            <a:pPr marL="274320" lvl="1">
              <a:spcBef>
                <a:spcPts val="600"/>
              </a:spcBef>
              <a:buClr>
                <a:schemeClr val="accent1"/>
              </a:buClr>
            </a:pPr>
            <a:r>
              <a:rPr lang="tr-TR" dirty="0" err="1" smtClean="0"/>
              <a:t>scanf</a:t>
            </a:r>
            <a:r>
              <a:rPr lang="tr-TR" dirty="0" smtClean="0"/>
              <a:t>(“%[^\n]s”, </a:t>
            </a:r>
            <a:r>
              <a:rPr lang="tr-TR" dirty="0" err="1" smtClean="0"/>
              <a:t>ulke</a:t>
            </a:r>
            <a:r>
              <a:rPr lang="tr-TR" dirty="0" smtClean="0"/>
              <a:t>_ismi); </a:t>
            </a:r>
          </a:p>
          <a:p>
            <a:pPr marL="274320" lvl="1">
              <a:spcBef>
                <a:spcPts val="600"/>
              </a:spcBef>
              <a:buClr>
                <a:schemeClr val="accent1"/>
              </a:buClr>
              <a:buNone/>
            </a:pPr>
            <a:r>
              <a:rPr lang="tr-TR" sz="1800" dirty="0" smtClean="0">
                <a:solidFill>
                  <a:schemeClr val="tx1"/>
                </a:solidFill>
              </a:rPr>
              <a:t>(%’den önce boşluksuz) </a:t>
            </a:r>
            <a:r>
              <a:rPr lang="tr-TR" sz="2400" dirty="0" smtClean="0">
                <a:solidFill>
                  <a:schemeClr val="tx1"/>
                </a:solidFill>
              </a:rPr>
              <a:t>kullanımının bir eksiği vardır. Eğer yukarıda bir başka </a:t>
            </a:r>
            <a:r>
              <a:rPr lang="tr-TR" sz="2400" dirty="0" err="1" smtClean="0">
                <a:solidFill>
                  <a:schemeClr val="tx1"/>
                </a:solidFill>
              </a:rPr>
              <a:t>scanf</a:t>
            </a:r>
            <a:r>
              <a:rPr lang="tr-TR" sz="2400" dirty="0" smtClean="0">
                <a:solidFill>
                  <a:schemeClr val="tx1"/>
                </a:solidFill>
              </a:rPr>
              <a:t> varsa, ondan artakalan bir “</a:t>
            </a:r>
            <a:r>
              <a:rPr lang="tr-TR" sz="2400" dirty="0" err="1" smtClean="0">
                <a:solidFill>
                  <a:schemeClr val="tx1"/>
                </a:solidFill>
              </a:rPr>
              <a:t>enter</a:t>
            </a:r>
            <a:r>
              <a:rPr lang="tr-TR" sz="2400" dirty="0" smtClean="0">
                <a:solidFill>
                  <a:schemeClr val="tx1"/>
                </a:solidFill>
              </a:rPr>
              <a:t>” tamponda bekliyor olabilir. Bu durumda, bu </a:t>
            </a:r>
            <a:r>
              <a:rPr lang="tr-TR" sz="2400" dirty="0" err="1" smtClean="0">
                <a:solidFill>
                  <a:schemeClr val="tx1"/>
                </a:solidFill>
              </a:rPr>
              <a:t>scanf</a:t>
            </a:r>
            <a:r>
              <a:rPr lang="tr-TR" sz="2400" dirty="0" smtClean="0">
                <a:solidFill>
                  <a:schemeClr val="tx1"/>
                </a:solidFill>
              </a:rPr>
              <a:t> “</a:t>
            </a:r>
            <a:r>
              <a:rPr lang="tr-TR" sz="2400" dirty="0" err="1" smtClean="0">
                <a:solidFill>
                  <a:schemeClr val="tx1"/>
                </a:solidFill>
              </a:rPr>
              <a:t>enter</a:t>
            </a:r>
            <a:r>
              <a:rPr lang="tr-TR" sz="2400" dirty="0" smtClean="0">
                <a:solidFill>
                  <a:schemeClr val="tx1"/>
                </a:solidFill>
              </a:rPr>
              <a:t> gördüm çıkayım” diyerek </a:t>
            </a:r>
            <a:r>
              <a:rPr lang="tr-TR" sz="2400" dirty="0" err="1" smtClean="0">
                <a:solidFill>
                  <a:schemeClr val="tx1"/>
                </a:solidFill>
              </a:rPr>
              <a:t>ulke</a:t>
            </a:r>
            <a:r>
              <a:rPr lang="tr-TR" sz="2400" dirty="0" smtClean="0">
                <a:solidFill>
                  <a:schemeClr val="tx1"/>
                </a:solidFill>
              </a:rPr>
              <a:t>_ismi değerini hiç almaz.</a:t>
            </a:r>
          </a:p>
          <a:p>
            <a:pPr marL="274320" lvl="1">
              <a:spcBef>
                <a:spcPts val="600"/>
              </a:spcBef>
              <a:buClr>
                <a:schemeClr val="accent1"/>
              </a:buClr>
            </a:pPr>
            <a:r>
              <a:rPr lang="tr-TR" sz="2400" dirty="0" smtClean="0">
                <a:solidFill>
                  <a:schemeClr val="tx1"/>
                </a:solidFill>
              </a:rPr>
              <a:t>Çözümler:</a:t>
            </a:r>
          </a:p>
          <a:p>
            <a:pPr marL="457200" lvl="1" indent="-457200">
              <a:buFont typeface="+mj-lt"/>
              <a:buAutoNum type="arabicPeriod"/>
            </a:pPr>
            <a:r>
              <a:rPr lang="tr-TR" sz="2100" dirty="0" err="1" smtClean="0">
                <a:solidFill>
                  <a:schemeClr val="tx1"/>
                </a:solidFill>
              </a:rPr>
              <a:t>fflush</a:t>
            </a:r>
            <a:r>
              <a:rPr lang="tr-TR" sz="2100" dirty="0" smtClean="0">
                <a:solidFill>
                  <a:schemeClr val="tx1"/>
                </a:solidFill>
              </a:rPr>
              <a:t>(</a:t>
            </a:r>
            <a:r>
              <a:rPr lang="tr-TR" sz="2100" dirty="0" err="1" smtClean="0">
                <a:solidFill>
                  <a:schemeClr val="tx1"/>
                </a:solidFill>
              </a:rPr>
              <a:t>stdin</a:t>
            </a:r>
            <a:r>
              <a:rPr lang="tr-TR" sz="2100" dirty="0" smtClean="0">
                <a:solidFill>
                  <a:schemeClr val="tx1"/>
                </a:solidFill>
              </a:rPr>
              <a:t>); // giriş tamponu boşalsın</a:t>
            </a:r>
          </a:p>
          <a:p>
            <a:pPr marL="457200" lvl="1" indent="-457200">
              <a:spcBef>
                <a:spcPts val="600"/>
              </a:spcBef>
              <a:buClr>
                <a:schemeClr val="accent1"/>
              </a:buClr>
              <a:buNone/>
            </a:pPr>
            <a:r>
              <a:rPr lang="tr-TR" sz="2400" dirty="0" smtClean="0">
                <a:solidFill>
                  <a:schemeClr val="tx1"/>
                </a:solidFill>
              </a:rPr>
              <a:t>	</a:t>
            </a:r>
            <a:r>
              <a:rPr lang="tr-TR" sz="2100" dirty="0" err="1" smtClean="0">
                <a:solidFill>
                  <a:schemeClr val="tx1"/>
                </a:solidFill>
              </a:rPr>
              <a:t>scanf</a:t>
            </a:r>
            <a:r>
              <a:rPr lang="tr-TR" sz="2100" dirty="0" smtClean="0">
                <a:solidFill>
                  <a:schemeClr val="tx1"/>
                </a:solidFill>
              </a:rPr>
              <a:t>("%[^\n]s", </a:t>
            </a:r>
            <a:r>
              <a:rPr lang="tr-TR" sz="2100" dirty="0" err="1" smtClean="0">
                <a:solidFill>
                  <a:schemeClr val="tx1"/>
                </a:solidFill>
              </a:rPr>
              <a:t>ulke</a:t>
            </a:r>
            <a:r>
              <a:rPr lang="tr-TR" sz="2100" dirty="0" smtClean="0">
                <a:solidFill>
                  <a:schemeClr val="tx1"/>
                </a:solidFill>
              </a:rPr>
              <a:t>_ismi);</a:t>
            </a:r>
          </a:p>
          <a:p>
            <a:pPr marL="457200" lvl="1" indent="-457200">
              <a:spcBef>
                <a:spcPts val="600"/>
              </a:spcBef>
              <a:buClr>
                <a:schemeClr val="accent1"/>
              </a:buClr>
              <a:buFont typeface="+mj-lt"/>
              <a:buAutoNum type="arabicPeriod" startAt="2"/>
            </a:pPr>
            <a:r>
              <a:rPr lang="tr-TR" sz="2100" dirty="0" err="1" smtClean="0">
                <a:solidFill>
                  <a:schemeClr val="tx1"/>
                </a:solidFill>
              </a:rPr>
              <a:t>scanf</a:t>
            </a:r>
            <a:r>
              <a:rPr lang="tr-TR" sz="2100" dirty="0" smtClean="0">
                <a:solidFill>
                  <a:schemeClr val="tx1"/>
                </a:solidFill>
              </a:rPr>
              <a:t>("  %[^\n]s", </a:t>
            </a:r>
            <a:r>
              <a:rPr lang="tr-TR" sz="2100" dirty="0" err="1" smtClean="0">
                <a:solidFill>
                  <a:schemeClr val="tx1"/>
                </a:solidFill>
              </a:rPr>
              <a:t>ulke</a:t>
            </a:r>
            <a:r>
              <a:rPr lang="tr-TR" sz="2100" dirty="0" smtClean="0">
                <a:solidFill>
                  <a:schemeClr val="tx1"/>
                </a:solidFill>
              </a:rPr>
              <a:t>_ismi);</a:t>
            </a:r>
          </a:p>
          <a:p>
            <a:pPr marL="457200" lvl="1" indent="-457200">
              <a:spcBef>
                <a:spcPts val="600"/>
              </a:spcBef>
              <a:buClr>
                <a:schemeClr val="accent1"/>
              </a:buClr>
              <a:buNone/>
            </a:pPr>
            <a:endParaRPr lang="tr-TR" sz="2100" dirty="0" smtClean="0">
              <a:solidFill>
                <a:schemeClr val="tx1"/>
              </a:solidFill>
            </a:endParaRPr>
          </a:p>
          <a:p>
            <a:pPr marL="457200" lvl="1" indent="-457200">
              <a:spcBef>
                <a:spcPts val="600"/>
              </a:spcBef>
              <a:buClr>
                <a:schemeClr val="accent1"/>
              </a:buClr>
              <a:buFont typeface="+mj-lt"/>
              <a:buAutoNum type="arabicPeriod"/>
            </a:pPr>
            <a:endParaRPr lang="tr-TR" dirty="0" smtClean="0"/>
          </a:p>
          <a:p>
            <a:pPr marL="274320" lvl="1">
              <a:spcBef>
                <a:spcPts val="600"/>
              </a:spcBef>
              <a:buClr>
                <a:schemeClr val="accent1"/>
              </a:buClr>
            </a:pPr>
            <a:endParaRPr lang="tr-TR" dirty="0"/>
          </a:p>
        </p:txBody>
      </p:sp>
      <p:cxnSp>
        <p:nvCxnSpPr>
          <p:cNvPr id="5" name="4 Düz Ok Bağlayıcısı"/>
          <p:cNvCxnSpPr/>
          <p:nvPr/>
        </p:nvCxnSpPr>
        <p:spPr>
          <a:xfrm rot="16200000" flipV="1">
            <a:off x="1712734" y="4930945"/>
            <a:ext cx="379259" cy="232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1021278" y="5176445"/>
            <a:ext cx="7898444" cy="1169551"/>
          </a:xfrm>
          <a:prstGeom prst="rect">
            <a:avLst/>
          </a:prstGeom>
          <a:noFill/>
        </p:spPr>
        <p:txBody>
          <a:bodyPr wrap="none" rtlCol="0">
            <a:spAutoFit/>
          </a:bodyPr>
          <a:lstStyle/>
          <a:p>
            <a:r>
              <a:rPr lang="tr-TR" sz="1400" dirty="0" smtClean="0"/>
              <a:t>Buraya koyacağımız bir boşluk derleyiciye şu mesajı verir:</a:t>
            </a:r>
            <a:br>
              <a:rPr lang="tr-TR" sz="1400" dirty="0" smtClean="0"/>
            </a:br>
            <a:r>
              <a:rPr lang="tr-TR" sz="1400" i="1" dirty="0" smtClean="0"/>
              <a:t>Lütfen, bütün </a:t>
            </a:r>
            <a:r>
              <a:rPr lang="tr-TR" sz="1400" i="1" dirty="0" err="1" smtClean="0"/>
              <a:t>enter</a:t>
            </a:r>
            <a:r>
              <a:rPr lang="tr-TR" sz="1400" i="1" dirty="0" smtClean="0"/>
              <a:t>/boşluk (</a:t>
            </a:r>
            <a:r>
              <a:rPr lang="tr-TR" sz="1400" i="1" dirty="0" err="1" smtClean="0"/>
              <a:t>whitespace</a:t>
            </a:r>
            <a:r>
              <a:rPr lang="tr-TR" sz="1400" i="1" dirty="0" smtClean="0"/>
              <a:t>) </a:t>
            </a:r>
            <a:r>
              <a:rPr lang="tr-TR" sz="1400" i="1" dirty="0" err="1" smtClean="0"/>
              <a:t>leri</a:t>
            </a:r>
            <a:r>
              <a:rPr lang="tr-TR" sz="1400" i="1" dirty="0" smtClean="0"/>
              <a:t> göz ardı et, sonra okuma yap.</a:t>
            </a:r>
          </a:p>
          <a:p>
            <a:r>
              <a:rPr lang="tr-TR" sz="1400" i="1" dirty="0" smtClean="0"/>
              <a:t>Bu boşluğu daha önce “%c” ile kullanmayı görmüştük.</a:t>
            </a:r>
            <a:br>
              <a:rPr lang="tr-TR" sz="1400" i="1" dirty="0" smtClean="0"/>
            </a:br>
            <a:r>
              <a:rPr lang="tr-TR" sz="1400" i="1" dirty="0" smtClean="0"/>
              <a:t>“%s” sade şekilde kullanıldığında boşluk koyulmuş gibi işlem yürütür(ayrıca boşluk koymaya gerek yoktur.)</a:t>
            </a:r>
          </a:p>
          <a:p>
            <a:r>
              <a:rPr lang="tr-TR" sz="1400" i="1" dirty="0" smtClean="0"/>
              <a:t>Ancak yukarıdaki gibi ^</a:t>
            </a:r>
            <a:r>
              <a:rPr lang="tr-TR" sz="1400" i="1" dirty="0" err="1" smtClean="0"/>
              <a:t>lı</a:t>
            </a:r>
            <a:r>
              <a:rPr lang="tr-TR" sz="1400" i="1" dirty="0" smtClean="0"/>
              <a:t> kullanımda başına boşluk gerekmektedir.</a:t>
            </a:r>
            <a:endParaRPr lang="tr-TR" sz="1400" i="1"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Tek sözcükten daha uzun dizgi okumayı scanf ile yapmak</a:t>
            </a:r>
            <a:endParaRPr lang="tr-TR" sz="2400" dirty="0"/>
          </a:p>
        </p:txBody>
      </p:sp>
      <p:sp>
        <p:nvSpPr>
          <p:cNvPr id="3" name="2 İçerik Yer Tutucusu"/>
          <p:cNvSpPr>
            <a:spLocks noGrp="1"/>
          </p:cNvSpPr>
          <p:nvPr>
            <p:ph sz="quarter" idx="1"/>
          </p:nvPr>
        </p:nvSpPr>
        <p:spPr/>
        <p:txBody>
          <a:bodyPr/>
          <a:lstStyle/>
          <a:p>
            <a:r>
              <a:rPr lang="tr-TR" dirty="0" smtClean="0"/>
              <a:t>scanf("%[^</a:t>
            </a:r>
            <a:r>
              <a:rPr lang="tr-TR" dirty="0" err="1" smtClean="0"/>
              <a:t>abc</a:t>
            </a:r>
            <a:r>
              <a:rPr lang="tr-TR" dirty="0" smtClean="0"/>
              <a:t>]s", isim); </a:t>
            </a:r>
            <a:r>
              <a:rPr lang="tr-TR" sz="1600" i="1" dirty="0" smtClean="0"/>
              <a:t>// %[^a^b^c]s şeklinde de olur.</a:t>
            </a:r>
            <a:endParaRPr lang="tr-TR" i="1" dirty="0" smtClean="0"/>
          </a:p>
          <a:p>
            <a:pPr lvl="1"/>
            <a:r>
              <a:rPr lang="tr-TR" sz="1400" dirty="0" smtClean="0"/>
              <a:t>Bu örnekteki kullanım: Kullanıcıdan klavye aracılığıyla gönderilen veriler, giriş tamponuna kaydedilir. SCANF komutu giriş tamponundan veri alır, isim’e kaydeder ve aldığı veriyi tampondan siler. </a:t>
            </a:r>
          </a:p>
          <a:p>
            <a:pPr lvl="1"/>
            <a:r>
              <a:rPr lang="tr-TR" sz="1400" dirty="0" smtClean="0"/>
              <a:t>Bu durum [^</a:t>
            </a:r>
            <a:r>
              <a:rPr lang="tr-TR" sz="1400" dirty="0" err="1" smtClean="0"/>
              <a:t>abc</a:t>
            </a:r>
            <a:r>
              <a:rPr lang="tr-TR" sz="1400" dirty="0" smtClean="0"/>
              <a:t>] ifadesi nedeniyle a,b ya da c harflerini görene kadar sürer. Bu harflerden birini gördüğü ilk anda değer alma işlemini bitirir.</a:t>
            </a:r>
          </a:p>
          <a:p>
            <a:pPr lvl="1"/>
            <a:r>
              <a:rPr lang="tr-TR" sz="1400" dirty="0" smtClean="0"/>
              <a:t>İşlem bittiğinde tamponda halen bilgi kaldıysa, bir sonraki </a:t>
            </a:r>
            <a:r>
              <a:rPr lang="tr-TR" sz="1400" dirty="0" err="1" smtClean="0"/>
              <a:t>scanf</a:t>
            </a:r>
            <a:r>
              <a:rPr lang="tr-TR" sz="1400" dirty="0" smtClean="0"/>
              <a:t> o bilgiyi okur.</a:t>
            </a:r>
          </a:p>
          <a:p>
            <a:pPr lvl="1"/>
            <a:r>
              <a:rPr lang="tr-TR" sz="1400" dirty="0" smtClean="0"/>
              <a:t>Kullanıcı “sen nereye gidiyorsun acaba?” girerse </a:t>
            </a:r>
            <a:endParaRPr lang="tr-TR" sz="1400" dirty="0"/>
          </a:p>
        </p:txBody>
      </p:sp>
      <p:pic>
        <p:nvPicPr>
          <p:cNvPr id="1026" name="Picture 2"/>
          <p:cNvPicPr>
            <a:picLocks noChangeAspect="1" noChangeArrowheads="1"/>
          </p:cNvPicPr>
          <p:nvPr/>
        </p:nvPicPr>
        <p:blipFill>
          <a:blip r:embed="rId3"/>
          <a:srcRect t="19877"/>
          <a:stretch>
            <a:fillRect/>
          </a:stretch>
        </p:blipFill>
        <p:spPr bwMode="auto">
          <a:xfrm>
            <a:off x="357158" y="3286124"/>
            <a:ext cx="8072462" cy="1766276"/>
          </a:xfrm>
          <a:prstGeom prst="rect">
            <a:avLst/>
          </a:prstGeom>
          <a:noFill/>
          <a:ln w="9525">
            <a:noFill/>
            <a:miter lim="800000"/>
            <a:headEnd/>
            <a:tailEnd/>
          </a:ln>
          <a:effectLst/>
        </p:spPr>
      </p:pic>
      <p:sp>
        <p:nvSpPr>
          <p:cNvPr id="5" name="4 Dikdörtgen"/>
          <p:cNvSpPr/>
          <p:nvPr/>
        </p:nvSpPr>
        <p:spPr>
          <a:xfrm>
            <a:off x="2143108" y="4500570"/>
            <a:ext cx="5572164" cy="1477328"/>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err="1" smtClean="0"/>
              <a:t>char</a:t>
            </a:r>
            <a:r>
              <a:rPr lang="tr-TR" dirty="0" smtClean="0"/>
              <a:t> isim[20],tampon[20];</a:t>
            </a:r>
          </a:p>
          <a:p>
            <a:r>
              <a:rPr lang="tr-TR" dirty="0" err="1" smtClean="0"/>
              <a:t>printf</a:t>
            </a:r>
            <a:r>
              <a:rPr lang="tr-TR" dirty="0" smtClean="0"/>
              <a:t>("</a:t>
            </a:r>
            <a:r>
              <a:rPr lang="tr-TR" dirty="0" err="1" smtClean="0"/>
              <a:t>Cumlenizi</a:t>
            </a:r>
            <a:r>
              <a:rPr lang="tr-TR" dirty="0" smtClean="0"/>
              <a:t> giriniz:");</a:t>
            </a:r>
          </a:p>
          <a:p>
            <a:r>
              <a:rPr lang="tr-TR" dirty="0" smtClean="0"/>
              <a:t>scanf("%[^</a:t>
            </a:r>
            <a:r>
              <a:rPr lang="tr-TR" dirty="0" err="1" smtClean="0"/>
              <a:t>abc</a:t>
            </a:r>
            <a:r>
              <a:rPr lang="tr-TR" dirty="0" smtClean="0"/>
              <a:t>]s", isim);</a:t>
            </a:r>
          </a:p>
          <a:p>
            <a:r>
              <a:rPr lang="tr-TR" dirty="0" err="1" smtClean="0"/>
              <a:t>scanf</a:t>
            </a:r>
            <a:r>
              <a:rPr lang="tr-TR" dirty="0" smtClean="0"/>
              <a:t>("%s", tampon);</a:t>
            </a:r>
          </a:p>
          <a:p>
            <a:r>
              <a:rPr lang="tr-TR" dirty="0" err="1" smtClean="0"/>
              <a:t>printf</a:t>
            </a:r>
            <a:r>
              <a:rPr lang="tr-TR" dirty="0" smtClean="0"/>
              <a:t>("</a:t>
            </a:r>
            <a:r>
              <a:rPr lang="tr-TR" dirty="0" err="1" smtClean="0"/>
              <a:t>Isim</a:t>
            </a:r>
            <a:r>
              <a:rPr lang="tr-TR" dirty="0" smtClean="0"/>
              <a:t> &lt;%s&gt;, tamponda kalan &lt;%s&gt;", isim, tampon);</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Tek sözcükten daha uzun dizgi okumayı scanf ile yapmak</a:t>
            </a:r>
            <a:endParaRPr lang="tr-TR" sz="2400" dirty="0"/>
          </a:p>
        </p:txBody>
      </p:sp>
      <p:sp>
        <p:nvSpPr>
          <p:cNvPr id="3" name="2 İçerik Yer Tutucusu"/>
          <p:cNvSpPr>
            <a:spLocks noGrp="1"/>
          </p:cNvSpPr>
          <p:nvPr>
            <p:ph sz="quarter" idx="1"/>
          </p:nvPr>
        </p:nvSpPr>
        <p:spPr/>
        <p:txBody>
          <a:bodyPr>
            <a:normAutofit fontScale="92500" lnSpcReduction="10000"/>
          </a:bodyPr>
          <a:lstStyle/>
          <a:p>
            <a:r>
              <a:rPr lang="tr-TR" dirty="0" smtClean="0"/>
              <a:t>scanf("%[^</a:t>
            </a:r>
            <a:r>
              <a:rPr lang="tr-TR" dirty="0" err="1" smtClean="0"/>
              <a:t>abc</a:t>
            </a:r>
            <a:r>
              <a:rPr lang="tr-TR" dirty="0" smtClean="0"/>
              <a:t>]s", isim);</a:t>
            </a:r>
          </a:p>
          <a:p>
            <a:pPr lvl="1"/>
            <a:r>
              <a:rPr lang="tr-TR" sz="2400" dirty="0" err="1" smtClean="0"/>
              <a:t>a’yı</a:t>
            </a:r>
            <a:r>
              <a:rPr lang="tr-TR" sz="2400" dirty="0" smtClean="0"/>
              <a:t> görürsen sonlan YA DA</a:t>
            </a:r>
          </a:p>
          <a:p>
            <a:pPr lvl="1"/>
            <a:r>
              <a:rPr lang="tr-TR" sz="2400" dirty="0" err="1" smtClean="0"/>
              <a:t>b’yi</a:t>
            </a:r>
            <a:r>
              <a:rPr lang="tr-TR" sz="2400" dirty="0" smtClean="0"/>
              <a:t> görürsen sonlan YA DA</a:t>
            </a:r>
          </a:p>
          <a:p>
            <a:pPr lvl="1"/>
            <a:r>
              <a:rPr lang="tr-TR" sz="2400" dirty="0" err="1" smtClean="0"/>
              <a:t>c’yi</a:t>
            </a:r>
            <a:r>
              <a:rPr lang="tr-TR" sz="2400" dirty="0" smtClean="0"/>
              <a:t> görürsen sonlan</a:t>
            </a:r>
          </a:p>
          <a:p>
            <a:pPr lvl="1"/>
            <a:r>
              <a:rPr lang="tr-TR" sz="2400" dirty="0" smtClean="0"/>
              <a:t>“Dizgiler </a:t>
            </a:r>
            <a:r>
              <a:rPr lang="tr-TR" sz="2400" dirty="0" err="1" smtClean="0"/>
              <a:t>nasil</a:t>
            </a:r>
            <a:r>
              <a:rPr lang="tr-TR" sz="2400" dirty="0" smtClean="0"/>
              <a:t>?” girilirse ?</a:t>
            </a:r>
          </a:p>
          <a:p>
            <a:pPr lvl="2"/>
            <a:r>
              <a:rPr lang="tr-TR" sz="2100" dirty="0" smtClean="0"/>
              <a:t>“Dizgiler n” kısmını alır.</a:t>
            </a:r>
          </a:p>
          <a:p>
            <a:pPr lvl="1"/>
            <a:endParaRPr lang="tr-TR" sz="2400" dirty="0" smtClean="0"/>
          </a:p>
          <a:p>
            <a:pPr lvl="1"/>
            <a:endParaRPr lang="tr-TR" sz="2400" dirty="0" smtClean="0"/>
          </a:p>
          <a:p>
            <a:r>
              <a:rPr lang="tr-TR" dirty="0" smtClean="0"/>
              <a:t>scanf("%[</a:t>
            </a:r>
            <a:r>
              <a:rPr lang="tr-TR" dirty="0" err="1" smtClean="0"/>
              <a:t>abc</a:t>
            </a:r>
            <a:r>
              <a:rPr lang="tr-TR" dirty="0" smtClean="0"/>
              <a:t>]s", isim);</a:t>
            </a:r>
          </a:p>
          <a:p>
            <a:pPr lvl="1"/>
            <a:r>
              <a:rPr lang="tr-TR" sz="2400" dirty="0" smtClean="0"/>
              <a:t>^ olumsuzlama (</a:t>
            </a:r>
            <a:r>
              <a:rPr lang="tr-TR" sz="2400" dirty="0" err="1" smtClean="0"/>
              <a:t>negation</a:t>
            </a:r>
            <a:r>
              <a:rPr lang="tr-TR" sz="2400" dirty="0" smtClean="0"/>
              <a:t>) işareti yok.</a:t>
            </a:r>
          </a:p>
          <a:p>
            <a:pPr lvl="1"/>
            <a:r>
              <a:rPr lang="tr-TR" sz="2400" dirty="0" smtClean="0"/>
              <a:t>Sadece a,b,</a:t>
            </a:r>
            <a:r>
              <a:rPr lang="tr-TR" sz="2400" dirty="0" err="1" smtClean="0"/>
              <a:t>c’den</a:t>
            </a:r>
            <a:r>
              <a:rPr lang="tr-TR" sz="2400" dirty="0" smtClean="0"/>
              <a:t> oluşan kısmı al, gerisine dokunma.</a:t>
            </a:r>
          </a:p>
          <a:p>
            <a:pPr lvl="1"/>
            <a:r>
              <a:rPr lang="tr-TR" sz="2400" dirty="0" smtClean="0"/>
              <a:t>“</a:t>
            </a:r>
            <a:r>
              <a:rPr lang="tr-TR" sz="2400" dirty="0" err="1" smtClean="0"/>
              <a:t>abakus</a:t>
            </a:r>
            <a:r>
              <a:rPr lang="tr-TR" sz="2400" dirty="0" smtClean="0"/>
              <a:t>” girilirse ?</a:t>
            </a:r>
          </a:p>
          <a:p>
            <a:pPr lvl="2"/>
            <a:r>
              <a:rPr lang="tr-TR" sz="2100" dirty="0" smtClean="0"/>
              <a:t>sadece “aba”yı alır.</a:t>
            </a:r>
          </a:p>
          <a:p>
            <a:pPr lvl="1"/>
            <a:endParaRPr lang="tr-TR" sz="2400" dirty="0" smtClean="0"/>
          </a:p>
        </p:txBody>
      </p:sp>
      <p:sp>
        <p:nvSpPr>
          <p:cNvPr id="5" name="4 Metin kutusu"/>
          <p:cNvSpPr txBox="1"/>
          <p:nvPr/>
        </p:nvSpPr>
        <p:spPr>
          <a:xfrm>
            <a:off x="5500694" y="1785926"/>
            <a:ext cx="2643206" cy="11387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i="1" dirty="0" smtClean="0"/>
              <a:t>Sadece “</a:t>
            </a:r>
            <a:r>
              <a:rPr lang="tr-TR" sz="1600" i="1" dirty="0" err="1" smtClean="0"/>
              <a:t>abc”i</a:t>
            </a:r>
            <a:r>
              <a:rPr lang="tr-TR" sz="1600" i="1" dirty="0" smtClean="0"/>
              <a:t> yan yana görürse çıksın, yoksa “</a:t>
            </a:r>
            <a:r>
              <a:rPr lang="tr-TR" sz="1600" i="1" dirty="0" err="1" smtClean="0"/>
              <a:t>ba”da</a:t>
            </a:r>
            <a:r>
              <a:rPr lang="tr-TR" sz="1600" i="1" dirty="0" smtClean="0"/>
              <a:t> vs. çıkmasın </a:t>
            </a:r>
            <a:r>
              <a:rPr lang="tr-TR" dirty="0" smtClean="0"/>
              <a:t>istiyorsak, ona özel fonksiyon yazmalıyız.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checkerboard(across)">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solidFill>
                  <a:srgbClr val="464653"/>
                </a:solidFill>
              </a:rPr>
              <a:t>Tek sözcükten daha uzun dizgi okumayı </a:t>
            </a:r>
            <a:r>
              <a:rPr lang="tr-TR" sz="2400" dirty="0" err="1" smtClean="0">
                <a:solidFill>
                  <a:srgbClr val="464653"/>
                </a:solidFill>
              </a:rPr>
              <a:t>scanf</a:t>
            </a:r>
            <a:r>
              <a:rPr lang="tr-TR" sz="2400" dirty="0" smtClean="0">
                <a:solidFill>
                  <a:srgbClr val="464653"/>
                </a:solidFill>
              </a:rPr>
              <a:t> ile yapmak</a:t>
            </a:r>
            <a:endParaRPr lang="tr-TR" dirty="0"/>
          </a:p>
        </p:txBody>
      </p:sp>
      <p:sp>
        <p:nvSpPr>
          <p:cNvPr id="3" name="2 İçerik Yer Tutucusu"/>
          <p:cNvSpPr>
            <a:spLocks noGrp="1"/>
          </p:cNvSpPr>
          <p:nvPr>
            <p:ph sz="quarter" idx="1"/>
          </p:nvPr>
        </p:nvSpPr>
        <p:spPr>
          <a:xfrm>
            <a:off x="457200" y="1143000"/>
            <a:ext cx="8229600" cy="4937760"/>
          </a:xfrm>
        </p:spPr>
        <p:txBody>
          <a:bodyPr/>
          <a:lstStyle/>
          <a:p>
            <a:r>
              <a:rPr lang="tr-TR" smtClean="0"/>
              <a:t>scanf, yalın olarak kullanıldığında</a:t>
            </a:r>
          </a:p>
          <a:p>
            <a:pPr lvl="1"/>
            <a:r>
              <a:rPr lang="tr-TR" smtClean="0"/>
              <a:t>enter (\n)</a:t>
            </a:r>
          </a:p>
          <a:p>
            <a:pPr lvl="1"/>
            <a:r>
              <a:rPr lang="tr-TR" smtClean="0"/>
              <a:t>dizgi sonu ifadesi (\0) ve </a:t>
            </a:r>
          </a:p>
          <a:p>
            <a:pPr lvl="1"/>
            <a:r>
              <a:rPr lang="tr-TR" smtClean="0"/>
              <a:t>boşluk ( )</a:t>
            </a:r>
          </a:p>
          <a:p>
            <a:pPr lvl="1">
              <a:buNone/>
            </a:pPr>
            <a:r>
              <a:rPr lang="tr-TR" sz="2600" smtClean="0">
                <a:solidFill>
                  <a:schemeClr val="tx1"/>
                </a:solidFill>
              </a:rPr>
              <a:t>girilene kadarki kısmı aldığı için </a:t>
            </a:r>
            <a:r>
              <a:rPr lang="tr-TR" sz="2600" i="1" smtClean="0">
                <a:solidFill>
                  <a:schemeClr val="tx1"/>
                </a:solidFill>
              </a:rPr>
              <a:t>“  %[^\n^\0^ ]s” </a:t>
            </a:r>
            <a:r>
              <a:rPr lang="tr-TR" sz="2600" smtClean="0">
                <a:solidFill>
                  <a:schemeClr val="tx1"/>
                </a:solidFill>
              </a:rPr>
              <a:t>e denk olarak düşünebiliriz.</a:t>
            </a:r>
            <a:endParaRPr lang="tr-TR" sz="2600" dirty="0" smtClean="0">
              <a:solidFill>
                <a:schemeClr val="tx1"/>
              </a:solidFill>
            </a:endParaRPr>
          </a:p>
        </p:txBody>
      </p:sp>
      <p:sp>
        <p:nvSpPr>
          <p:cNvPr id="12" name="11 Yuvarlatılmış Dikdörtgen"/>
          <p:cNvSpPr/>
          <p:nvPr/>
        </p:nvSpPr>
        <p:spPr>
          <a:xfrm>
            <a:off x="457200" y="5233184"/>
            <a:ext cx="3909533" cy="69109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000" dirty="0" err="1" smtClean="0">
                <a:solidFill>
                  <a:schemeClr val="tx1"/>
                </a:solidFill>
              </a:rPr>
              <a:t>scanf</a:t>
            </a:r>
            <a:r>
              <a:rPr lang="tr-TR" sz="2000" dirty="0" smtClean="0">
                <a:solidFill>
                  <a:schemeClr val="tx1"/>
                </a:solidFill>
              </a:rPr>
              <a:t>(“  %[^\n^\0^ ]s”, isim);</a:t>
            </a:r>
            <a:endParaRPr lang="tr-TR" sz="2000" dirty="0">
              <a:solidFill>
                <a:schemeClr val="tx1"/>
              </a:solidFill>
            </a:endParaRPr>
          </a:p>
        </p:txBody>
      </p:sp>
      <p:cxnSp>
        <p:nvCxnSpPr>
          <p:cNvPr id="7" name="6 Düz Ok Bağlayıcısı"/>
          <p:cNvCxnSpPr/>
          <p:nvPr/>
        </p:nvCxnSpPr>
        <p:spPr>
          <a:xfrm rot="16200000" flipV="1">
            <a:off x="5551194" y="3504245"/>
            <a:ext cx="579549" cy="269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4366733" y="3928851"/>
            <a:ext cx="4006225" cy="923330"/>
          </a:xfrm>
          <a:prstGeom prst="rect">
            <a:avLst/>
          </a:prstGeom>
          <a:noFill/>
        </p:spPr>
        <p:txBody>
          <a:bodyPr wrap="none" rtlCol="0">
            <a:spAutoFit/>
          </a:bodyPr>
          <a:lstStyle/>
          <a:p>
            <a:pPr algn="ctr"/>
            <a:r>
              <a:rPr lang="tr-TR" dirty="0" smtClean="0"/>
              <a:t>Girişin başındaki </a:t>
            </a:r>
          </a:p>
          <a:p>
            <a:pPr algn="ctr"/>
            <a:r>
              <a:rPr lang="tr-TR" dirty="0" smtClean="0"/>
              <a:t>\n ve \0 gibi (</a:t>
            </a:r>
            <a:r>
              <a:rPr lang="tr-TR" dirty="0" err="1" smtClean="0"/>
              <a:t>whitespace</a:t>
            </a:r>
            <a:r>
              <a:rPr lang="tr-TR" dirty="0" smtClean="0"/>
              <a:t>) karakterleri </a:t>
            </a:r>
          </a:p>
          <a:p>
            <a:pPr algn="ctr"/>
            <a:r>
              <a:rPr lang="tr-TR" dirty="0" smtClean="0"/>
              <a:t>göz ardı  etmesi için</a:t>
            </a:r>
            <a:endParaRPr lang="tr-TR" dirty="0"/>
          </a:p>
        </p:txBody>
      </p:sp>
      <p:sp>
        <p:nvSpPr>
          <p:cNvPr id="11" name="10 Metin kutusu"/>
          <p:cNvSpPr txBox="1"/>
          <p:nvPr/>
        </p:nvSpPr>
        <p:spPr>
          <a:xfrm>
            <a:off x="4366733" y="5340906"/>
            <a:ext cx="381836" cy="523220"/>
          </a:xfrm>
          <a:prstGeom prst="rect">
            <a:avLst/>
          </a:prstGeom>
          <a:noFill/>
        </p:spPr>
        <p:txBody>
          <a:bodyPr wrap="none" rtlCol="0">
            <a:spAutoFit/>
          </a:bodyPr>
          <a:lstStyle/>
          <a:p>
            <a:r>
              <a:rPr lang="tr-TR" sz="2800" dirty="0" smtClean="0">
                <a:latin typeface="Arial"/>
                <a:cs typeface="Arial"/>
              </a:rPr>
              <a:t>≈</a:t>
            </a:r>
            <a:endParaRPr lang="tr-TR" sz="2800" dirty="0"/>
          </a:p>
        </p:txBody>
      </p:sp>
      <p:sp>
        <p:nvSpPr>
          <p:cNvPr id="13" name="12 Yuvarlatılmış Dikdörtgen"/>
          <p:cNvSpPr/>
          <p:nvPr/>
        </p:nvSpPr>
        <p:spPr>
          <a:xfrm>
            <a:off x="4777267" y="5233184"/>
            <a:ext cx="3909533" cy="69109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000" dirty="0" err="1" smtClean="0">
                <a:solidFill>
                  <a:schemeClr val="tx1"/>
                </a:solidFill>
              </a:rPr>
              <a:t>scanf</a:t>
            </a:r>
            <a:r>
              <a:rPr lang="tr-TR" sz="2000" dirty="0" smtClean="0">
                <a:solidFill>
                  <a:schemeClr val="tx1"/>
                </a:solidFill>
              </a:rPr>
              <a:t>(“%s”, isim);</a:t>
            </a:r>
            <a:endParaRPr lang="tr-TR" sz="2000" dirty="0">
              <a:solidFill>
                <a:schemeClr val="tx1"/>
              </a:solidFill>
            </a:endParaRPr>
          </a:p>
        </p:txBody>
      </p:sp>
      <p:sp>
        <p:nvSpPr>
          <p:cNvPr id="9" name="8 Yuvarlatılmış Dikdörtgen"/>
          <p:cNvSpPr/>
          <p:nvPr/>
        </p:nvSpPr>
        <p:spPr>
          <a:xfrm>
            <a:off x="1071538" y="3857628"/>
            <a:ext cx="2714644"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b="1" dirty="0" smtClean="0"/>
              <a:t>Burada boşluk konulmasının nedenini daha önce “  %c” kullanımında incelemiştik.</a:t>
            </a:r>
            <a:endParaRPr lang="tr-TR" sz="1600" b="1" dirty="0"/>
          </a:p>
        </p:txBody>
      </p:sp>
      <p:cxnSp>
        <p:nvCxnSpPr>
          <p:cNvPr id="14" name="13 Düz Ok Bağlayıcısı"/>
          <p:cNvCxnSpPr/>
          <p:nvPr/>
        </p:nvCxnSpPr>
        <p:spPr>
          <a:xfrm rot="5400000">
            <a:off x="1464447" y="5036355"/>
            <a:ext cx="714380" cy="21431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err="1" smtClean="0"/>
              <a:t>scanf</a:t>
            </a:r>
            <a:r>
              <a:rPr lang="tr-TR" sz="2400" dirty="0" smtClean="0"/>
              <a:t> ile tek sözcükten daha uzun dizgi okuyabilmek</a:t>
            </a:r>
            <a:endParaRPr lang="tr-TR" sz="2400" dirty="0"/>
          </a:p>
        </p:txBody>
      </p:sp>
      <p:sp>
        <p:nvSpPr>
          <p:cNvPr id="3" name="2 İçerik Yer Tutucusu"/>
          <p:cNvSpPr>
            <a:spLocks noGrp="1"/>
          </p:cNvSpPr>
          <p:nvPr>
            <p:ph sz="quarter" idx="1"/>
          </p:nvPr>
        </p:nvSpPr>
        <p:spPr>
          <a:xfrm>
            <a:off x="457200" y="1143000"/>
            <a:ext cx="8229600" cy="5463862"/>
          </a:xfrm>
        </p:spPr>
        <p:txBody>
          <a:bodyPr>
            <a:normAutofit/>
          </a:bodyPr>
          <a:lstStyle/>
          <a:p>
            <a:r>
              <a:rPr lang="tr-TR" dirty="0" smtClean="0"/>
              <a:t>Bu nedenlerden dolayı eğer sadece </a:t>
            </a:r>
            <a:r>
              <a:rPr lang="tr-TR" dirty="0" err="1" smtClean="0"/>
              <a:t>enter</a:t>
            </a:r>
            <a:r>
              <a:rPr lang="tr-TR" dirty="0" smtClean="0"/>
              <a:t> girilene kadar okuma yapılsın (dizgi sonu karakteri ve boşluk olsa bile okumaya devam edilsin) istiyorsak…</a:t>
            </a:r>
          </a:p>
          <a:p>
            <a:endParaRPr lang="tr-TR" sz="2600" dirty="0" smtClean="0">
              <a:solidFill>
                <a:schemeClr val="tx1"/>
              </a:solidFill>
            </a:endParaRPr>
          </a:p>
          <a:p>
            <a:pPr algn="ctr">
              <a:buNone/>
            </a:pPr>
            <a:endParaRPr lang="tr-TR" sz="1600" dirty="0" smtClean="0"/>
          </a:p>
          <a:p>
            <a:pPr algn="ctr">
              <a:buNone/>
            </a:pPr>
            <a:r>
              <a:rPr lang="tr-TR" dirty="0" smtClean="0"/>
              <a:t>ya da </a:t>
            </a:r>
          </a:p>
          <a:p>
            <a:pPr algn="ctr">
              <a:buNone/>
            </a:pPr>
            <a:endParaRPr lang="tr-TR" dirty="0" smtClean="0"/>
          </a:p>
          <a:p>
            <a:pPr algn="ctr">
              <a:buNone/>
            </a:pPr>
            <a:r>
              <a:rPr lang="tr-TR" dirty="0" smtClean="0"/>
              <a:t>DEĞİL!</a:t>
            </a:r>
          </a:p>
          <a:p>
            <a:pPr algn="ctr">
              <a:buNone/>
            </a:pPr>
            <a:endParaRPr lang="tr-TR" dirty="0" smtClean="0"/>
          </a:p>
          <a:p>
            <a:pPr algn="ctr">
              <a:buNone/>
            </a:pPr>
            <a:endParaRPr lang="tr-TR" dirty="0" smtClean="0"/>
          </a:p>
          <a:p>
            <a:pPr algn="ctr">
              <a:buNone/>
            </a:pPr>
            <a:r>
              <a:rPr lang="tr-TR" dirty="0" smtClean="0"/>
              <a:t>İFADESİNİ KULLANIRIZ.</a:t>
            </a:r>
          </a:p>
          <a:p>
            <a:pPr algn="ctr">
              <a:buNone/>
            </a:pPr>
            <a:endParaRPr lang="tr-TR" dirty="0" smtClean="0"/>
          </a:p>
          <a:p>
            <a:pPr algn="ctr">
              <a:buNone/>
            </a:pPr>
            <a:endParaRPr lang="tr-TR" dirty="0" smtClean="0"/>
          </a:p>
          <a:p>
            <a:pPr algn="ctr">
              <a:buNone/>
            </a:pPr>
            <a:endParaRPr lang="tr-TR" dirty="0" smtClean="0"/>
          </a:p>
        </p:txBody>
      </p:sp>
      <p:sp>
        <p:nvSpPr>
          <p:cNvPr id="12" name="11 Yuvarlatılmış Dikdörtgen"/>
          <p:cNvSpPr/>
          <p:nvPr/>
        </p:nvSpPr>
        <p:spPr>
          <a:xfrm>
            <a:off x="5072066" y="3143248"/>
            <a:ext cx="3567448" cy="6910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2000" dirty="0" err="1" smtClean="0">
                <a:solidFill>
                  <a:schemeClr val="tx1"/>
                </a:solidFill>
              </a:rPr>
              <a:t>scanf</a:t>
            </a:r>
            <a:r>
              <a:rPr lang="tr-TR" sz="2000" dirty="0" smtClean="0">
                <a:solidFill>
                  <a:schemeClr val="tx1"/>
                </a:solidFill>
              </a:rPr>
              <a:t>(“  %[^\n^\0^  ]s”, isim);</a:t>
            </a:r>
            <a:endParaRPr lang="tr-TR" sz="2000" dirty="0">
              <a:solidFill>
                <a:schemeClr val="tx1"/>
              </a:solidFill>
            </a:endParaRPr>
          </a:p>
        </p:txBody>
      </p:sp>
      <p:sp>
        <p:nvSpPr>
          <p:cNvPr id="13" name="12 Yuvarlatılmış Dikdörtgen"/>
          <p:cNvSpPr/>
          <p:nvPr/>
        </p:nvSpPr>
        <p:spPr>
          <a:xfrm>
            <a:off x="1643042" y="3143248"/>
            <a:ext cx="2389826" cy="6910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2000" dirty="0" err="1" smtClean="0">
                <a:solidFill>
                  <a:schemeClr val="tx1"/>
                </a:solidFill>
              </a:rPr>
              <a:t>scanf</a:t>
            </a:r>
            <a:r>
              <a:rPr lang="tr-TR" sz="2000" dirty="0" smtClean="0">
                <a:solidFill>
                  <a:schemeClr val="tx1"/>
                </a:solidFill>
              </a:rPr>
              <a:t>(“%s”, isim);</a:t>
            </a:r>
            <a:endParaRPr lang="tr-TR" sz="2000" dirty="0">
              <a:solidFill>
                <a:schemeClr val="tx1"/>
              </a:solidFill>
            </a:endParaRPr>
          </a:p>
        </p:txBody>
      </p:sp>
      <p:sp>
        <p:nvSpPr>
          <p:cNvPr id="9" name="8 Yuvarlatılmış Dikdörtgen"/>
          <p:cNvSpPr/>
          <p:nvPr/>
        </p:nvSpPr>
        <p:spPr>
          <a:xfrm>
            <a:off x="2617234" y="4733088"/>
            <a:ext cx="3909533" cy="69109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2000" dirty="0" err="1" smtClean="0">
                <a:solidFill>
                  <a:schemeClr val="tx1"/>
                </a:solidFill>
              </a:rPr>
              <a:t>scanf</a:t>
            </a:r>
            <a:r>
              <a:rPr lang="tr-TR" sz="2000" dirty="0" smtClean="0">
                <a:solidFill>
                  <a:schemeClr val="tx1"/>
                </a:solidFill>
              </a:rPr>
              <a:t>(“  %[^\n]s”, isim);</a:t>
            </a:r>
            <a:endParaRPr lang="tr-TR" sz="20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scanf’in</a:t>
            </a:r>
            <a:r>
              <a:rPr lang="tr-TR" dirty="0" smtClean="0"/>
              <a:t> şapkalı kullanımına örnek</a:t>
            </a:r>
            <a:endParaRPr lang="tr-TR" dirty="0"/>
          </a:p>
        </p:txBody>
      </p:sp>
      <p:sp>
        <p:nvSpPr>
          <p:cNvPr id="3" name="2 İçerik Yer Tutucusu"/>
          <p:cNvSpPr>
            <a:spLocks noGrp="1"/>
          </p:cNvSpPr>
          <p:nvPr>
            <p:ph sz="quarter" idx="1"/>
          </p:nvPr>
        </p:nvSpPr>
        <p:spPr>
          <a:xfrm>
            <a:off x="457200" y="1219200"/>
            <a:ext cx="4257676" cy="4937760"/>
          </a:xfrm>
        </p:spPr>
        <p:txBody>
          <a:bodyPr/>
          <a:lstStyle/>
          <a:p>
            <a:r>
              <a:rPr lang="tr-TR" dirty="0" smtClean="0"/>
              <a:t>Meyve isimleri iki sözcüklü olabiliyor.</a:t>
            </a:r>
          </a:p>
          <a:p>
            <a:r>
              <a:rPr lang="tr-TR" dirty="0" smtClean="0"/>
              <a:t>Sayılar da aynı satırda olduğu için </a:t>
            </a:r>
            <a:r>
              <a:rPr lang="tr-TR" dirty="0" err="1" smtClean="0"/>
              <a:t>fgets</a:t>
            </a:r>
            <a:r>
              <a:rPr lang="tr-TR" dirty="0" smtClean="0"/>
              <a:t> vs. işe yaramaz.</a:t>
            </a:r>
          </a:p>
          <a:p>
            <a:r>
              <a:rPr lang="tr-TR" dirty="0" smtClean="0"/>
              <a:t>Nasıl sadece meyve isimlerini alabiliriz?</a:t>
            </a:r>
            <a:endParaRPr lang="tr-TR" dirty="0"/>
          </a:p>
        </p:txBody>
      </p:sp>
      <p:pic>
        <p:nvPicPr>
          <p:cNvPr id="1026" name="Picture 2"/>
          <p:cNvPicPr>
            <a:picLocks noChangeAspect="1" noChangeArrowheads="1"/>
          </p:cNvPicPr>
          <p:nvPr/>
        </p:nvPicPr>
        <p:blipFill>
          <a:blip r:embed="rId3"/>
          <a:srcRect/>
          <a:stretch>
            <a:fillRect/>
          </a:stretch>
        </p:blipFill>
        <p:spPr bwMode="auto">
          <a:xfrm>
            <a:off x="4929190" y="1357298"/>
            <a:ext cx="3533775" cy="2495550"/>
          </a:xfrm>
          <a:prstGeom prst="rect">
            <a:avLst/>
          </a:prstGeom>
          <a:noFill/>
          <a:ln w="9525">
            <a:noFill/>
            <a:miter lim="800000"/>
            <a:headEnd/>
            <a:tailEnd/>
          </a:ln>
          <a:effectLst/>
        </p:spPr>
      </p:pic>
      <p:cxnSp>
        <p:nvCxnSpPr>
          <p:cNvPr id="6" name="5 Düz Ok Bağlayıcısı"/>
          <p:cNvCxnSpPr/>
          <p:nvPr/>
        </p:nvCxnSpPr>
        <p:spPr>
          <a:xfrm rot="10800000">
            <a:off x="3071802" y="1785926"/>
            <a:ext cx="178595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Dikdörtgen"/>
          <p:cNvSpPr/>
          <p:nvPr/>
        </p:nvSpPr>
        <p:spPr>
          <a:xfrm>
            <a:off x="571472" y="4429132"/>
            <a:ext cx="792961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800" dirty="0" smtClean="0"/>
              <a:t>fscanf(dosya, " %[^0123456789]s", isim);</a:t>
            </a:r>
            <a:endParaRPr lang="tr-TR" sz="2800" dirty="0"/>
          </a:p>
        </p:txBody>
      </p:sp>
      <p:sp>
        <p:nvSpPr>
          <p:cNvPr id="8" name="7 Metin kutusu"/>
          <p:cNvSpPr txBox="1"/>
          <p:nvPr/>
        </p:nvSpPr>
        <p:spPr>
          <a:xfrm>
            <a:off x="642910" y="6286520"/>
            <a:ext cx="7286676" cy="369332"/>
          </a:xfrm>
          <a:prstGeom prst="rect">
            <a:avLst/>
          </a:prstGeom>
          <a:noFill/>
        </p:spPr>
        <p:txBody>
          <a:bodyPr wrap="square" rtlCol="0">
            <a:spAutoFit/>
          </a:bodyPr>
          <a:lstStyle/>
          <a:p>
            <a:r>
              <a:rPr lang="tr-TR" dirty="0" smtClean="0"/>
              <a:t>“Neden </a:t>
            </a:r>
            <a:r>
              <a:rPr lang="tr-TR" dirty="0" err="1" smtClean="0"/>
              <a:t>fgets</a:t>
            </a:r>
            <a:r>
              <a:rPr lang="tr-TR" dirty="0" smtClean="0"/>
              <a:t> varken, şapkalı </a:t>
            </a:r>
            <a:r>
              <a:rPr lang="tr-TR" dirty="0" err="1" smtClean="0"/>
              <a:t>fscanf</a:t>
            </a:r>
            <a:r>
              <a:rPr lang="tr-TR" dirty="0" smtClean="0"/>
              <a:t>?” sorusuna cevap veren güzel bir örnek…</a:t>
            </a:r>
            <a:endParaRPr lang="tr-TR" dirty="0"/>
          </a:p>
        </p:txBody>
      </p:sp>
      <p:sp>
        <p:nvSpPr>
          <p:cNvPr id="9" name="8 Metin kutusu"/>
          <p:cNvSpPr txBox="1"/>
          <p:nvPr/>
        </p:nvSpPr>
        <p:spPr>
          <a:xfrm>
            <a:off x="571472" y="5143512"/>
            <a:ext cx="7929618" cy="1077218"/>
          </a:xfrm>
          <a:prstGeom prst="rect">
            <a:avLst/>
          </a:prstGeom>
          <a:noFill/>
        </p:spPr>
        <p:txBody>
          <a:bodyPr wrap="square" rtlCol="0">
            <a:spAutoFit/>
          </a:bodyPr>
          <a:lstStyle/>
          <a:p>
            <a:r>
              <a:rPr lang="tr-TR" sz="1600" dirty="0" smtClean="0"/>
              <a:t>Dikkat: Dizgi isimleriyle birlikte ilk rakama kadar olan boşlukları da aldığı için </a:t>
            </a:r>
            <a:r>
              <a:rPr lang="tr-TR" sz="1600" dirty="0" err="1" smtClean="0"/>
              <a:t>strcmp</a:t>
            </a:r>
            <a:r>
              <a:rPr lang="tr-TR" sz="1600" dirty="0" smtClean="0"/>
              <a:t>(isim,”YER ELMASI”)’</a:t>
            </a:r>
            <a:r>
              <a:rPr lang="tr-TR" sz="1600" dirty="0" err="1" smtClean="0"/>
              <a:t>nin</a:t>
            </a:r>
            <a:r>
              <a:rPr lang="tr-TR" sz="1600" dirty="0" smtClean="0"/>
              <a:t> 0 dönmesini bekleyebilmenize rağmen dönmez.</a:t>
            </a:r>
          </a:p>
          <a:p>
            <a:endParaRPr lang="tr-TR" sz="1600" dirty="0" smtClean="0"/>
          </a:p>
          <a:p>
            <a:r>
              <a:rPr lang="tr-TR" sz="1600" dirty="0" smtClean="0"/>
              <a:t>Eğer boşluk yerine ayraç olarak </a:t>
            </a:r>
            <a:r>
              <a:rPr lang="tr-TR" sz="1600" dirty="0" err="1" smtClean="0"/>
              <a:t>tab</a:t>
            </a:r>
            <a:r>
              <a:rPr lang="tr-TR" sz="1600" dirty="0" smtClean="0"/>
              <a:t> kullanıldıysa %[^\t]s de tercih edilebilir.</a:t>
            </a:r>
            <a:endParaRPr lang="tr-TR" sz="16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Uyarı</a:t>
            </a:r>
            <a:endParaRPr lang="tr-TR" dirty="0"/>
          </a:p>
        </p:txBody>
      </p:sp>
      <p:sp>
        <p:nvSpPr>
          <p:cNvPr id="3" name="2 İçerik Yer Tutucusu"/>
          <p:cNvSpPr>
            <a:spLocks noGrp="1"/>
          </p:cNvSpPr>
          <p:nvPr>
            <p:ph sz="quarter" idx="1"/>
          </p:nvPr>
        </p:nvSpPr>
        <p:spPr/>
        <p:txBody>
          <a:bodyPr/>
          <a:lstStyle/>
          <a:p>
            <a:r>
              <a:rPr lang="tr-TR" sz="2400" dirty="0" smtClean="0"/>
              <a:t>fscanf(dosya, “%c%[^0123456789]s%c", &amp;x, isim, &amp;y);</a:t>
            </a:r>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sz="2400" dirty="0" smtClean="0"/>
              <a:t>fscanf(dosya, “%c", &amp;x);</a:t>
            </a:r>
          </a:p>
          <a:p>
            <a:r>
              <a:rPr lang="tr-TR" sz="2400" dirty="0" smtClean="0"/>
              <a:t>fscanf(dosya, “%[^0123456789]s", isim);</a:t>
            </a:r>
          </a:p>
          <a:p>
            <a:r>
              <a:rPr lang="tr-TR" sz="2400" dirty="0" smtClean="0"/>
              <a:t>fscanf(dosya, “%c", &amp;y);</a:t>
            </a:r>
          </a:p>
          <a:p>
            <a:endParaRPr lang="tr-TR" sz="2800" dirty="0" smtClean="0"/>
          </a:p>
          <a:p>
            <a:endParaRPr lang="tr-TR" sz="2800" dirty="0" smtClean="0"/>
          </a:p>
          <a:p>
            <a:endParaRPr lang="tr-TR" dirty="0"/>
          </a:p>
        </p:txBody>
      </p:sp>
      <p:cxnSp>
        <p:nvCxnSpPr>
          <p:cNvPr id="5" name="4 Düz Ok Bağlayıcısı"/>
          <p:cNvCxnSpPr/>
          <p:nvPr/>
        </p:nvCxnSpPr>
        <p:spPr>
          <a:xfrm rot="5400000">
            <a:off x="3500430" y="1643050"/>
            <a:ext cx="785818"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a:off x="2857488" y="2428868"/>
            <a:ext cx="2714644" cy="1477328"/>
          </a:xfrm>
          <a:prstGeom prst="rect">
            <a:avLst/>
          </a:prstGeom>
          <a:noFill/>
        </p:spPr>
        <p:txBody>
          <a:bodyPr wrap="square" rtlCol="0">
            <a:spAutoFit/>
          </a:bodyPr>
          <a:lstStyle/>
          <a:p>
            <a:r>
              <a:rPr lang="tr-TR" dirty="0" smtClean="0"/>
              <a:t>Rakam’a denk geldiğinde sadece %s değil, tüm scanf sonlanıyor. Bu nedenle x başarılı şekilde kaydedilir ama </a:t>
            </a:r>
            <a:r>
              <a:rPr lang="tr-TR" dirty="0" err="1" smtClean="0"/>
              <a:t>y’e</a:t>
            </a:r>
            <a:r>
              <a:rPr lang="tr-TR" dirty="0" smtClean="0"/>
              <a:t> dokunulmaz.</a:t>
            </a:r>
          </a:p>
        </p:txBody>
      </p:sp>
      <p:sp>
        <p:nvSpPr>
          <p:cNvPr id="7" name="6 Sağ Ayraç"/>
          <p:cNvSpPr/>
          <p:nvPr/>
        </p:nvSpPr>
        <p:spPr>
          <a:xfrm>
            <a:off x="5715008" y="4429132"/>
            <a:ext cx="857256" cy="1714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8" name="7 Metin kutusu"/>
          <p:cNvSpPr txBox="1"/>
          <p:nvPr/>
        </p:nvSpPr>
        <p:spPr>
          <a:xfrm>
            <a:off x="6715140" y="4643446"/>
            <a:ext cx="1500198" cy="1477328"/>
          </a:xfrm>
          <a:prstGeom prst="rect">
            <a:avLst/>
          </a:prstGeom>
          <a:noFill/>
        </p:spPr>
        <p:txBody>
          <a:bodyPr wrap="square" rtlCol="0">
            <a:spAutoFit/>
          </a:bodyPr>
          <a:lstStyle/>
          <a:p>
            <a:r>
              <a:rPr lang="tr-TR" dirty="0" smtClean="0"/>
              <a:t>Şapkalı kullanım varsa ayrı ayrı scanf/</a:t>
            </a:r>
            <a:r>
              <a:rPr lang="tr-TR" dirty="0" err="1" smtClean="0"/>
              <a:t>fcanf</a:t>
            </a:r>
            <a:r>
              <a:rPr lang="tr-TR" dirty="0" smtClean="0"/>
              <a:t> kullanınız.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Alıştırma(Dizgi alımı)</a:t>
            </a:r>
            <a:endParaRPr lang="tr-TR" dirty="0"/>
          </a:p>
        </p:txBody>
      </p:sp>
      <p:sp>
        <p:nvSpPr>
          <p:cNvPr id="5" name="4 Dikdörtgen"/>
          <p:cNvSpPr/>
          <p:nvPr/>
        </p:nvSpPr>
        <p:spPr>
          <a:xfrm>
            <a:off x="428596" y="1428736"/>
            <a:ext cx="5072098" cy="4401205"/>
          </a:xfrm>
          <a:prstGeom prst="rect">
            <a:avLst/>
          </a:prstGeom>
        </p:spPr>
        <p:txBody>
          <a:bodyPr wrap="square">
            <a:spAutoFit/>
          </a:bodyPr>
          <a:lstStyle/>
          <a:p>
            <a:r>
              <a:rPr lang="tr-TR" sz="2000" dirty="0" smtClean="0"/>
              <a:t>#</a:t>
            </a:r>
            <a:r>
              <a:rPr lang="tr-TR" sz="2000" dirty="0" err="1" smtClean="0"/>
              <a:t>include</a:t>
            </a:r>
            <a:r>
              <a:rPr lang="tr-TR" sz="2000" dirty="0" smtClean="0"/>
              <a:t> &lt;</a:t>
            </a:r>
            <a:r>
              <a:rPr lang="tr-TR" sz="2000" dirty="0" err="1" smtClean="0"/>
              <a:t>stdio</a:t>
            </a:r>
            <a:r>
              <a:rPr lang="tr-TR" sz="2000" dirty="0" smtClean="0"/>
              <a:t>.h&gt;</a:t>
            </a:r>
          </a:p>
          <a:p>
            <a:r>
              <a:rPr lang="tr-TR" sz="2000" dirty="0" err="1" smtClean="0"/>
              <a:t>int</a:t>
            </a:r>
            <a:r>
              <a:rPr lang="tr-TR" sz="2000" dirty="0" smtClean="0"/>
              <a:t> </a:t>
            </a:r>
            <a:r>
              <a:rPr lang="tr-TR" sz="2000" dirty="0" err="1" smtClean="0"/>
              <a:t>main</a:t>
            </a:r>
            <a:r>
              <a:rPr lang="tr-TR" sz="2000" dirty="0" smtClean="0"/>
              <a:t>() {</a:t>
            </a:r>
          </a:p>
          <a:p>
            <a:r>
              <a:rPr lang="tr-TR" sz="2000" dirty="0" smtClean="0"/>
              <a:t>	</a:t>
            </a:r>
            <a:r>
              <a:rPr lang="tr-TR" sz="2000" dirty="0" err="1" smtClean="0"/>
              <a:t>char</a:t>
            </a:r>
            <a:r>
              <a:rPr lang="tr-TR" sz="2000" dirty="0" smtClean="0"/>
              <a:t> masa[50];</a:t>
            </a:r>
          </a:p>
          <a:p>
            <a:r>
              <a:rPr lang="tr-TR" sz="2000" dirty="0" smtClean="0"/>
              <a:t>	</a:t>
            </a:r>
            <a:r>
              <a:rPr lang="tr-TR" sz="2000" dirty="0" err="1" smtClean="0"/>
              <a:t>char</a:t>
            </a:r>
            <a:r>
              <a:rPr lang="tr-TR" sz="2000" dirty="0" smtClean="0"/>
              <a:t> sandalye[50];</a:t>
            </a:r>
          </a:p>
          <a:p>
            <a:r>
              <a:rPr lang="tr-TR" sz="2000" dirty="0" smtClean="0"/>
              <a:t>	</a:t>
            </a:r>
            <a:r>
              <a:rPr lang="tr-TR" sz="2000" dirty="0" err="1" smtClean="0"/>
              <a:t>char</a:t>
            </a:r>
            <a:r>
              <a:rPr lang="tr-TR" sz="2000" dirty="0" smtClean="0"/>
              <a:t> </a:t>
            </a:r>
            <a:r>
              <a:rPr lang="tr-TR" sz="2000" dirty="0" err="1" smtClean="0"/>
              <a:t>kapi</a:t>
            </a:r>
            <a:r>
              <a:rPr lang="tr-TR" sz="2000" dirty="0" smtClean="0"/>
              <a:t>[50];</a:t>
            </a:r>
          </a:p>
          <a:p>
            <a:r>
              <a:rPr lang="tr-TR" sz="2000" dirty="0" smtClean="0"/>
              <a:t>	</a:t>
            </a:r>
            <a:r>
              <a:rPr lang="tr-TR" sz="2000" dirty="0" err="1" smtClean="0"/>
              <a:t>printf</a:t>
            </a:r>
            <a:r>
              <a:rPr lang="tr-TR" sz="2000" dirty="0" smtClean="0"/>
              <a:t>("m:");</a:t>
            </a:r>
          </a:p>
          <a:p>
            <a:r>
              <a:rPr lang="tr-TR" sz="2000" dirty="0" smtClean="0"/>
              <a:t>	</a:t>
            </a:r>
            <a:r>
              <a:rPr lang="tr-TR" sz="2000" dirty="0" err="1" smtClean="0"/>
              <a:t>scanf</a:t>
            </a:r>
            <a:r>
              <a:rPr lang="tr-TR" sz="2000" dirty="0" smtClean="0"/>
              <a:t>("%s",masa);</a:t>
            </a:r>
          </a:p>
          <a:p>
            <a:r>
              <a:rPr lang="tr-TR" sz="2000" dirty="0" smtClean="0"/>
              <a:t>	</a:t>
            </a:r>
            <a:r>
              <a:rPr lang="tr-TR" sz="2000" dirty="0" err="1" smtClean="0"/>
              <a:t>scanf</a:t>
            </a:r>
            <a:r>
              <a:rPr lang="tr-TR" sz="2000" dirty="0" smtClean="0"/>
              <a:t>("%[^a]s",sandalye);</a:t>
            </a:r>
          </a:p>
          <a:p>
            <a:r>
              <a:rPr lang="tr-TR" sz="2000" dirty="0" smtClean="0"/>
              <a:t>	</a:t>
            </a:r>
            <a:r>
              <a:rPr lang="tr-TR" sz="2000" dirty="0" err="1" smtClean="0"/>
              <a:t>gets</a:t>
            </a:r>
            <a:r>
              <a:rPr lang="tr-TR" sz="2000" dirty="0" smtClean="0"/>
              <a:t>(</a:t>
            </a:r>
            <a:r>
              <a:rPr lang="tr-TR" sz="2000" dirty="0" err="1" smtClean="0"/>
              <a:t>kapi</a:t>
            </a:r>
            <a:r>
              <a:rPr lang="tr-TR" sz="2000" dirty="0" smtClean="0"/>
              <a:t>);</a:t>
            </a:r>
          </a:p>
          <a:p>
            <a:r>
              <a:rPr lang="tr-TR" sz="2000" dirty="0" smtClean="0"/>
              <a:t>	</a:t>
            </a:r>
            <a:r>
              <a:rPr lang="tr-TR" sz="2000" dirty="0" err="1" smtClean="0"/>
              <a:t>printf</a:t>
            </a:r>
            <a:r>
              <a:rPr lang="tr-TR" sz="2000" dirty="0" smtClean="0"/>
              <a:t>("cevap:");</a:t>
            </a:r>
          </a:p>
          <a:p>
            <a:r>
              <a:rPr lang="tr-TR" sz="2000" dirty="0" smtClean="0"/>
              <a:t>	</a:t>
            </a:r>
            <a:r>
              <a:rPr lang="tr-TR" sz="2000" dirty="0" err="1" smtClean="0"/>
              <a:t>puts</a:t>
            </a:r>
            <a:r>
              <a:rPr lang="tr-TR" sz="2000" dirty="0" smtClean="0"/>
              <a:t>(masa);</a:t>
            </a:r>
          </a:p>
          <a:p>
            <a:r>
              <a:rPr lang="tr-TR" sz="2000" dirty="0" smtClean="0"/>
              <a:t>	</a:t>
            </a:r>
            <a:r>
              <a:rPr lang="tr-TR" sz="2000" dirty="0" err="1" smtClean="0"/>
              <a:t>printf</a:t>
            </a:r>
            <a:r>
              <a:rPr lang="tr-TR" sz="2000" dirty="0" smtClean="0"/>
              <a:t>("%s   %s",sandalye,</a:t>
            </a:r>
            <a:r>
              <a:rPr lang="tr-TR" sz="2000" dirty="0" err="1" smtClean="0"/>
              <a:t>kapi</a:t>
            </a:r>
            <a:r>
              <a:rPr lang="tr-TR" sz="2000" dirty="0" smtClean="0"/>
              <a:t>);</a:t>
            </a:r>
          </a:p>
          <a:p>
            <a:r>
              <a:rPr lang="tr-TR" sz="2000" dirty="0" smtClean="0"/>
              <a:t>	</a:t>
            </a:r>
            <a:r>
              <a:rPr lang="tr-TR" sz="2000" dirty="0" err="1" smtClean="0"/>
              <a:t>return</a:t>
            </a:r>
            <a:r>
              <a:rPr lang="tr-TR" sz="2000" dirty="0" smtClean="0"/>
              <a:t> 0;</a:t>
            </a:r>
          </a:p>
          <a:p>
            <a:r>
              <a:rPr lang="tr-TR" sz="2000" dirty="0" smtClean="0"/>
              <a:t>}</a:t>
            </a:r>
          </a:p>
        </p:txBody>
      </p:sp>
      <p:graphicFrame>
        <p:nvGraphicFramePr>
          <p:cNvPr id="6" name="5 Tablo"/>
          <p:cNvGraphicFramePr>
            <a:graphicFrameLocks noGrp="1"/>
          </p:cNvGraphicFramePr>
          <p:nvPr/>
        </p:nvGraphicFramePr>
        <p:xfrm>
          <a:off x="4000496" y="1857364"/>
          <a:ext cx="4405320" cy="1188720"/>
        </p:xfrm>
        <a:graphic>
          <a:graphicData uri="http://schemas.openxmlformats.org/drawingml/2006/table">
            <a:tbl>
              <a:tblPr firstRow="1" bandRow="1">
                <a:tableStyleId>{5940675A-B579-460E-94D1-54222C63F5DA}</a:tableStyleId>
              </a:tblPr>
              <a:tblGrid>
                <a:gridCol w="440532"/>
                <a:gridCol w="440532"/>
                <a:gridCol w="440532"/>
                <a:gridCol w="440532"/>
                <a:gridCol w="440532"/>
                <a:gridCol w="440532"/>
                <a:gridCol w="440532"/>
                <a:gridCol w="440532"/>
                <a:gridCol w="440532"/>
                <a:gridCol w="440532"/>
              </a:tblGrid>
              <a:tr h="309565">
                <a:tc>
                  <a:txBody>
                    <a:bodyPr/>
                    <a:lstStyle/>
                    <a:p>
                      <a:pPr algn="ctr"/>
                      <a:r>
                        <a:rPr lang="tr-TR" sz="2000" dirty="0" smtClean="0"/>
                        <a:t>m</a:t>
                      </a:r>
                      <a:endParaRPr lang="tr-TR" sz="2000" dirty="0"/>
                    </a:p>
                  </a:txBody>
                  <a:tcPr/>
                </a:tc>
                <a:tc>
                  <a:txBody>
                    <a:bodyPr/>
                    <a:lstStyle/>
                    <a:p>
                      <a:pPr algn="ctr"/>
                      <a:r>
                        <a:rPr lang="tr-TR" sz="2000" dirty="0" smtClean="0"/>
                        <a:t>:</a:t>
                      </a:r>
                      <a:endParaRPr lang="tr-TR" sz="2000" dirty="0"/>
                    </a:p>
                  </a:txBody>
                  <a:tcPr/>
                </a:tc>
                <a:tc>
                  <a:txBody>
                    <a:bodyPr/>
                    <a:lstStyle/>
                    <a:p>
                      <a:pPr algn="ctr"/>
                      <a:r>
                        <a:rPr lang="tr-TR" sz="2000" b="1" i="1" dirty="0" smtClean="0"/>
                        <a:t>a</a:t>
                      </a:r>
                      <a:endParaRPr lang="tr-TR" sz="2000" b="1" i="1" dirty="0"/>
                    </a:p>
                  </a:txBody>
                  <a:tcPr/>
                </a:tc>
                <a:tc>
                  <a:txBody>
                    <a:bodyPr/>
                    <a:lstStyle/>
                    <a:p>
                      <a:pPr algn="ctr"/>
                      <a:r>
                        <a:rPr lang="tr-TR" sz="2000" b="1" i="1" dirty="0" smtClean="0"/>
                        <a:t>b</a:t>
                      </a:r>
                      <a:endParaRPr lang="tr-TR" sz="2000" b="1" i="1" dirty="0"/>
                    </a:p>
                  </a:txBody>
                  <a:tcPr/>
                </a:tc>
                <a:tc>
                  <a:txBody>
                    <a:bodyPr/>
                    <a:lstStyle/>
                    <a:p>
                      <a:pPr algn="ctr"/>
                      <a:endParaRPr lang="tr-TR" sz="2000" b="1" i="1" dirty="0"/>
                    </a:p>
                  </a:txBody>
                  <a:tcPr/>
                </a:tc>
                <a:tc>
                  <a:txBody>
                    <a:bodyPr/>
                    <a:lstStyle/>
                    <a:p>
                      <a:pPr algn="ctr"/>
                      <a:r>
                        <a:rPr lang="tr-TR" sz="2000" b="1" i="1" dirty="0" smtClean="0"/>
                        <a:t>b</a:t>
                      </a:r>
                      <a:endParaRPr lang="tr-TR" sz="2000" b="1" i="1" dirty="0"/>
                    </a:p>
                  </a:txBody>
                  <a:tcPr/>
                </a:tc>
                <a:tc>
                  <a:txBody>
                    <a:bodyPr/>
                    <a:lstStyle/>
                    <a:p>
                      <a:pPr algn="ctr"/>
                      <a:r>
                        <a:rPr lang="tr-TR" sz="2000" b="1" i="1" dirty="0" smtClean="0"/>
                        <a:t>a</a:t>
                      </a:r>
                      <a:endParaRPr lang="tr-TR" sz="2000" b="1" i="1" dirty="0"/>
                    </a:p>
                  </a:txBody>
                  <a:tcPr/>
                </a:tc>
                <a:tc>
                  <a:txBody>
                    <a:bodyPr/>
                    <a:lstStyle/>
                    <a:p>
                      <a:pPr algn="ctr"/>
                      <a:endParaRPr lang="tr-TR" sz="2000" b="1" i="1" dirty="0"/>
                    </a:p>
                  </a:txBody>
                  <a:tcPr/>
                </a:tc>
                <a:tc>
                  <a:txBody>
                    <a:bodyPr/>
                    <a:lstStyle/>
                    <a:p>
                      <a:pPr algn="ctr"/>
                      <a:r>
                        <a:rPr lang="tr-TR" sz="2000" b="1" i="1" dirty="0" smtClean="0"/>
                        <a:t>c</a:t>
                      </a:r>
                      <a:endParaRPr lang="tr-TR" sz="2000" b="1" i="1" dirty="0"/>
                    </a:p>
                  </a:txBody>
                  <a:tcPr/>
                </a:tc>
                <a:tc>
                  <a:txBody>
                    <a:bodyPr/>
                    <a:lstStyle/>
                    <a:p>
                      <a:pPr algn="ctr"/>
                      <a:r>
                        <a:rPr lang="tr-TR" sz="2000" b="1" i="1" dirty="0" smtClean="0"/>
                        <a:t>a</a:t>
                      </a:r>
                      <a:endParaRPr lang="tr-TR" sz="2000" b="1" i="1" dirty="0"/>
                    </a:p>
                  </a:txBody>
                  <a:tcPr/>
                </a:tc>
              </a:tr>
              <a:tr h="309565">
                <a:tc>
                  <a:txBody>
                    <a:bodyPr/>
                    <a:lstStyle/>
                    <a:p>
                      <a:pPr algn="ctr"/>
                      <a:r>
                        <a:rPr lang="tr-TR" sz="2000" dirty="0" smtClean="0"/>
                        <a:t>c</a:t>
                      </a:r>
                      <a:endParaRPr lang="tr-TR" sz="2000" dirty="0"/>
                    </a:p>
                  </a:txBody>
                  <a:tcPr/>
                </a:tc>
                <a:tc>
                  <a:txBody>
                    <a:bodyPr/>
                    <a:lstStyle/>
                    <a:p>
                      <a:pPr algn="ctr"/>
                      <a:r>
                        <a:rPr lang="tr-TR" sz="2000" dirty="0" smtClean="0"/>
                        <a:t>e</a:t>
                      </a:r>
                      <a:endParaRPr lang="tr-TR" sz="2000" dirty="0"/>
                    </a:p>
                  </a:txBody>
                  <a:tcPr/>
                </a:tc>
                <a:tc>
                  <a:txBody>
                    <a:bodyPr/>
                    <a:lstStyle/>
                    <a:p>
                      <a:pPr algn="ctr"/>
                      <a:r>
                        <a:rPr lang="tr-TR" sz="2000" dirty="0" smtClean="0"/>
                        <a:t>v</a:t>
                      </a:r>
                      <a:endParaRPr lang="tr-TR" sz="2000" dirty="0"/>
                    </a:p>
                  </a:txBody>
                  <a:tcPr/>
                </a:tc>
                <a:tc>
                  <a:txBody>
                    <a:bodyPr/>
                    <a:lstStyle/>
                    <a:p>
                      <a:pPr algn="ctr"/>
                      <a:r>
                        <a:rPr lang="tr-TR" sz="2000" dirty="0" smtClean="0"/>
                        <a:t>a</a:t>
                      </a:r>
                      <a:endParaRPr lang="tr-TR" sz="2000" dirty="0"/>
                    </a:p>
                  </a:txBody>
                  <a:tcPr/>
                </a:tc>
                <a:tc>
                  <a:txBody>
                    <a:bodyPr/>
                    <a:lstStyle/>
                    <a:p>
                      <a:pPr algn="ctr"/>
                      <a:r>
                        <a:rPr lang="tr-TR" sz="2000" dirty="0" smtClean="0"/>
                        <a:t>p</a:t>
                      </a:r>
                      <a:endParaRPr lang="tr-TR" sz="2000" dirty="0"/>
                    </a:p>
                  </a:txBody>
                  <a:tcPr/>
                </a:tc>
                <a:tc>
                  <a:txBody>
                    <a:bodyPr/>
                    <a:lstStyle/>
                    <a:p>
                      <a:pPr algn="ctr"/>
                      <a:r>
                        <a:rPr lang="tr-TR" sz="2000" dirty="0" smtClean="0"/>
                        <a:t>:</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r>
              <a:tr h="309565">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pic>
        <p:nvPicPr>
          <p:cNvPr id="122883" name="Picture 3"/>
          <p:cNvPicPr>
            <a:picLocks noChangeAspect="1" noChangeArrowheads="1"/>
          </p:cNvPicPr>
          <p:nvPr/>
        </p:nvPicPr>
        <p:blipFill>
          <a:blip r:embed="rId4"/>
          <a:srcRect/>
          <a:stretch>
            <a:fillRect/>
          </a:stretch>
        </p:blipFill>
        <p:spPr bwMode="auto">
          <a:xfrm>
            <a:off x="5500693" y="3143248"/>
            <a:ext cx="3265737" cy="2428892"/>
          </a:xfrm>
          <a:prstGeom prst="rect">
            <a:avLst/>
          </a:prstGeom>
          <a:noFill/>
          <a:ln w="9525">
            <a:noFill/>
            <a:miter lim="800000"/>
            <a:headEnd/>
            <a:tailEnd/>
          </a:ln>
          <a:effectLst/>
        </p:spPr>
      </p:pic>
      <p:sp>
        <p:nvSpPr>
          <p:cNvPr id="15" name="14 Metin kutusu"/>
          <p:cNvSpPr txBox="1"/>
          <p:nvPr/>
        </p:nvSpPr>
        <p:spPr>
          <a:xfrm>
            <a:off x="214282" y="3000372"/>
            <a:ext cx="1000132"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a:t>
            </a:r>
          </a:p>
          <a:p>
            <a:r>
              <a:rPr lang="tr-TR" dirty="0" smtClean="0"/>
              <a:t>ile</a:t>
            </a:r>
          </a:p>
          <a:p>
            <a:r>
              <a:rPr lang="tr-TR" dirty="0" smtClean="0"/>
              <a:t>“  %s”</a:t>
            </a:r>
          </a:p>
          <a:p>
            <a:r>
              <a:rPr lang="tr-TR" dirty="0" smtClean="0"/>
              <a:t>aynı</a:t>
            </a:r>
          </a:p>
          <a:p>
            <a:r>
              <a:rPr lang="tr-TR" dirty="0" smtClean="0"/>
              <a:t>ama </a:t>
            </a:r>
          </a:p>
          <a:p>
            <a:r>
              <a:rPr lang="tr-TR" dirty="0" smtClean="0"/>
              <a:t>şapka</a:t>
            </a:r>
          </a:p>
          <a:p>
            <a:r>
              <a:rPr lang="tr-TR" dirty="0" smtClean="0"/>
              <a:t>varsa</a:t>
            </a:r>
          </a:p>
          <a:p>
            <a:r>
              <a:rPr lang="tr-TR" dirty="0" smtClean="0"/>
              <a:t>farklı</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checkerboard(across)">
                                      <p:cBhvr>
                                        <p:cTn id="7" dur="5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title"/>
          </p:nvPr>
        </p:nvSpPr>
        <p:spPr/>
        <p:txBody>
          <a:bodyPr>
            <a:normAutofit/>
          </a:bodyPr>
          <a:lstStyle/>
          <a:p>
            <a:r>
              <a:rPr lang="tr-TR" sz="2000" b="1" i="1" dirty="0" smtClean="0">
                <a:solidFill>
                  <a:srgbClr val="FF0000"/>
                </a:solidFill>
              </a:rPr>
              <a:t>ARA SINAVA ÇALIŞIRKEN</a:t>
            </a:r>
            <a:br>
              <a:rPr lang="tr-TR" sz="2000" b="1" i="1" dirty="0" smtClean="0">
                <a:solidFill>
                  <a:srgbClr val="FF0000"/>
                </a:solidFill>
              </a:rPr>
            </a:br>
            <a:r>
              <a:rPr lang="tr-TR" sz="2000" b="1" i="1" dirty="0" smtClean="0">
                <a:solidFill>
                  <a:srgbClr val="FF0000"/>
                </a:solidFill>
              </a:rPr>
              <a:t>BOL BOL KOD YAZARAK KONULARI PEKİŞTİRİN!</a:t>
            </a:r>
          </a:p>
        </p:txBody>
      </p:sp>
      <p:sp>
        <p:nvSpPr>
          <p:cNvPr id="5" name="4 Yatay Kaydırma"/>
          <p:cNvSpPr/>
          <p:nvPr/>
        </p:nvSpPr>
        <p:spPr>
          <a:xfrm>
            <a:off x="571472" y="1357298"/>
            <a:ext cx="7786742" cy="3357586"/>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sz="2000" dirty="0" smtClean="0"/>
          </a:p>
          <a:p>
            <a:pPr algn="ctr"/>
            <a:r>
              <a:rPr lang="tr-TR" sz="2000" b="1" i="1" dirty="0" smtClean="0"/>
              <a:t>(Bir öğrencinin 2018 Bahar Dönemi Ödev3 geribildiriminden) </a:t>
            </a:r>
            <a:r>
              <a:rPr lang="tr-TR" sz="2000" dirty="0" smtClean="0"/>
              <a:t/>
            </a:r>
            <a:br>
              <a:rPr lang="tr-TR" sz="2000" dirty="0" smtClean="0"/>
            </a:br>
            <a:r>
              <a:rPr lang="tr-TR" sz="2000" dirty="0" smtClean="0"/>
              <a:t>(</a:t>
            </a:r>
            <a:r>
              <a:rPr lang="tr-TR" sz="2000" dirty="0" err="1" smtClean="0"/>
              <a:t>if</a:t>
            </a:r>
            <a:r>
              <a:rPr lang="tr-TR" sz="2000" dirty="0" smtClean="0"/>
              <a:t>-else) dışında başka işlevleri de kullanmayı denedim. Özellikle fonksiyonu kullanmayı isterdim fakat olmadı. Hocamızın da dediği gibi günde 15 dakika kod yazıp 5 gün kod yazmakla, 1 günde 75 dakika kod yazmak arasında </a:t>
            </a:r>
            <a:r>
              <a:rPr lang="tr-TR" sz="2400" b="1" dirty="0" smtClean="0"/>
              <a:t>büyük fark olduğunu anladım</a:t>
            </a:r>
            <a:r>
              <a:rPr lang="tr-TR" sz="2000" dirty="0" smtClean="0"/>
              <a:t>. Elimden geldiği kadar kod yazıp eksiklerimi kapatmaya çalışıyorum. </a:t>
            </a:r>
            <a:br>
              <a:rPr lang="tr-TR" sz="2000" dirty="0" smtClean="0"/>
            </a:br>
            <a:endParaRPr lang="tr-TR" sz="2000" b="1" i="1" dirty="0"/>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Koddaki boşlukları doldurarak, kodun tamamını tekrar yazınız.</a:t>
            </a:r>
            <a:endParaRPr lang="tr-TR" sz="2400" dirty="0"/>
          </a:p>
        </p:txBody>
      </p:sp>
      <p:sp>
        <p:nvSpPr>
          <p:cNvPr id="3" name="2 İçerik Yer Tutucusu"/>
          <p:cNvSpPr>
            <a:spLocks noGrp="1"/>
          </p:cNvSpPr>
          <p:nvPr>
            <p:ph sz="quarter" idx="1"/>
          </p:nvPr>
        </p:nvSpPr>
        <p:spPr>
          <a:xfrm>
            <a:off x="457200" y="1219200"/>
            <a:ext cx="8229600" cy="3709998"/>
          </a:xfrm>
        </p:spPr>
        <p:txBody>
          <a:bodyPr>
            <a:normAutofit fontScale="92500" lnSpcReduction="20000"/>
          </a:bodyPr>
          <a:lstStyle/>
          <a:p>
            <a:pPr>
              <a:buNone/>
            </a:pPr>
            <a:r>
              <a:rPr lang="tr-TR" dirty="0" smtClean="0"/>
              <a:t>#__________&lt;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char</a:t>
            </a:r>
            <a:r>
              <a:rPr lang="tr-TR" dirty="0" smtClean="0"/>
              <a:t> ________[20], ____[40];</a:t>
            </a:r>
          </a:p>
          <a:p>
            <a:pPr>
              <a:buNone/>
            </a:pPr>
            <a:r>
              <a:rPr lang="tr-TR" dirty="0" smtClean="0"/>
              <a:t>	</a:t>
            </a:r>
            <a:r>
              <a:rPr lang="tr-TR" dirty="0" err="1" smtClean="0"/>
              <a:t>scanf</a:t>
            </a:r>
            <a:r>
              <a:rPr lang="tr-TR" dirty="0" smtClean="0"/>
              <a:t>("%_____s", isim);</a:t>
            </a:r>
          </a:p>
          <a:p>
            <a:pPr>
              <a:buNone/>
            </a:pPr>
            <a:r>
              <a:rPr lang="tr-TR" dirty="0" smtClean="0"/>
              <a:t>	</a:t>
            </a:r>
            <a:r>
              <a:rPr lang="tr-TR" dirty="0" err="1" smtClean="0"/>
              <a:t>printf</a:t>
            </a:r>
            <a:r>
              <a:rPr lang="tr-TR" dirty="0" smtClean="0"/>
              <a:t>("</a:t>
            </a:r>
            <a:r>
              <a:rPr lang="tr-TR" dirty="0" err="1" smtClean="0"/>
              <a:t>Isme</a:t>
            </a:r>
            <a:r>
              <a:rPr lang="tr-TR" dirty="0" smtClean="0"/>
              <a:t> &lt;_____&gt; kaydedildi.\n", ______);</a:t>
            </a:r>
          </a:p>
          <a:p>
            <a:pPr>
              <a:buNone/>
            </a:pPr>
            <a:r>
              <a:rPr lang="tr-TR" dirty="0" smtClean="0"/>
              <a:t>	</a:t>
            </a:r>
            <a:r>
              <a:rPr lang="tr-TR" dirty="0" err="1" smtClean="0"/>
              <a:t>scanf</a:t>
            </a:r>
            <a:r>
              <a:rPr lang="tr-TR" dirty="0" smtClean="0"/>
              <a:t>(“__%_____s", </a:t>
            </a:r>
            <a:r>
              <a:rPr lang="tr-TR" dirty="0" err="1" smtClean="0"/>
              <a:t>ulke</a:t>
            </a:r>
            <a:r>
              <a:rPr lang="tr-TR" dirty="0" smtClean="0"/>
              <a:t>_ismi); </a:t>
            </a:r>
          </a:p>
          <a:p>
            <a:pPr>
              <a:buNone/>
            </a:pPr>
            <a:r>
              <a:rPr lang="tr-TR" dirty="0" smtClean="0"/>
              <a:t>	</a:t>
            </a:r>
            <a:r>
              <a:rPr lang="tr-TR" dirty="0" err="1" smtClean="0"/>
              <a:t>printf</a:t>
            </a:r>
            <a:r>
              <a:rPr lang="tr-TR" dirty="0" smtClean="0"/>
              <a:t>("</a:t>
            </a:r>
            <a:r>
              <a:rPr lang="tr-TR" dirty="0" err="1" smtClean="0"/>
              <a:t>Ulkeye</a:t>
            </a:r>
            <a:r>
              <a:rPr lang="tr-TR" dirty="0" smtClean="0"/>
              <a:t> &lt;_____&gt; kaydedildi.", _______);</a:t>
            </a:r>
          </a:p>
          <a:p>
            <a:pPr>
              <a:buNone/>
            </a:pPr>
            <a:r>
              <a:rPr lang="tr-TR" dirty="0" smtClean="0"/>
              <a:t>	</a:t>
            </a:r>
            <a:r>
              <a:rPr lang="tr-TR" dirty="0" err="1" smtClean="0"/>
              <a:t>return</a:t>
            </a:r>
            <a:r>
              <a:rPr lang="tr-TR" dirty="0" smtClean="0"/>
              <a:t> 0;</a:t>
            </a:r>
          </a:p>
          <a:p>
            <a:pPr>
              <a:buNone/>
            </a:pPr>
            <a:r>
              <a:rPr lang="tr-TR" dirty="0" smtClean="0"/>
              <a:t>}</a:t>
            </a:r>
            <a:endParaRPr lang="tr-TR" dirty="0"/>
          </a:p>
        </p:txBody>
      </p:sp>
      <p:pic>
        <p:nvPicPr>
          <p:cNvPr id="1026" name="Picture 2"/>
          <p:cNvPicPr>
            <a:picLocks noChangeAspect="1" noChangeArrowheads="1"/>
          </p:cNvPicPr>
          <p:nvPr/>
        </p:nvPicPr>
        <p:blipFill>
          <a:blip r:embed="rId4"/>
          <a:srcRect t="10021" r="2891" b="7158"/>
          <a:stretch>
            <a:fillRect/>
          </a:stretch>
        </p:blipFill>
        <p:spPr bwMode="auto">
          <a:xfrm>
            <a:off x="3357554" y="4286256"/>
            <a:ext cx="4366475" cy="1879809"/>
          </a:xfrm>
          <a:prstGeom prst="rect">
            <a:avLst/>
          </a:prstGeom>
          <a:noFill/>
          <a:ln w="9525">
            <a:solidFill>
              <a:schemeClr val="tx1"/>
            </a:solidFill>
            <a:miter lim="800000"/>
            <a:headEnd/>
            <a:tailEnd/>
          </a:ln>
          <a:effectLst/>
        </p:spPr>
      </p:pic>
      <p:sp>
        <p:nvSpPr>
          <p:cNvPr id="7" name="6 Yuvarlatılmış Dikdörtgen"/>
          <p:cNvSpPr/>
          <p:nvPr/>
        </p:nvSpPr>
        <p:spPr>
          <a:xfrm>
            <a:off x="4071934" y="1357298"/>
            <a:ext cx="1785950"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boşluk yerine b yazınız.</a:t>
            </a:r>
            <a:endParaRPr lang="tr-TR" dirty="0"/>
          </a:p>
        </p:txBody>
      </p:sp>
      <p:sp>
        <p:nvSpPr>
          <p:cNvPr id="6" name="5 Yuvarlatılmış Dikdörtgen"/>
          <p:cNvSpPr/>
          <p:nvPr/>
        </p:nvSpPr>
        <p:spPr>
          <a:xfrm>
            <a:off x="6215074" y="1643050"/>
            <a:ext cx="2143140" cy="10715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Bir sonraki slayttaki kodu inceleyelim.</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Cevap</a:t>
            </a:r>
            <a:endParaRPr lang="tr-TR" dirty="0"/>
          </a:p>
        </p:txBody>
      </p:sp>
      <p:sp>
        <p:nvSpPr>
          <p:cNvPr id="3" name="2 İçerik Yer Tutucusu"/>
          <p:cNvSpPr>
            <a:spLocks noGrp="1"/>
          </p:cNvSpPr>
          <p:nvPr>
            <p:ph sz="quarter" idx="1"/>
          </p:nvPr>
        </p:nvSpPr>
        <p:spPr>
          <a:xfrm>
            <a:off x="457200" y="1219200"/>
            <a:ext cx="8229600" cy="3781436"/>
          </a:xfrm>
        </p:spPr>
        <p:txBody>
          <a:bodyPr>
            <a:normAutofit fontScale="92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char</a:t>
            </a:r>
            <a:r>
              <a:rPr lang="tr-TR" dirty="0" smtClean="0"/>
              <a:t> isim[20], </a:t>
            </a:r>
            <a:r>
              <a:rPr lang="tr-TR" dirty="0" err="1" smtClean="0"/>
              <a:t>ulke</a:t>
            </a:r>
            <a:r>
              <a:rPr lang="tr-TR" dirty="0" smtClean="0"/>
              <a:t>_ismi[40];</a:t>
            </a:r>
          </a:p>
          <a:p>
            <a:pPr>
              <a:buNone/>
            </a:pPr>
            <a:r>
              <a:rPr lang="tr-TR" dirty="0" smtClean="0"/>
              <a:t>	</a:t>
            </a:r>
            <a:r>
              <a:rPr lang="tr-TR" dirty="0" err="1" smtClean="0"/>
              <a:t>scanf</a:t>
            </a:r>
            <a:r>
              <a:rPr lang="tr-TR" dirty="0" smtClean="0"/>
              <a:t>("%[^\n]s", isim);</a:t>
            </a:r>
          </a:p>
          <a:p>
            <a:pPr>
              <a:buNone/>
            </a:pPr>
            <a:r>
              <a:rPr lang="tr-TR" dirty="0" smtClean="0"/>
              <a:t>	</a:t>
            </a:r>
            <a:r>
              <a:rPr lang="tr-TR" dirty="0" err="1" smtClean="0"/>
              <a:t>printf</a:t>
            </a:r>
            <a:r>
              <a:rPr lang="tr-TR" dirty="0" smtClean="0"/>
              <a:t>("</a:t>
            </a:r>
            <a:r>
              <a:rPr lang="tr-TR" dirty="0" err="1" smtClean="0"/>
              <a:t>Isme</a:t>
            </a:r>
            <a:r>
              <a:rPr lang="tr-TR" dirty="0" smtClean="0"/>
              <a:t> &lt;%s&gt; kaydedildi.\n", isim);</a:t>
            </a:r>
          </a:p>
          <a:p>
            <a:pPr>
              <a:buNone/>
            </a:pPr>
            <a:r>
              <a:rPr lang="tr-TR" dirty="0" smtClean="0"/>
              <a:t>	</a:t>
            </a:r>
            <a:r>
              <a:rPr lang="tr-TR" dirty="0" err="1" smtClean="0"/>
              <a:t>scanf</a:t>
            </a:r>
            <a:r>
              <a:rPr lang="tr-TR" dirty="0" smtClean="0"/>
              <a:t>("</a:t>
            </a:r>
            <a:r>
              <a:rPr lang="tr-TR" i="1" dirty="0" smtClean="0">
                <a:solidFill>
                  <a:schemeClr val="tx1">
                    <a:lumMod val="65000"/>
                    <a:lumOff val="35000"/>
                  </a:schemeClr>
                </a:solidFill>
              </a:rPr>
              <a:t>b</a:t>
            </a:r>
            <a:r>
              <a:rPr lang="tr-TR" dirty="0" smtClean="0"/>
              <a:t>%[^\n]s", </a:t>
            </a:r>
            <a:r>
              <a:rPr lang="tr-TR" dirty="0" err="1" smtClean="0"/>
              <a:t>ulke</a:t>
            </a:r>
            <a:r>
              <a:rPr lang="tr-TR" dirty="0" smtClean="0"/>
              <a:t>_ismi); </a:t>
            </a:r>
          </a:p>
          <a:p>
            <a:pPr>
              <a:buNone/>
            </a:pPr>
            <a:r>
              <a:rPr lang="tr-TR" dirty="0" smtClean="0"/>
              <a:t>	</a:t>
            </a:r>
            <a:r>
              <a:rPr lang="tr-TR" dirty="0" err="1" smtClean="0"/>
              <a:t>printf</a:t>
            </a:r>
            <a:r>
              <a:rPr lang="tr-TR" dirty="0" smtClean="0"/>
              <a:t>("</a:t>
            </a:r>
            <a:r>
              <a:rPr lang="tr-TR" dirty="0" err="1" smtClean="0"/>
              <a:t>Ulkeye</a:t>
            </a:r>
            <a:r>
              <a:rPr lang="tr-TR" dirty="0" smtClean="0"/>
              <a:t> &lt;%s&gt; kaydedildi.", </a:t>
            </a:r>
            <a:r>
              <a:rPr lang="tr-TR" dirty="0" err="1" smtClean="0"/>
              <a:t>ulke</a:t>
            </a:r>
            <a:r>
              <a:rPr lang="tr-TR" dirty="0" smtClean="0"/>
              <a:t>_ismi);</a:t>
            </a:r>
          </a:p>
          <a:p>
            <a:pPr>
              <a:buNone/>
            </a:pPr>
            <a:r>
              <a:rPr lang="tr-TR" dirty="0" smtClean="0"/>
              <a:t>	</a:t>
            </a:r>
            <a:r>
              <a:rPr lang="tr-TR" dirty="0" err="1" smtClean="0"/>
              <a:t>return</a:t>
            </a:r>
            <a:r>
              <a:rPr lang="tr-TR" dirty="0" smtClean="0"/>
              <a:t> 0;</a:t>
            </a:r>
          </a:p>
          <a:p>
            <a:pPr>
              <a:buNone/>
            </a:pPr>
            <a:r>
              <a:rPr lang="tr-TR" dirty="0" smtClean="0"/>
              <a:t>}</a:t>
            </a:r>
            <a:endParaRPr lang="tr-TR" dirty="0"/>
          </a:p>
        </p:txBody>
      </p:sp>
      <p:grpSp>
        <p:nvGrpSpPr>
          <p:cNvPr id="5" name="6 Grup"/>
          <p:cNvGrpSpPr/>
          <p:nvPr/>
        </p:nvGrpSpPr>
        <p:grpSpPr>
          <a:xfrm>
            <a:off x="1928794" y="3786190"/>
            <a:ext cx="3643338" cy="2286016"/>
            <a:chOff x="2357422" y="3643314"/>
            <a:chExt cx="3143272" cy="2428892"/>
          </a:xfrm>
        </p:grpSpPr>
        <p:sp>
          <p:nvSpPr>
            <p:cNvPr id="4" name="3 Yuvarlatılmış Dikdörtgen"/>
            <p:cNvSpPr/>
            <p:nvPr/>
          </p:nvSpPr>
          <p:spPr>
            <a:xfrm>
              <a:off x="2357422" y="4786322"/>
              <a:ext cx="3143272" cy="128588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Burada boşluk olmasaydı ne olurdu ve neden?</a:t>
              </a:r>
              <a:endParaRPr lang="tr-TR" dirty="0"/>
            </a:p>
          </p:txBody>
        </p:sp>
        <p:cxnSp>
          <p:nvCxnSpPr>
            <p:cNvPr id="6" name="5 Düz Ok Bağlayıcısı"/>
            <p:cNvCxnSpPr/>
            <p:nvPr/>
          </p:nvCxnSpPr>
          <p:spPr>
            <a:xfrm rot="16200000" flipH="1">
              <a:off x="2321703" y="3679033"/>
              <a:ext cx="100013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7" name="Picture 2"/>
          <p:cNvPicPr>
            <a:picLocks noChangeAspect="1" noChangeArrowheads="1"/>
          </p:cNvPicPr>
          <p:nvPr/>
        </p:nvPicPr>
        <p:blipFill>
          <a:blip r:embed="rId3"/>
          <a:srcRect t="10021" r="2891" b="7158"/>
          <a:stretch>
            <a:fillRect/>
          </a:stretch>
        </p:blipFill>
        <p:spPr bwMode="auto">
          <a:xfrm>
            <a:off x="4714876" y="500042"/>
            <a:ext cx="4009285" cy="1726035"/>
          </a:xfrm>
          <a:prstGeom prst="rect">
            <a:avLst/>
          </a:prstGeom>
          <a:noFill/>
          <a:ln w="9525">
            <a:solidFill>
              <a:schemeClr val="tx1"/>
            </a:solidFill>
            <a:miter lim="800000"/>
            <a:headEnd/>
            <a:tailEnd/>
          </a:ln>
          <a:effectLst/>
        </p:spPr>
      </p:pic>
      <p:sp>
        <p:nvSpPr>
          <p:cNvPr id="8" name="7 Yuvarlatılmış Dikdörtgen"/>
          <p:cNvSpPr/>
          <p:nvPr/>
        </p:nvSpPr>
        <p:spPr>
          <a:xfrm>
            <a:off x="6715140" y="2714620"/>
            <a:ext cx="1785950"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boşluk yerine b yazınız.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Bir başka cevap</a:t>
            </a:r>
            <a:endParaRPr lang="tr-TR" dirty="0"/>
          </a:p>
        </p:txBody>
      </p:sp>
      <p:sp>
        <p:nvSpPr>
          <p:cNvPr id="3" name="2 İçerik Yer Tutucusu"/>
          <p:cNvSpPr>
            <a:spLocks noGrp="1"/>
          </p:cNvSpPr>
          <p:nvPr>
            <p:ph sz="quarter" idx="1"/>
          </p:nvPr>
        </p:nvSpPr>
        <p:spPr>
          <a:xfrm>
            <a:off x="457200" y="1219200"/>
            <a:ext cx="8229600" cy="3781436"/>
          </a:xfrm>
        </p:spPr>
        <p:txBody>
          <a:bodyPr>
            <a:normAutofit fontScale="92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char</a:t>
            </a:r>
            <a:r>
              <a:rPr lang="tr-TR" dirty="0" smtClean="0"/>
              <a:t> isim[20], </a:t>
            </a:r>
            <a:r>
              <a:rPr lang="tr-TR" dirty="0" err="1" smtClean="0"/>
              <a:t>ulke</a:t>
            </a:r>
            <a:r>
              <a:rPr lang="tr-TR" dirty="0" smtClean="0"/>
              <a:t>_ismi[10];</a:t>
            </a:r>
          </a:p>
          <a:p>
            <a:pPr>
              <a:buNone/>
            </a:pPr>
            <a:r>
              <a:rPr lang="tr-TR" dirty="0" smtClean="0"/>
              <a:t>	</a:t>
            </a:r>
            <a:r>
              <a:rPr lang="tr-TR" dirty="0" err="1" smtClean="0"/>
              <a:t>gets</a:t>
            </a:r>
            <a:r>
              <a:rPr lang="tr-TR" dirty="0" smtClean="0"/>
              <a:t>(isim);</a:t>
            </a:r>
          </a:p>
          <a:p>
            <a:pPr>
              <a:buNone/>
            </a:pPr>
            <a:r>
              <a:rPr lang="tr-TR" dirty="0" smtClean="0"/>
              <a:t>	</a:t>
            </a:r>
            <a:r>
              <a:rPr lang="tr-TR" dirty="0" err="1" smtClean="0"/>
              <a:t>printf</a:t>
            </a:r>
            <a:r>
              <a:rPr lang="tr-TR" dirty="0" smtClean="0"/>
              <a:t>("</a:t>
            </a:r>
            <a:r>
              <a:rPr lang="tr-TR" dirty="0" err="1" smtClean="0"/>
              <a:t>Isme</a:t>
            </a:r>
            <a:r>
              <a:rPr lang="tr-TR" dirty="0" smtClean="0"/>
              <a:t> &lt;%s&gt; kaydedildi.\n", isim);</a:t>
            </a:r>
          </a:p>
          <a:p>
            <a:pPr>
              <a:buNone/>
            </a:pPr>
            <a:r>
              <a:rPr lang="tr-TR" dirty="0" smtClean="0"/>
              <a:t>	</a:t>
            </a:r>
            <a:r>
              <a:rPr lang="tr-TR" dirty="0" err="1" smtClean="0"/>
              <a:t>gets</a:t>
            </a:r>
            <a:r>
              <a:rPr lang="tr-TR" dirty="0" smtClean="0"/>
              <a:t>(</a:t>
            </a:r>
            <a:r>
              <a:rPr lang="tr-TR" dirty="0" err="1" smtClean="0"/>
              <a:t>ulke</a:t>
            </a:r>
            <a:r>
              <a:rPr lang="tr-TR" dirty="0" smtClean="0"/>
              <a:t>_ismi); </a:t>
            </a:r>
          </a:p>
          <a:p>
            <a:pPr>
              <a:buNone/>
            </a:pPr>
            <a:r>
              <a:rPr lang="tr-TR" dirty="0" smtClean="0"/>
              <a:t>	</a:t>
            </a:r>
            <a:r>
              <a:rPr lang="tr-TR" dirty="0" err="1" smtClean="0"/>
              <a:t>printf</a:t>
            </a:r>
            <a:r>
              <a:rPr lang="tr-TR" dirty="0" smtClean="0"/>
              <a:t>("</a:t>
            </a:r>
            <a:r>
              <a:rPr lang="tr-TR" dirty="0" err="1" smtClean="0"/>
              <a:t>Ulkeye</a:t>
            </a:r>
            <a:r>
              <a:rPr lang="tr-TR" dirty="0" smtClean="0"/>
              <a:t> &lt;%s&gt; kaydedildi.", </a:t>
            </a:r>
            <a:r>
              <a:rPr lang="tr-TR" dirty="0" err="1" smtClean="0"/>
              <a:t>ulke</a:t>
            </a:r>
            <a:r>
              <a:rPr lang="tr-TR" dirty="0" smtClean="0"/>
              <a:t>_ismi);</a:t>
            </a:r>
          </a:p>
          <a:p>
            <a:pPr>
              <a:buNone/>
            </a:pPr>
            <a:r>
              <a:rPr lang="tr-TR" dirty="0" smtClean="0"/>
              <a:t>	</a:t>
            </a:r>
            <a:r>
              <a:rPr lang="tr-TR" dirty="0" err="1" smtClean="0"/>
              <a:t>return</a:t>
            </a:r>
            <a:r>
              <a:rPr lang="tr-TR" dirty="0" smtClean="0"/>
              <a:t> 0;</a:t>
            </a:r>
          </a:p>
          <a:p>
            <a:pPr>
              <a:buNone/>
            </a:pPr>
            <a:r>
              <a:rPr lang="tr-TR" dirty="0" smtClean="0"/>
              <a:t>}</a:t>
            </a:r>
          </a:p>
        </p:txBody>
      </p:sp>
      <p:grpSp>
        <p:nvGrpSpPr>
          <p:cNvPr id="5" name="6 Grup"/>
          <p:cNvGrpSpPr/>
          <p:nvPr/>
        </p:nvGrpSpPr>
        <p:grpSpPr>
          <a:xfrm>
            <a:off x="2428860" y="3857628"/>
            <a:ext cx="3143272" cy="2214578"/>
            <a:chOff x="2357422" y="3857628"/>
            <a:chExt cx="3143272" cy="2214578"/>
          </a:xfrm>
        </p:grpSpPr>
        <p:sp>
          <p:nvSpPr>
            <p:cNvPr id="4" name="3 Yuvarlatılmış Dikdörtgen"/>
            <p:cNvSpPr/>
            <p:nvPr/>
          </p:nvSpPr>
          <p:spPr>
            <a:xfrm>
              <a:off x="2357422" y="4786322"/>
              <a:ext cx="3143272" cy="128588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Ülke ismi de iki sözcük olabilirdi. </a:t>
              </a:r>
              <a:br>
                <a:rPr lang="tr-TR" dirty="0" smtClean="0"/>
              </a:br>
              <a:r>
                <a:rPr lang="tr-TR" dirty="0" smtClean="0"/>
                <a:t>Örn. Yeni Zelanda</a:t>
              </a:r>
              <a:endParaRPr lang="tr-TR" dirty="0"/>
            </a:p>
          </p:txBody>
        </p:sp>
        <p:cxnSp>
          <p:nvCxnSpPr>
            <p:cNvPr id="6" name="5 Düz Ok Bağlayıcısı"/>
            <p:cNvCxnSpPr/>
            <p:nvPr/>
          </p:nvCxnSpPr>
          <p:spPr>
            <a:xfrm rot="16200000" flipH="1">
              <a:off x="2643174" y="4000504"/>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7" name="Picture 2"/>
          <p:cNvPicPr>
            <a:picLocks noChangeAspect="1" noChangeArrowheads="1"/>
          </p:cNvPicPr>
          <p:nvPr/>
        </p:nvPicPr>
        <p:blipFill>
          <a:blip r:embed="rId3"/>
          <a:srcRect t="10021" r="2891" b="7158"/>
          <a:stretch>
            <a:fillRect/>
          </a:stretch>
        </p:blipFill>
        <p:spPr bwMode="auto">
          <a:xfrm>
            <a:off x="4714876" y="500042"/>
            <a:ext cx="4009285" cy="1726035"/>
          </a:xfrm>
          <a:prstGeom prst="rect">
            <a:avLst/>
          </a:prstGeom>
          <a:noFill/>
          <a:ln w="9525">
            <a:solidFill>
              <a:schemeClr val="tx1"/>
            </a:solid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puts</a:t>
            </a:r>
            <a:r>
              <a:rPr lang="tr-TR" dirty="0" smtClean="0"/>
              <a:t>(…)</a:t>
            </a:r>
            <a:endParaRPr lang="tr-TR" dirty="0"/>
          </a:p>
        </p:txBody>
      </p:sp>
      <p:sp>
        <p:nvSpPr>
          <p:cNvPr id="3" name="2 İçerik Yer Tutucusu"/>
          <p:cNvSpPr>
            <a:spLocks noGrp="1"/>
          </p:cNvSpPr>
          <p:nvPr>
            <p:ph sz="quarter" idx="1"/>
          </p:nvPr>
        </p:nvSpPr>
        <p:spPr>
          <a:xfrm>
            <a:off x="457200" y="1219200"/>
            <a:ext cx="3829048" cy="4067188"/>
          </a:xfrm>
        </p:spPr>
        <p:txBody>
          <a:bodyPr>
            <a:normAutofit fontScale="92500"/>
          </a:bodyPr>
          <a:lstStyle/>
          <a:p>
            <a:r>
              <a:rPr lang="tr-TR" dirty="0" err="1" smtClean="0"/>
              <a:t>scanf</a:t>
            </a:r>
            <a:r>
              <a:rPr lang="tr-TR" dirty="0" smtClean="0"/>
              <a:t> %s tek sözcük alabilir, </a:t>
            </a:r>
            <a:r>
              <a:rPr lang="tr-TR" dirty="0" err="1" smtClean="0"/>
              <a:t>gets</a:t>
            </a:r>
            <a:r>
              <a:rPr lang="tr-TR" dirty="0" smtClean="0"/>
              <a:t>(…) ise hepsini alır.</a:t>
            </a:r>
          </a:p>
          <a:p>
            <a:pPr lvl="1"/>
            <a:r>
              <a:rPr lang="tr-TR" b="1" u="sng" dirty="0" err="1" smtClean="0"/>
              <a:t>get</a:t>
            </a:r>
            <a:r>
              <a:rPr lang="tr-TR" b="1" u="sng" dirty="0" smtClean="0"/>
              <a:t> </a:t>
            </a:r>
            <a:r>
              <a:rPr lang="tr-TR" b="1" u="sng" dirty="0" err="1" smtClean="0"/>
              <a:t>s</a:t>
            </a:r>
            <a:r>
              <a:rPr lang="tr-TR" dirty="0" err="1" smtClean="0"/>
              <a:t>tring</a:t>
            </a:r>
            <a:r>
              <a:rPr lang="tr-TR" dirty="0" smtClean="0"/>
              <a:t> anlamındadır.</a:t>
            </a:r>
          </a:p>
          <a:p>
            <a:pPr lvl="1"/>
            <a:r>
              <a:rPr lang="tr-TR" dirty="0" err="1" smtClean="0"/>
              <a:t>gets</a:t>
            </a:r>
            <a:r>
              <a:rPr lang="tr-TR" dirty="0" smtClean="0"/>
              <a:t> \</a:t>
            </a:r>
            <a:r>
              <a:rPr lang="tr-TR" dirty="0" err="1" smtClean="0"/>
              <a:t>n’i</a:t>
            </a:r>
            <a:r>
              <a:rPr lang="tr-TR" dirty="0" smtClean="0"/>
              <a:t> dizgiye </a:t>
            </a:r>
            <a:r>
              <a:rPr lang="tr-TR" u="sng" dirty="0" smtClean="0"/>
              <a:t>kaydetmez</a:t>
            </a:r>
            <a:r>
              <a:rPr lang="tr-TR" dirty="0" smtClean="0"/>
              <a:t>, ama onu tamponda da </a:t>
            </a:r>
            <a:r>
              <a:rPr lang="tr-TR" u="sng" dirty="0" smtClean="0"/>
              <a:t>bırakmaz(deneyiniz</a:t>
            </a:r>
            <a:r>
              <a:rPr lang="tr-TR" dirty="0" smtClean="0"/>
              <a:t>).</a:t>
            </a:r>
          </a:p>
          <a:p>
            <a:r>
              <a:rPr lang="tr-TR" dirty="0" err="1" smtClean="0"/>
              <a:t>puts</a:t>
            </a:r>
            <a:r>
              <a:rPr lang="tr-TR" dirty="0" smtClean="0"/>
              <a:t>(…) ise </a:t>
            </a:r>
            <a:r>
              <a:rPr lang="tr-TR" dirty="0" err="1" smtClean="0"/>
              <a:t>printf</a:t>
            </a:r>
            <a:r>
              <a:rPr lang="tr-TR" dirty="0" smtClean="0"/>
              <a:t>(“%s\n”,…) ile aynıdır.</a:t>
            </a:r>
          </a:p>
          <a:p>
            <a:pPr lvl="1"/>
            <a:r>
              <a:rPr lang="tr-TR" dirty="0" err="1" smtClean="0"/>
              <a:t>puts</a:t>
            </a:r>
            <a:r>
              <a:rPr lang="tr-TR" dirty="0" smtClean="0"/>
              <a:t> </a:t>
            </a:r>
            <a:r>
              <a:rPr lang="tr-TR" dirty="0" err="1" smtClean="0"/>
              <a:t>enter</a:t>
            </a:r>
            <a:r>
              <a:rPr lang="tr-TR" dirty="0" smtClean="0"/>
              <a:t> da koyar.</a:t>
            </a:r>
          </a:p>
        </p:txBody>
      </p:sp>
      <p:sp>
        <p:nvSpPr>
          <p:cNvPr id="9" name="8 Yuvarlatılmış Dikdörtgen"/>
          <p:cNvSpPr/>
          <p:nvPr/>
        </p:nvSpPr>
        <p:spPr>
          <a:xfrm>
            <a:off x="4786314" y="2357430"/>
            <a:ext cx="4071998" cy="8572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Kendi yazdığınız basit bir kod ile kullanımlarını test ediniz ve sınavda bu fonksiyonları görürseniz bocalamayınız.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fgets</a:t>
            </a:r>
            <a:r>
              <a:rPr lang="tr-TR" dirty="0" smtClean="0"/>
              <a:t>() ve </a:t>
            </a:r>
            <a:r>
              <a:rPr lang="tr-TR" dirty="0" err="1" smtClean="0"/>
              <a:t>fputs</a:t>
            </a:r>
            <a:r>
              <a:rPr lang="tr-TR" dirty="0" smtClean="0"/>
              <a:t>(…)</a:t>
            </a:r>
            <a:endParaRPr lang="tr-TR" dirty="0"/>
          </a:p>
        </p:txBody>
      </p:sp>
      <p:sp>
        <p:nvSpPr>
          <p:cNvPr id="3" name="2 İçerik Yer Tutucusu"/>
          <p:cNvSpPr>
            <a:spLocks noGrp="1"/>
          </p:cNvSpPr>
          <p:nvPr>
            <p:ph sz="quarter" idx="1"/>
          </p:nvPr>
        </p:nvSpPr>
        <p:spPr>
          <a:xfrm>
            <a:off x="457200" y="1219200"/>
            <a:ext cx="8115328" cy="4067188"/>
          </a:xfrm>
        </p:spPr>
        <p:txBody>
          <a:bodyPr>
            <a:normAutofit fontScale="77500" lnSpcReduction="20000"/>
          </a:bodyPr>
          <a:lstStyle/>
          <a:p>
            <a:r>
              <a:rPr lang="tr-TR" dirty="0" smtClean="0"/>
              <a:t>Eğer bir dosyadan </a:t>
            </a:r>
            <a:r>
              <a:rPr lang="tr-TR" dirty="0" err="1" smtClean="0"/>
              <a:t>gets</a:t>
            </a:r>
            <a:r>
              <a:rPr lang="tr-TR" dirty="0" smtClean="0"/>
              <a:t> ile okuma yapmak istiyorsanız </a:t>
            </a:r>
            <a:r>
              <a:rPr lang="tr-TR" sz="2200" dirty="0" smtClean="0"/>
              <a:t>(örn. personel isimlerini içeren bir .</a:t>
            </a:r>
            <a:r>
              <a:rPr lang="tr-TR" sz="2200" dirty="0" err="1" smtClean="0"/>
              <a:t>txt</a:t>
            </a:r>
            <a:r>
              <a:rPr lang="tr-TR" sz="2200" dirty="0" smtClean="0"/>
              <a:t> dosyasından isimleri okuyarak bir dizgi dizisine kaydetmek istediğinizde) </a:t>
            </a:r>
            <a:r>
              <a:rPr lang="tr-TR" dirty="0" smtClean="0"/>
              <a:t>:</a:t>
            </a:r>
          </a:p>
          <a:p>
            <a:pPr algn="ctr">
              <a:buNone/>
            </a:pPr>
            <a:r>
              <a:rPr lang="tr-TR" dirty="0" err="1" smtClean="0"/>
              <a:t>fgets</a:t>
            </a:r>
            <a:r>
              <a:rPr lang="tr-TR" dirty="0" smtClean="0"/>
              <a:t>(dizgi, </a:t>
            </a:r>
            <a:r>
              <a:rPr lang="tr-TR" dirty="0" err="1" smtClean="0"/>
              <a:t>maks</a:t>
            </a:r>
            <a:r>
              <a:rPr lang="tr-TR" dirty="0" smtClean="0"/>
              <a:t>_karakter, dosya);</a:t>
            </a:r>
          </a:p>
          <a:p>
            <a:pPr lvl="1"/>
            <a:r>
              <a:rPr lang="tr-TR" dirty="0" smtClean="0"/>
              <a:t>dosya’dan okuma yapar.</a:t>
            </a:r>
          </a:p>
          <a:p>
            <a:pPr lvl="1"/>
            <a:endParaRPr lang="tr-TR" dirty="0" smtClean="0"/>
          </a:p>
          <a:p>
            <a:pPr lvl="1"/>
            <a:r>
              <a:rPr lang="tr-TR" dirty="0" smtClean="0"/>
              <a:t>‘\n’ ile karşılaşma, dosya sonuna erişim, </a:t>
            </a:r>
            <a:r>
              <a:rPr lang="tr-TR" sz="1700" dirty="0" smtClean="0"/>
              <a:t>“</a:t>
            </a:r>
            <a:r>
              <a:rPr lang="tr-TR" sz="1700" dirty="0" err="1" smtClean="0"/>
              <a:t>maks</a:t>
            </a:r>
            <a:r>
              <a:rPr lang="tr-TR" sz="1700" dirty="0" smtClean="0"/>
              <a:t>_karakter-1”</a:t>
            </a:r>
            <a:r>
              <a:rPr lang="tr-TR" dirty="0" smtClean="0"/>
              <a:t> adet karakter okunmuş olması durumlarından biriyle karşılaştığı anda sonlanır.</a:t>
            </a:r>
          </a:p>
          <a:p>
            <a:pPr lvl="1"/>
            <a:r>
              <a:rPr lang="tr-TR" dirty="0" smtClean="0"/>
              <a:t>Okuduklarını dizgiye yerleştirir.</a:t>
            </a:r>
          </a:p>
          <a:p>
            <a:pPr lvl="1"/>
            <a:r>
              <a:rPr lang="tr-TR" dirty="0" err="1" smtClean="0"/>
              <a:t>gets’den</a:t>
            </a:r>
            <a:r>
              <a:rPr lang="tr-TR" dirty="0" smtClean="0"/>
              <a:t> farklı olarak \</a:t>
            </a:r>
            <a:r>
              <a:rPr lang="tr-TR" dirty="0" err="1" smtClean="0"/>
              <a:t>n’i</a:t>
            </a:r>
            <a:r>
              <a:rPr lang="tr-TR" dirty="0" smtClean="0"/>
              <a:t> de </a:t>
            </a:r>
            <a:r>
              <a:rPr lang="tr-TR" b="1" dirty="0" smtClean="0"/>
              <a:t>dizgiye alır </a:t>
            </a:r>
            <a:r>
              <a:rPr lang="tr-TR" dirty="0" smtClean="0"/>
              <a:t>ve ondan sonra sonlanır. </a:t>
            </a:r>
            <a:br>
              <a:rPr lang="tr-TR" dirty="0" smtClean="0"/>
            </a:br>
            <a:r>
              <a:rPr lang="tr-TR" dirty="0" smtClean="0"/>
              <a:t>(</a:t>
            </a:r>
            <a:r>
              <a:rPr lang="tr-TR" dirty="0" err="1" smtClean="0"/>
              <a:t>gets</a:t>
            </a:r>
            <a:r>
              <a:rPr lang="tr-TR" dirty="0" smtClean="0"/>
              <a:t> \</a:t>
            </a:r>
            <a:r>
              <a:rPr lang="tr-TR" dirty="0" err="1" smtClean="0"/>
              <a:t>n’i</a:t>
            </a:r>
            <a:r>
              <a:rPr lang="tr-TR" dirty="0" smtClean="0"/>
              <a:t> dizgiye almaz, ancak tampondan \</a:t>
            </a:r>
            <a:r>
              <a:rPr lang="tr-TR" dirty="0" err="1" smtClean="0"/>
              <a:t>n’i</a:t>
            </a:r>
            <a:r>
              <a:rPr lang="tr-TR" dirty="0" smtClean="0"/>
              <a:t> siler. Deneyiniz.)</a:t>
            </a:r>
            <a:endParaRPr lang="tr-TR" i="1" dirty="0" smtClean="0"/>
          </a:p>
          <a:p>
            <a:pPr lvl="1"/>
            <a:endParaRPr lang="tr-TR" dirty="0" smtClean="0"/>
          </a:p>
          <a:p>
            <a:r>
              <a:rPr lang="tr-TR" dirty="0" err="1" smtClean="0"/>
              <a:t>fputs</a:t>
            </a:r>
            <a:r>
              <a:rPr lang="tr-TR" dirty="0" smtClean="0"/>
              <a:t>(dizgi, dosya);</a:t>
            </a:r>
          </a:p>
          <a:p>
            <a:pPr lvl="1"/>
            <a:r>
              <a:rPr lang="tr-TR" dirty="0" err="1" smtClean="0"/>
              <a:t>puts’tan</a:t>
            </a:r>
            <a:r>
              <a:rPr lang="tr-TR" dirty="0" smtClean="0"/>
              <a:t> farklı olarak dizgiyi ekrana değil dosyaya yazar.</a:t>
            </a:r>
          </a:p>
          <a:p>
            <a:pPr lvl="1"/>
            <a:r>
              <a:rPr lang="tr-TR" dirty="0" smtClean="0"/>
              <a:t>Ayrıca </a:t>
            </a:r>
            <a:r>
              <a:rPr lang="tr-TR" dirty="0" err="1" smtClean="0"/>
              <a:t>puts</a:t>
            </a:r>
            <a:r>
              <a:rPr lang="tr-TR" dirty="0" smtClean="0"/>
              <a:t> gibi ek bir ‘\n’ ilavesi yapmaz.</a:t>
            </a:r>
          </a:p>
          <a:p>
            <a:pPr lvl="1"/>
            <a:endParaRPr lang="tr-TR" dirty="0" smtClean="0"/>
          </a:p>
        </p:txBody>
      </p:sp>
      <p:sp>
        <p:nvSpPr>
          <p:cNvPr id="9" name="8 Yuvarlatılmış Dikdörtgen"/>
          <p:cNvSpPr/>
          <p:nvPr/>
        </p:nvSpPr>
        <p:spPr>
          <a:xfrm>
            <a:off x="1000100" y="5572140"/>
            <a:ext cx="7215238" cy="7144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Kendi yazdığınız basit kodlar ile kullanımları test ediniz ve sınavda bu fonksiyonları görürseniz bocalamayınız.</a:t>
            </a:r>
            <a:endParaRPr lang="tr-TR" dirty="0"/>
          </a:p>
        </p:txBody>
      </p:sp>
      <p:cxnSp>
        <p:nvCxnSpPr>
          <p:cNvPr id="6" name="5 Düz Ok Bağlayıcısı"/>
          <p:cNvCxnSpPr/>
          <p:nvPr/>
        </p:nvCxnSpPr>
        <p:spPr>
          <a:xfrm>
            <a:off x="5214942" y="2071678"/>
            <a:ext cx="1571636" cy="2159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786578" y="1857364"/>
            <a:ext cx="1928826" cy="64633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200" b="1" dirty="0" smtClean="0"/>
              <a:t>\0 ile birlikte dizgiye yazacağı  </a:t>
            </a:r>
            <a:r>
              <a:rPr lang="tr-TR" sz="1200" b="1" dirty="0" err="1" smtClean="0"/>
              <a:t>maks</a:t>
            </a:r>
            <a:r>
              <a:rPr lang="tr-TR" sz="1200" b="1" dirty="0" smtClean="0"/>
              <a:t>. karakter sayısı</a:t>
            </a:r>
            <a:endParaRPr lang="tr-TR" sz="1200" b="1"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fgets</a:t>
            </a:r>
            <a:r>
              <a:rPr lang="tr-TR" dirty="0" smtClean="0"/>
              <a:t>()</a:t>
            </a:r>
            <a:endParaRPr lang="tr-TR" dirty="0"/>
          </a:p>
        </p:txBody>
      </p:sp>
      <p:sp>
        <p:nvSpPr>
          <p:cNvPr id="3" name="2 İçerik Yer Tutucusu"/>
          <p:cNvSpPr>
            <a:spLocks noGrp="1"/>
          </p:cNvSpPr>
          <p:nvPr>
            <p:ph sz="quarter" idx="1"/>
          </p:nvPr>
        </p:nvSpPr>
        <p:spPr/>
        <p:txBody>
          <a:bodyPr/>
          <a:lstStyle/>
          <a:p>
            <a:r>
              <a:rPr lang="tr-TR" dirty="0" err="1" smtClean="0"/>
              <a:t>fgets</a:t>
            </a:r>
            <a:r>
              <a:rPr lang="tr-TR" dirty="0" smtClean="0"/>
              <a:t> fonksiyonunun dosyadan ‘\n’ değerini de çekmesi ve dizgiye geçerli bir karakter olarak kaydetmesi bazen sorun oluşturabilir.</a:t>
            </a:r>
          </a:p>
          <a:p>
            <a:r>
              <a:rPr lang="tr-TR" dirty="0" smtClean="0"/>
              <a:t>Ancak bunu rahatlıkla çözüm üretebiliriz:</a:t>
            </a:r>
          </a:p>
          <a:p>
            <a:pPr>
              <a:buNone/>
            </a:pPr>
            <a:endParaRPr lang="tr-TR" dirty="0" smtClean="0"/>
          </a:p>
          <a:p>
            <a:pPr>
              <a:buNone/>
            </a:pPr>
            <a:r>
              <a:rPr lang="tr-TR" dirty="0" smtClean="0"/>
              <a:t>	</a:t>
            </a:r>
            <a:r>
              <a:rPr lang="tr-TR" dirty="0" err="1" smtClean="0"/>
              <a:t>fgets</a:t>
            </a:r>
            <a:r>
              <a:rPr lang="tr-TR" dirty="0" smtClean="0"/>
              <a:t>(</a:t>
            </a:r>
            <a:r>
              <a:rPr lang="tr-TR" dirty="0" err="1" smtClean="0"/>
              <a:t>cumle</a:t>
            </a:r>
            <a:r>
              <a:rPr lang="tr-TR" dirty="0" smtClean="0"/>
              <a:t>, 100, </a:t>
            </a:r>
            <a:r>
              <a:rPr lang="tr-TR" dirty="0" err="1" smtClean="0"/>
              <a:t>stdin</a:t>
            </a:r>
            <a:r>
              <a:rPr lang="tr-TR" dirty="0" smtClean="0"/>
              <a:t>);</a:t>
            </a:r>
          </a:p>
          <a:p>
            <a:pPr>
              <a:buNone/>
            </a:pPr>
            <a:r>
              <a:rPr lang="tr-TR" dirty="0" smtClean="0"/>
              <a:t>	</a:t>
            </a:r>
            <a:r>
              <a:rPr lang="tr-TR" dirty="0" err="1" smtClean="0"/>
              <a:t>cumle</a:t>
            </a:r>
            <a:r>
              <a:rPr lang="tr-TR" dirty="0" smtClean="0"/>
              <a:t>[ </a:t>
            </a:r>
            <a:r>
              <a:rPr lang="tr-TR" dirty="0" err="1" smtClean="0"/>
              <a:t>strlen</a:t>
            </a:r>
            <a:r>
              <a:rPr lang="tr-TR" dirty="0" smtClean="0"/>
              <a:t>(</a:t>
            </a:r>
            <a:r>
              <a:rPr lang="tr-TR" dirty="0" err="1" smtClean="0"/>
              <a:t>cumle</a:t>
            </a:r>
            <a:r>
              <a:rPr lang="tr-TR" dirty="0" smtClean="0"/>
              <a:t>)-1  ]  ='\0';</a:t>
            </a:r>
            <a:endParaRPr lang="tr-TR" dirty="0"/>
          </a:p>
        </p:txBody>
      </p:sp>
      <p:cxnSp>
        <p:nvCxnSpPr>
          <p:cNvPr id="5" name="4 Düz Ok Bağlayıcısı"/>
          <p:cNvCxnSpPr/>
          <p:nvPr/>
        </p:nvCxnSpPr>
        <p:spPr>
          <a:xfrm rot="5400000">
            <a:off x="1571604" y="4429132"/>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a:off x="928662" y="4786322"/>
            <a:ext cx="6072230" cy="646331"/>
          </a:xfrm>
          <a:prstGeom prst="rect">
            <a:avLst/>
          </a:prstGeom>
          <a:noFill/>
        </p:spPr>
        <p:txBody>
          <a:bodyPr wrap="square" rtlCol="0">
            <a:spAutoFit/>
          </a:bodyPr>
          <a:lstStyle/>
          <a:p>
            <a:r>
              <a:rPr lang="tr-TR" dirty="0" err="1" smtClean="0"/>
              <a:t>String</a:t>
            </a:r>
            <a:r>
              <a:rPr lang="tr-TR" dirty="0" smtClean="0"/>
              <a:t>.h kütüphanesindeki(yakında göreceğiz) </a:t>
            </a:r>
            <a:r>
              <a:rPr lang="tr-TR" dirty="0" err="1" smtClean="0"/>
              <a:t>strlen</a:t>
            </a:r>
            <a:r>
              <a:rPr lang="tr-TR" dirty="0" smtClean="0"/>
              <a:t> fonksiyonu dizgi kaç karakterse onu bize döner.(‘\0’ dahil etmez.)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a:xfrm>
            <a:off x="457200" y="1219200"/>
            <a:ext cx="4829180" cy="2638428"/>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tr-TR" sz="2000" dirty="0" smtClean="0"/>
              <a:t>	FILE *dosya = </a:t>
            </a:r>
            <a:r>
              <a:rPr lang="tr-TR" sz="2000" dirty="0" err="1" smtClean="0"/>
              <a:t>fopen</a:t>
            </a:r>
            <a:r>
              <a:rPr lang="tr-TR" sz="2000" dirty="0" smtClean="0"/>
              <a:t>("yemek.</a:t>
            </a:r>
            <a:r>
              <a:rPr lang="tr-TR" sz="2000" dirty="0" err="1" smtClean="0"/>
              <a:t>txt</a:t>
            </a:r>
            <a:r>
              <a:rPr lang="tr-TR" sz="2000" dirty="0" smtClean="0"/>
              <a:t>","r");</a:t>
            </a:r>
          </a:p>
          <a:p>
            <a:pPr>
              <a:buNone/>
            </a:pPr>
            <a:r>
              <a:rPr lang="tr-TR" sz="2000" dirty="0" smtClean="0"/>
              <a:t>	</a:t>
            </a:r>
            <a:r>
              <a:rPr lang="tr-TR" sz="2000" dirty="0" err="1" smtClean="0"/>
              <a:t>char</a:t>
            </a:r>
            <a:r>
              <a:rPr lang="tr-TR" sz="2000" dirty="0" smtClean="0"/>
              <a:t> </a:t>
            </a:r>
            <a:r>
              <a:rPr lang="tr-TR" sz="2000" dirty="0" err="1" smtClean="0"/>
              <a:t>food</a:t>
            </a:r>
            <a:r>
              <a:rPr lang="tr-TR" sz="2000" dirty="0" smtClean="0"/>
              <a:t>[100]="111111111111111111";</a:t>
            </a:r>
          </a:p>
          <a:p>
            <a:pPr>
              <a:buNone/>
            </a:pPr>
            <a:r>
              <a:rPr lang="tr-TR" sz="2000" dirty="0" smtClean="0"/>
              <a:t>	</a:t>
            </a:r>
            <a:r>
              <a:rPr lang="tr-TR" sz="2000" dirty="0" err="1" smtClean="0"/>
              <a:t>fgets</a:t>
            </a:r>
            <a:r>
              <a:rPr lang="tr-TR" sz="2000" dirty="0" smtClean="0"/>
              <a:t>(</a:t>
            </a:r>
            <a:r>
              <a:rPr lang="tr-TR" sz="2000" dirty="0" err="1" smtClean="0"/>
              <a:t>food</a:t>
            </a:r>
            <a:r>
              <a:rPr lang="tr-TR" sz="2000" dirty="0" smtClean="0"/>
              <a:t>, 5, dosya);</a:t>
            </a:r>
          </a:p>
          <a:p>
            <a:pPr>
              <a:buNone/>
            </a:pPr>
            <a:r>
              <a:rPr lang="tr-TR" sz="2000" dirty="0" smtClean="0"/>
              <a:t>	</a:t>
            </a:r>
            <a:r>
              <a:rPr lang="tr-TR" sz="2000" dirty="0" err="1" smtClean="0"/>
              <a:t>int</a:t>
            </a:r>
            <a:r>
              <a:rPr lang="tr-TR" sz="2000" dirty="0" smtClean="0"/>
              <a:t> i;</a:t>
            </a:r>
          </a:p>
          <a:p>
            <a:pPr>
              <a:buNone/>
            </a:pPr>
            <a:r>
              <a:rPr lang="tr-TR" sz="2000" dirty="0" smtClean="0"/>
              <a:t>	</a:t>
            </a:r>
            <a:r>
              <a:rPr lang="tr-TR" sz="2000" dirty="0" err="1" smtClean="0"/>
              <a:t>for</a:t>
            </a:r>
            <a:r>
              <a:rPr lang="tr-TR" sz="2000" dirty="0" smtClean="0"/>
              <a:t>(i=0; i&lt;7;i++)</a:t>
            </a:r>
          </a:p>
          <a:p>
            <a:pPr>
              <a:buNone/>
            </a:pPr>
            <a:r>
              <a:rPr lang="tr-TR" sz="2000" dirty="0" smtClean="0"/>
              <a:t>	</a:t>
            </a:r>
            <a:r>
              <a:rPr lang="tr-TR" sz="2000" dirty="0" err="1" smtClean="0"/>
              <a:t>printf</a:t>
            </a:r>
            <a:r>
              <a:rPr lang="tr-TR" sz="2000" dirty="0" smtClean="0"/>
              <a:t>("%c", </a:t>
            </a:r>
            <a:r>
              <a:rPr lang="tr-TR" sz="2000" dirty="0" err="1" smtClean="0"/>
              <a:t>food</a:t>
            </a:r>
            <a:r>
              <a:rPr lang="tr-TR" sz="2000" dirty="0" smtClean="0"/>
              <a:t>[i]=='\0'? 'A':</a:t>
            </a:r>
            <a:r>
              <a:rPr lang="tr-TR" sz="2000" dirty="0" err="1" smtClean="0"/>
              <a:t>food</a:t>
            </a:r>
            <a:r>
              <a:rPr lang="tr-TR" sz="2000" dirty="0" smtClean="0"/>
              <a:t>[i]);</a:t>
            </a:r>
            <a:r>
              <a:rPr lang="tr-TR" sz="2400" dirty="0" smtClean="0"/>
              <a:t>	</a:t>
            </a:r>
          </a:p>
        </p:txBody>
      </p:sp>
      <p:pic>
        <p:nvPicPr>
          <p:cNvPr id="3074" name="Picture 2"/>
          <p:cNvPicPr>
            <a:picLocks noChangeAspect="1" noChangeArrowheads="1"/>
          </p:cNvPicPr>
          <p:nvPr/>
        </p:nvPicPr>
        <p:blipFill>
          <a:blip r:embed="rId4"/>
          <a:srcRect l="12628" t="10162" r="57174" b="16667"/>
          <a:stretch>
            <a:fillRect/>
          </a:stretch>
        </p:blipFill>
        <p:spPr bwMode="auto">
          <a:xfrm>
            <a:off x="6000760" y="2428868"/>
            <a:ext cx="2571768" cy="3366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Metin kutusu"/>
          <p:cNvSpPr txBox="1"/>
          <p:nvPr/>
        </p:nvSpPr>
        <p:spPr>
          <a:xfrm>
            <a:off x="2714612" y="4643446"/>
            <a:ext cx="285752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5400" dirty="0" smtClean="0"/>
              <a:t>patlA11</a:t>
            </a:r>
            <a:endParaRPr lang="tr-TR" sz="5400" dirty="0"/>
          </a:p>
        </p:txBody>
      </p:sp>
      <p:pic>
        <p:nvPicPr>
          <p:cNvPr id="22529" name="Picture 1"/>
          <p:cNvPicPr>
            <a:picLocks noChangeAspect="1" noChangeArrowheads="1"/>
          </p:cNvPicPr>
          <p:nvPr/>
        </p:nvPicPr>
        <p:blipFill>
          <a:blip r:embed="rId5"/>
          <a:srcRect/>
          <a:stretch>
            <a:fillRect/>
          </a:stretch>
        </p:blipFill>
        <p:spPr bwMode="auto">
          <a:xfrm>
            <a:off x="6000760" y="714356"/>
            <a:ext cx="2623083" cy="1571636"/>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Uyarılar</a:t>
            </a:r>
            <a:endParaRPr lang="tr-TR" sz="2400" dirty="0"/>
          </a:p>
        </p:txBody>
      </p:sp>
      <p:sp>
        <p:nvSpPr>
          <p:cNvPr id="3" name="2 İçerik Yer Tutucusu"/>
          <p:cNvSpPr>
            <a:spLocks noGrp="1"/>
          </p:cNvSpPr>
          <p:nvPr>
            <p:ph sz="quarter" idx="1"/>
          </p:nvPr>
        </p:nvSpPr>
        <p:spPr/>
        <p:txBody>
          <a:bodyPr>
            <a:normAutofit/>
          </a:bodyPr>
          <a:lstStyle/>
          <a:p>
            <a:r>
              <a:rPr lang="tr-TR" sz="2400" dirty="0" smtClean="0"/>
              <a:t>Dizgilerle çalışırken ‘\0’ (dizgi sonu karakteri) hep göz önünde bulunduralım.</a:t>
            </a:r>
          </a:p>
          <a:p>
            <a:r>
              <a:rPr lang="tr-TR" sz="2400" dirty="0" smtClean="0"/>
              <a:t>Veri giriş/çıkışları için araç kutumuzda birçok fonksiyon var.</a:t>
            </a:r>
          </a:p>
          <a:p>
            <a:pPr lvl="1"/>
            <a:r>
              <a:rPr lang="tr-TR" sz="2400" dirty="0" err="1" smtClean="0"/>
              <a:t>scanf</a:t>
            </a:r>
            <a:endParaRPr lang="tr-TR" sz="2400" dirty="0" smtClean="0"/>
          </a:p>
          <a:p>
            <a:pPr lvl="2"/>
            <a:r>
              <a:rPr lang="tr-TR" sz="2100" dirty="0" smtClean="0"/>
              <a:t>“%s”, “  %[^\n]s” gibi kullanımlar.</a:t>
            </a:r>
          </a:p>
          <a:p>
            <a:pPr lvl="1"/>
            <a:r>
              <a:rPr lang="tr-TR" sz="2400" dirty="0" err="1" smtClean="0"/>
              <a:t>gets</a:t>
            </a:r>
            <a:endParaRPr lang="tr-TR" sz="2400" dirty="0" smtClean="0"/>
          </a:p>
          <a:p>
            <a:pPr lvl="2"/>
            <a:r>
              <a:rPr lang="tr-TR" sz="1800" dirty="0" smtClean="0"/>
              <a:t>Satırı tamamen alır, dizgiye \</a:t>
            </a:r>
            <a:r>
              <a:rPr lang="tr-TR" sz="1800" dirty="0" err="1" smtClean="0"/>
              <a:t>n’sini</a:t>
            </a:r>
            <a:r>
              <a:rPr lang="tr-TR" sz="1800" dirty="0" smtClean="0"/>
              <a:t> </a:t>
            </a:r>
            <a:r>
              <a:rPr lang="tr-TR" sz="1800" b="1" dirty="0" smtClean="0"/>
              <a:t>yerleştirmez</a:t>
            </a:r>
            <a:r>
              <a:rPr lang="tr-TR" sz="1800" dirty="0" smtClean="0"/>
              <a:t>.</a:t>
            </a:r>
          </a:p>
          <a:p>
            <a:pPr lvl="1"/>
            <a:r>
              <a:rPr lang="tr-TR" sz="2400" dirty="0" err="1" smtClean="0"/>
              <a:t>fgets</a:t>
            </a:r>
            <a:endParaRPr lang="tr-TR" sz="2400" dirty="0" smtClean="0"/>
          </a:p>
          <a:p>
            <a:pPr lvl="2"/>
            <a:r>
              <a:rPr lang="tr-TR" sz="1800" dirty="0" smtClean="0"/>
              <a:t>Satırı tamamen alır, dizgiye \</a:t>
            </a:r>
            <a:r>
              <a:rPr lang="tr-TR" sz="1800" dirty="0" err="1" smtClean="0"/>
              <a:t>n’sini</a:t>
            </a:r>
            <a:r>
              <a:rPr lang="tr-TR" sz="1800" dirty="0" smtClean="0"/>
              <a:t> de </a:t>
            </a:r>
            <a:r>
              <a:rPr lang="tr-TR" sz="1800" b="1" dirty="0" smtClean="0"/>
              <a:t>yerleştirir</a:t>
            </a:r>
            <a:r>
              <a:rPr lang="tr-TR" sz="1800" dirty="0" smtClean="0"/>
              <a:t>.</a:t>
            </a:r>
          </a:p>
          <a:p>
            <a:pPr lvl="2"/>
            <a:r>
              <a:rPr lang="tr-TR" sz="1800" dirty="0" err="1" smtClean="0"/>
              <a:t>fgets</a:t>
            </a:r>
            <a:r>
              <a:rPr lang="tr-TR" sz="1800" dirty="0" smtClean="0"/>
              <a:t>(dizgi, 100, </a:t>
            </a:r>
            <a:r>
              <a:rPr lang="tr-TR" sz="1800" dirty="0" err="1" smtClean="0"/>
              <a:t>stdin</a:t>
            </a:r>
            <a:r>
              <a:rPr lang="tr-TR" sz="1800" dirty="0" smtClean="0"/>
              <a:t>); gibi bir kullanımla klavyeden de veri alabilir.</a:t>
            </a:r>
          </a:p>
          <a:p>
            <a:pPr lvl="1"/>
            <a:r>
              <a:rPr lang="tr-TR" sz="2400" dirty="0" err="1" smtClean="0"/>
              <a:t>fputs</a:t>
            </a:r>
            <a:endParaRPr lang="tr-TR" sz="2400" dirty="0" smtClean="0"/>
          </a:p>
          <a:p>
            <a:pPr lvl="1"/>
            <a:r>
              <a:rPr lang="tr-TR" sz="2400" dirty="0" smtClean="0"/>
              <a:t>…</a:t>
            </a:r>
          </a:p>
          <a:p>
            <a:pPr lvl="1"/>
            <a:endParaRPr lang="tr-TR" sz="2000" dirty="0" smtClean="0"/>
          </a:p>
        </p:txBody>
      </p:sp>
      <p:sp>
        <p:nvSpPr>
          <p:cNvPr id="4" name="3 Sola Bükülü Ok"/>
          <p:cNvSpPr/>
          <p:nvPr/>
        </p:nvSpPr>
        <p:spPr>
          <a:xfrm>
            <a:off x="5857884" y="3857628"/>
            <a:ext cx="714380" cy="8572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err="1" smtClean="0"/>
              <a:t>strcpy</a:t>
            </a:r>
            <a:r>
              <a:rPr lang="tr-TR" dirty="0" smtClean="0"/>
              <a:t>: dizgilerde kopyalama</a:t>
            </a:r>
            <a:endParaRPr lang="tr-TR" dirty="0"/>
          </a:p>
        </p:txBody>
      </p:sp>
      <p:sp>
        <p:nvSpPr>
          <p:cNvPr id="5" name="4 Yuvarlatılmış Dikdörtgen"/>
          <p:cNvSpPr/>
          <p:nvPr/>
        </p:nvSpPr>
        <p:spPr>
          <a:xfrm>
            <a:off x="785786" y="1214422"/>
            <a:ext cx="3357586" cy="46434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b="1" u="sng" dirty="0" smtClean="0"/>
              <a:t>YANLIŞI:</a:t>
            </a:r>
          </a:p>
          <a:p>
            <a:r>
              <a:rPr lang="tr-TR" dirty="0" smtClean="0"/>
              <a:t>#</a:t>
            </a:r>
            <a:r>
              <a:rPr lang="tr-TR" dirty="0" err="1" smtClean="0"/>
              <a:t>include</a:t>
            </a:r>
            <a:r>
              <a:rPr lang="tr-TR" dirty="0" smtClean="0"/>
              <a:t> &lt;</a:t>
            </a:r>
            <a:r>
              <a:rPr lang="tr-TR" dirty="0" err="1" smtClean="0"/>
              <a:t>stdio</a:t>
            </a:r>
            <a:r>
              <a:rPr lang="tr-TR" dirty="0" smtClean="0"/>
              <a:t>.h&gt;</a:t>
            </a:r>
          </a:p>
          <a:p>
            <a:r>
              <a:rPr lang="tr-TR" dirty="0" err="1" smtClean="0"/>
              <a:t>void</a:t>
            </a:r>
            <a:r>
              <a:rPr lang="tr-TR" dirty="0" smtClean="0"/>
              <a:t> </a:t>
            </a:r>
            <a:r>
              <a:rPr lang="tr-TR" dirty="0" err="1" smtClean="0"/>
              <a:t>fonk</a:t>
            </a:r>
            <a:r>
              <a:rPr lang="tr-TR" dirty="0" smtClean="0"/>
              <a:t>(</a:t>
            </a:r>
            <a:r>
              <a:rPr lang="tr-TR" dirty="0" err="1" smtClean="0"/>
              <a:t>char</a:t>
            </a:r>
            <a:r>
              <a:rPr lang="tr-TR" dirty="0" smtClean="0"/>
              <a:t> []);</a:t>
            </a:r>
          </a:p>
          <a:p>
            <a:r>
              <a:rPr lang="tr-TR" dirty="0" err="1" smtClean="0"/>
              <a:t>int</a:t>
            </a:r>
            <a:r>
              <a:rPr lang="tr-TR" dirty="0" smtClean="0"/>
              <a:t> </a:t>
            </a:r>
            <a:r>
              <a:rPr lang="tr-TR" dirty="0" err="1" smtClean="0"/>
              <a:t>main</a:t>
            </a:r>
            <a:r>
              <a:rPr lang="tr-TR" dirty="0" smtClean="0"/>
              <a:t>() {</a:t>
            </a:r>
          </a:p>
          <a:p>
            <a:r>
              <a:rPr lang="tr-TR" dirty="0" smtClean="0"/>
              <a:t>	</a:t>
            </a:r>
            <a:r>
              <a:rPr lang="tr-TR" dirty="0" err="1" smtClean="0"/>
              <a:t>char</a:t>
            </a:r>
            <a:r>
              <a:rPr lang="tr-TR" dirty="0" smtClean="0"/>
              <a:t> x[10];</a:t>
            </a:r>
          </a:p>
          <a:p>
            <a:r>
              <a:rPr lang="tr-TR" dirty="0" smtClean="0"/>
              <a:t>	</a:t>
            </a:r>
            <a:r>
              <a:rPr lang="tr-TR" dirty="0" err="1" smtClean="0"/>
              <a:t>fonk</a:t>
            </a:r>
            <a:r>
              <a:rPr lang="tr-TR" dirty="0" smtClean="0"/>
              <a:t>(x);</a:t>
            </a:r>
          </a:p>
          <a:p>
            <a:r>
              <a:rPr lang="tr-TR" dirty="0" smtClean="0"/>
              <a:t>	</a:t>
            </a:r>
            <a:r>
              <a:rPr lang="tr-TR" dirty="0" err="1" smtClean="0"/>
              <a:t>printf</a:t>
            </a:r>
            <a:r>
              <a:rPr lang="tr-TR" dirty="0" smtClean="0"/>
              <a:t>("%s",x);</a:t>
            </a:r>
          </a:p>
          <a:p>
            <a:r>
              <a:rPr lang="tr-TR" dirty="0" smtClean="0"/>
              <a:t>	</a:t>
            </a:r>
            <a:r>
              <a:rPr lang="tr-TR" dirty="0" err="1" smtClean="0"/>
              <a:t>return</a:t>
            </a:r>
            <a:r>
              <a:rPr lang="tr-TR" dirty="0" smtClean="0"/>
              <a:t> 0;</a:t>
            </a:r>
          </a:p>
          <a:p>
            <a:r>
              <a:rPr lang="tr-TR" dirty="0" smtClean="0"/>
              <a:t>}</a:t>
            </a:r>
          </a:p>
          <a:p>
            <a:endParaRPr lang="tr-TR" dirty="0" smtClean="0"/>
          </a:p>
          <a:p>
            <a:r>
              <a:rPr lang="tr-TR" dirty="0" err="1" smtClean="0"/>
              <a:t>void</a:t>
            </a:r>
            <a:r>
              <a:rPr lang="tr-TR" dirty="0" smtClean="0"/>
              <a:t> </a:t>
            </a:r>
            <a:r>
              <a:rPr lang="tr-TR" dirty="0" err="1" smtClean="0"/>
              <a:t>fonk</a:t>
            </a:r>
            <a:r>
              <a:rPr lang="tr-TR" dirty="0" smtClean="0"/>
              <a:t>(</a:t>
            </a:r>
            <a:r>
              <a:rPr lang="tr-TR" dirty="0" err="1" smtClean="0"/>
              <a:t>char</a:t>
            </a:r>
            <a:r>
              <a:rPr lang="tr-TR" dirty="0" smtClean="0"/>
              <a:t> t[])</a:t>
            </a:r>
          </a:p>
          <a:p>
            <a:r>
              <a:rPr lang="tr-TR" dirty="0" smtClean="0"/>
              <a:t>{</a:t>
            </a:r>
          </a:p>
          <a:p>
            <a:r>
              <a:rPr lang="tr-TR" dirty="0" smtClean="0"/>
              <a:t>	</a:t>
            </a:r>
            <a:r>
              <a:rPr lang="tr-TR" b="1" dirty="0" smtClean="0"/>
              <a:t>t="deneme";</a:t>
            </a:r>
          </a:p>
          <a:p>
            <a:r>
              <a:rPr lang="tr-TR" dirty="0" smtClean="0"/>
              <a:t>	</a:t>
            </a:r>
            <a:r>
              <a:rPr lang="tr-TR" dirty="0" err="1" smtClean="0"/>
              <a:t>return</a:t>
            </a:r>
            <a:r>
              <a:rPr lang="tr-TR" dirty="0" smtClean="0"/>
              <a:t>;</a:t>
            </a:r>
          </a:p>
          <a:p>
            <a:r>
              <a:rPr lang="tr-TR" dirty="0" smtClean="0"/>
              <a:t>}</a:t>
            </a:r>
            <a:endParaRPr lang="tr-TR" dirty="0"/>
          </a:p>
        </p:txBody>
      </p:sp>
      <p:sp>
        <p:nvSpPr>
          <p:cNvPr id="6" name="5 Yuvarlatılmış Dikdörtgen"/>
          <p:cNvSpPr/>
          <p:nvPr/>
        </p:nvSpPr>
        <p:spPr>
          <a:xfrm>
            <a:off x="4857752" y="1285860"/>
            <a:ext cx="3357586" cy="49292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b="1" u="sng" dirty="0" smtClean="0"/>
              <a:t>DOĞRUSU:</a:t>
            </a:r>
          </a:p>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a:t>
            </a:r>
            <a:r>
              <a:rPr lang="tr-TR" dirty="0" err="1" smtClean="0"/>
              <a:t>include</a:t>
            </a:r>
            <a:r>
              <a:rPr lang="tr-TR" dirty="0" smtClean="0"/>
              <a:t> &lt;</a:t>
            </a:r>
            <a:r>
              <a:rPr lang="tr-TR" dirty="0" err="1" smtClean="0"/>
              <a:t>string</a:t>
            </a:r>
            <a:r>
              <a:rPr lang="tr-TR" dirty="0" smtClean="0"/>
              <a:t>.h&gt;</a:t>
            </a:r>
          </a:p>
          <a:p>
            <a:r>
              <a:rPr lang="tr-TR" dirty="0" err="1" smtClean="0"/>
              <a:t>void</a:t>
            </a:r>
            <a:r>
              <a:rPr lang="tr-TR" dirty="0" smtClean="0"/>
              <a:t> </a:t>
            </a:r>
            <a:r>
              <a:rPr lang="tr-TR" dirty="0" err="1" smtClean="0"/>
              <a:t>fonk</a:t>
            </a:r>
            <a:r>
              <a:rPr lang="tr-TR" dirty="0" smtClean="0"/>
              <a:t>(</a:t>
            </a:r>
            <a:r>
              <a:rPr lang="tr-TR" dirty="0" err="1" smtClean="0"/>
              <a:t>char</a:t>
            </a:r>
            <a:r>
              <a:rPr lang="tr-TR" dirty="0" smtClean="0"/>
              <a:t> []);</a:t>
            </a:r>
          </a:p>
          <a:p>
            <a:r>
              <a:rPr lang="tr-TR" dirty="0" err="1" smtClean="0"/>
              <a:t>int</a:t>
            </a:r>
            <a:r>
              <a:rPr lang="tr-TR" dirty="0" smtClean="0"/>
              <a:t> </a:t>
            </a:r>
            <a:r>
              <a:rPr lang="tr-TR" dirty="0" err="1" smtClean="0"/>
              <a:t>main</a:t>
            </a:r>
            <a:r>
              <a:rPr lang="tr-TR" dirty="0" smtClean="0"/>
              <a:t>() {</a:t>
            </a:r>
          </a:p>
          <a:p>
            <a:r>
              <a:rPr lang="tr-TR" dirty="0" smtClean="0"/>
              <a:t>	</a:t>
            </a:r>
            <a:r>
              <a:rPr lang="tr-TR" dirty="0" err="1" smtClean="0"/>
              <a:t>char</a:t>
            </a:r>
            <a:r>
              <a:rPr lang="tr-TR" dirty="0" smtClean="0"/>
              <a:t> x[10];</a:t>
            </a:r>
          </a:p>
          <a:p>
            <a:r>
              <a:rPr lang="tr-TR" dirty="0" smtClean="0"/>
              <a:t>	</a:t>
            </a:r>
            <a:r>
              <a:rPr lang="tr-TR" dirty="0" err="1" smtClean="0"/>
              <a:t>fonk</a:t>
            </a:r>
            <a:r>
              <a:rPr lang="tr-TR" dirty="0" smtClean="0"/>
              <a:t>(x);</a:t>
            </a:r>
          </a:p>
          <a:p>
            <a:r>
              <a:rPr lang="tr-TR" dirty="0" smtClean="0"/>
              <a:t>	</a:t>
            </a:r>
            <a:r>
              <a:rPr lang="tr-TR" dirty="0" err="1" smtClean="0"/>
              <a:t>printf</a:t>
            </a:r>
            <a:r>
              <a:rPr lang="tr-TR" dirty="0" smtClean="0"/>
              <a:t>("%s",x);</a:t>
            </a:r>
          </a:p>
          <a:p>
            <a:r>
              <a:rPr lang="tr-TR" dirty="0" smtClean="0"/>
              <a:t>	</a:t>
            </a:r>
            <a:r>
              <a:rPr lang="tr-TR" dirty="0" err="1" smtClean="0"/>
              <a:t>return</a:t>
            </a:r>
            <a:r>
              <a:rPr lang="tr-TR" dirty="0" smtClean="0"/>
              <a:t> 0;</a:t>
            </a:r>
          </a:p>
          <a:p>
            <a:r>
              <a:rPr lang="tr-TR" dirty="0" smtClean="0"/>
              <a:t>}</a:t>
            </a:r>
          </a:p>
          <a:p>
            <a:endParaRPr lang="tr-TR" dirty="0" smtClean="0"/>
          </a:p>
          <a:p>
            <a:r>
              <a:rPr lang="tr-TR" dirty="0" err="1" smtClean="0"/>
              <a:t>void</a:t>
            </a:r>
            <a:r>
              <a:rPr lang="tr-TR" dirty="0" smtClean="0"/>
              <a:t> </a:t>
            </a:r>
            <a:r>
              <a:rPr lang="tr-TR" dirty="0" err="1" smtClean="0"/>
              <a:t>fonk</a:t>
            </a:r>
            <a:r>
              <a:rPr lang="tr-TR" dirty="0" smtClean="0"/>
              <a:t>(</a:t>
            </a:r>
            <a:r>
              <a:rPr lang="tr-TR" dirty="0" err="1" smtClean="0"/>
              <a:t>char</a:t>
            </a:r>
            <a:r>
              <a:rPr lang="tr-TR" dirty="0" smtClean="0"/>
              <a:t> t[])</a:t>
            </a:r>
          </a:p>
          <a:p>
            <a:r>
              <a:rPr lang="tr-TR" dirty="0" smtClean="0"/>
              <a:t>{</a:t>
            </a:r>
          </a:p>
          <a:p>
            <a:r>
              <a:rPr lang="tr-TR" dirty="0" smtClean="0"/>
              <a:t>	</a:t>
            </a:r>
            <a:r>
              <a:rPr lang="tr-TR" b="1" dirty="0" err="1" smtClean="0"/>
              <a:t>strcpy</a:t>
            </a:r>
            <a:r>
              <a:rPr lang="tr-TR" b="1" dirty="0" smtClean="0"/>
              <a:t>(t,"deneme");</a:t>
            </a:r>
          </a:p>
          <a:p>
            <a:r>
              <a:rPr lang="tr-TR" dirty="0" smtClean="0"/>
              <a:t>	</a:t>
            </a:r>
            <a:r>
              <a:rPr lang="tr-TR" dirty="0" err="1" smtClean="0"/>
              <a:t>return</a:t>
            </a:r>
            <a:r>
              <a:rPr lang="tr-TR" dirty="0" smtClean="0"/>
              <a:t>;</a:t>
            </a:r>
          </a:p>
          <a:p>
            <a:r>
              <a:rPr lang="tr-TR" dirty="0" smtClean="0"/>
              <a:t>}</a:t>
            </a:r>
          </a:p>
          <a:p>
            <a:endParaRPr lang="tr-TR" dirty="0"/>
          </a:p>
        </p:txBody>
      </p:sp>
      <p:cxnSp>
        <p:nvCxnSpPr>
          <p:cNvPr id="8" name="7 Düz Ok Bağlayıcısı"/>
          <p:cNvCxnSpPr/>
          <p:nvPr/>
        </p:nvCxnSpPr>
        <p:spPr>
          <a:xfrm rot="16200000" flipH="1">
            <a:off x="2428860" y="5572140"/>
            <a:ext cx="1214446" cy="2143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8 Metin kutusu"/>
          <p:cNvSpPr txBox="1"/>
          <p:nvPr/>
        </p:nvSpPr>
        <p:spPr>
          <a:xfrm>
            <a:off x="571472" y="6345816"/>
            <a:ext cx="8306761" cy="338554"/>
          </a:xfrm>
          <a:prstGeom prst="rect">
            <a:avLst/>
          </a:prstGeom>
          <a:noFill/>
        </p:spPr>
        <p:txBody>
          <a:bodyPr wrap="none" rtlCol="0">
            <a:spAutoFit/>
          </a:bodyPr>
          <a:lstStyle/>
          <a:p>
            <a:r>
              <a:rPr lang="tr-TR" sz="1600" dirty="0" smtClean="0"/>
              <a:t>İstenileni yapmıyor, ama hata da vermiyor. C dili (ne yazık ki) hatalara karşı çok hoşgörülü bir dildir.</a:t>
            </a:r>
            <a:endParaRPr lang="tr-TR" sz="16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dirty="0"/>
          </a:p>
        </p:txBody>
      </p:sp>
      <p:sp>
        <p:nvSpPr>
          <p:cNvPr id="3" name="2 İçerik Yer Tutucusu"/>
          <p:cNvSpPr>
            <a:spLocks noGrp="1"/>
          </p:cNvSpPr>
          <p:nvPr>
            <p:ph sz="quarter" idx="1"/>
          </p:nvPr>
        </p:nvSpPr>
        <p:spPr/>
        <p:txBody>
          <a:bodyPr>
            <a:normAutofit/>
          </a:bodyPr>
          <a:lstStyle/>
          <a:p>
            <a:r>
              <a:rPr lang="tr-TR" sz="8000" dirty="0" err="1" smtClean="0"/>
              <a:t>strstr</a:t>
            </a:r>
            <a:r>
              <a:rPr lang="tr-TR" sz="8000" dirty="0" smtClean="0"/>
              <a:t> kullanımı</a:t>
            </a:r>
            <a:endParaRPr lang="tr-TR" sz="8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DİZGİLER</a:t>
            </a:r>
            <a:endParaRPr lang="tr-TR" dirty="0"/>
          </a:p>
        </p:txBody>
      </p:sp>
      <p:pic>
        <p:nvPicPr>
          <p:cNvPr id="49154" name="Picture 2" descr="http://10rate.com/wp-content/uploads/2012/04/magnetic-letters-for-kids-5-7.jpg"/>
          <p:cNvPicPr>
            <a:picLocks noChangeAspect="1" noChangeArrowheads="1"/>
          </p:cNvPicPr>
          <p:nvPr/>
        </p:nvPicPr>
        <p:blipFill>
          <a:blip r:embed="rId2"/>
          <a:srcRect/>
          <a:stretch>
            <a:fillRect/>
          </a:stretch>
        </p:blipFill>
        <p:spPr bwMode="auto">
          <a:xfrm>
            <a:off x="1173007" y="1438141"/>
            <a:ext cx="6505575" cy="4057650"/>
          </a:xfrm>
          <a:prstGeom prst="rect">
            <a:avLst/>
          </a:prstGeom>
          <a:noFill/>
        </p:spPr>
      </p:pic>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strstr</a:t>
            </a:r>
            <a:r>
              <a:rPr lang="tr-TR" dirty="0" smtClean="0"/>
              <a:t/>
            </a:r>
            <a:br>
              <a:rPr lang="tr-TR" dirty="0" smtClean="0"/>
            </a:br>
            <a:r>
              <a:rPr lang="tr-TR" dirty="0" smtClean="0"/>
              <a:t>Dizgi içerisinde dizgi aramak…</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“Ali Veli Necati” dizgisinde, “Necati”nin geçtiği yerin başlangıcının adresini döner. *</a:t>
            </a:r>
          </a:p>
          <a:p>
            <a:r>
              <a:rPr lang="tr-TR" dirty="0" smtClean="0"/>
              <a:t>Eğer yoksa NULL döner.</a:t>
            </a:r>
          </a:p>
          <a:p>
            <a:r>
              <a:rPr lang="tr-TR" dirty="0" smtClean="0"/>
              <a:t>Tipik kullanımı</a:t>
            </a:r>
          </a:p>
          <a:p>
            <a:pPr lvl="1"/>
            <a:r>
              <a:rPr lang="tr-TR" sz="1600" dirty="0" smtClean="0">
                <a:solidFill>
                  <a:srgbClr val="002060"/>
                </a:solidFill>
              </a:rPr>
              <a:t>#</a:t>
            </a:r>
            <a:r>
              <a:rPr lang="tr-TR" sz="1600" dirty="0" err="1" smtClean="0">
                <a:solidFill>
                  <a:srgbClr val="002060"/>
                </a:solidFill>
              </a:rPr>
              <a:t>include</a:t>
            </a:r>
            <a:r>
              <a:rPr lang="tr-TR" sz="1600" dirty="0" smtClean="0">
                <a:solidFill>
                  <a:srgbClr val="002060"/>
                </a:solidFill>
              </a:rPr>
              <a:t> &lt;</a:t>
            </a:r>
            <a:r>
              <a:rPr lang="tr-TR" sz="1600" dirty="0" err="1" smtClean="0">
                <a:solidFill>
                  <a:srgbClr val="002060"/>
                </a:solidFill>
              </a:rPr>
              <a:t>stdio</a:t>
            </a:r>
            <a:r>
              <a:rPr lang="tr-TR" sz="1600" dirty="0" smtClean="0">
                <a:solidFill>
                  <a:srgbClr val="002060"/>
                </a:solidFill>
              </a:rPr>
              <a:t>.h&gt;</a:t>
            </a:r>
          </a:p>
          <a:p>
            <a:pPr lvl="1"/>
            <a:r>
              <a:rPr lang="tr-TR" sz="1600" dirty="0" smtClean="0">
                <a:solidFill>
                  <a:srgbClr val="002060"/>
                </a:solidFill>
              </a:rPr>
              <a:t>#</a:t>
            </a:r>
            <a:r>
              <a:rPr lang="tr-TR" sz="1600" dirty="0" err="1" smtClean="0">
                <a:solidFill>
                  <a:srgbClr val="002060"/>
                </a:solidFill>
              </a:rPr>
              <a:t>include</a:t>
            </a:r>
            <a:r>
              <a:rPr lang="tr-TR" sz="1600" dirty="0" smtClean="0">
                <a:solidFill>
                  <a:srgbClr val="002060"/>
                </a:solidFill>
              </a:rPr>
              <a:t> &lt;</a:t>
            </a:r>
            <a:r>
              <a:rPr lang="tr-TR" sz="1600" dirty="0" err="1" smtClean="0">
                <a:solidFill>
                  <a:srgbClr val="002060"/>
                </a:solidFill>
              </a:rPr>
              <a:t>string</a:t>
            </a:r>
            <a:r>
              <a:rPr lang="tr-TR" sz="1600" dirty="0" smtClean="0">
                <a:solidFill>
                  <a:srgbClr val="002060"/>
                </a:solidFill>
              </a:rPr>
              <a:t>.h&gt;</a:t>
            </a:r>
          </a:p>
          <a:p>
            <a:pPr lvl="1"/>
            <a:r>
              <a:rPr lang="tr-TR" sz="1600" dirty="0" err="1" smtClean="0">
                <a:solidFill>
                  <a:srgbClr val="002060"/>
                </a:solidFill>
              </a:rPr>
              <a:t>int</a:t>
            </a:r>
            <a:r>
              <a:rPr lang="tr-TR" sz="1600" dirty="0" smtClean="0">
                <a:solidFill>
                  <a:srgbClr val="002060"/>
                </a:solidFill>
              </a:rPr>
              <a:t> </a:t>
            </a:r>
            <a:r>
              <a:rPr lang="tr-TR" sz="1600" dirty="0" err="1" smtClean="0">
                <a:solidFill>
                  <a:srgbClr val="002060"/>
                </a:solidFill>
              </a:rPr>
              <a:t>main</a:t>
            </a:r>
            <a:r>
              <a:rPr lang="tr-TR" sz="1600" dirty="0" smtClean="0">
                <a:solidFill>
                  <a:srgbClr val="002060"/>
                </a:solidFill>
              </a:rPr>
              <a:t> ()</a:t>
            </a:r>
          </a:p>
          <a:p>
            <a:pPr lvl="1"/>
            <a:r>
              <a:rPr lang="tr-TR" sz="1600" dirty="0" smtClean="0">
                <a:solidFill>
                  <a:srgbClr val="002060"/>
                </a:solidFill>
              </a:rPr>
              <a:t>{</a:t>
            </a:r>
          </a:p>
          <a:p>
            <a:pPr lvl="1"/>
            <a:r>
              <a:rPr lang="tr-TR" sz="1600" dirty="0" smtClean="0">
                <a:solidFill>
                  <a:srgbClr val="002060"/>
                </a:solidFill>
              </a:rPr>
              <a:t>	</a:t>
            </a:r>
            <a:r>
              <a:rPr lang="tr-TR" sz="1600" dirty="0" err="1" smtClean="0">
                <a:solidFill>
                  <a:srgbClr val="002060"/>
                </a:solidFill>
              </a:rPr>
              <a:t>char</a:t>
            </a:r>
            <a:r>
              <a:rPr lang="tr-TR" sz="1600" dirty="0" smtClean="0">
                <a:solidFill>
                  <a:srgbClr val="002060"/>
                </a:solidFill>
              </a:rPr>
              <a:t> dizgi[100] = "Ali Necati Veli";</a:t>
            </a:r>
          </a:p>
          <a:p>
            <a:pPr lvl="1"/>
            <a:r>
              <a:rPr lang="tr-TR" sz="1600" dirty="0" smtClean="0">
                <a:solidFill>
                  <a:srgbClr val="002060"/>
                </a:solidFill>
              </a:rPr>
              <a:t>	</a:t>
            </a:r>
            <a:r>
              <a:rPr lang="tr-TR" sz="1600" dirty="0" err="1" smtClean="0">
                <a:solidFill>
                  <a:srgbClr val="002060"/>
                </a:solidFill>
              </a:rPr>
              <a:t>char</a:t>
            </a:r>
            <a:r>
              <a:rPr lang="tr-TR" sz="1600" dirty="0" smtClean="0">
                <a:solidFill>
                  <a:srgbClr val="002060"/>
                </a:solidFill>
              </a:rPr>
              <a:t> *p;</a:t>
            </a:r>
          </a:p>
          <a:p>
            <a:pPr lvl="1"/>
            <a:r>
              <a:rPr lang="tr-TR" sz="1600" dirty="0" smtClean="0">
                <a:solidFill>
                  <a:srgbClr val="002060"/>
                </a:solidFill>
              </a:rPr>
              <a:t>	p = </a:t>
            </a:r>
            <a:r>
              <a:rPr lang="tr-TR" sz="1600" dirty="0" err="1" smtClean="0">
                <a:solidFill>
                  <a:srgbClr val="002060"/>
                </a:solidFill>
              </a:rPr>
              <a:t>strstr</a:t>
            </a:r>
            <a:r>
              <a:rPr lang="tr-TR" sz="1600" dirty="0" smtClean="0">
                <a:solidFill>
                  <a:srgbClr val="002060"/>
                </a:solidFill>
              </a:rPr>
              <a:t>(dizgi, "Necati");</a:t>
            </a:r>
          </a:p>
          <a:p>
            <a:pPr lvl="1"/>
            <a:r>
              <a:rPr lang="tr-TR" sz="1600" dirty="0" smtClean="0">
                <a:solidFill>
                  <a:srgbClr val="002060"/>
                </a:solidFill>
              </a:rPr>
              <a:t>	</a:t>
            </a:r>
            <a:r>
              <a:rPr lang="tr-TR" sz="1600" dirty="0" err="1" smtClean="0">
                <a:solidFill>
                  <a:srgbClr val="002060"/>
                </a:solidFill>
              </a:rPr>
              <a:t>if</a:t>
            </a:r>
            <a:r>
              <a:rPr lang="tr-TR" sz="1600" dirty="0" smtClean="0">
                <a:solidFill>
                  <a:srgbClr val="002060"/>
                </a:solidFill>
              </a:rPr>
              <a:t>(p==NULL) </a:t>
            </a:r>
            <a:r>
              <a:rPr lang="tr-TR" sz="1600" dirty="0" err="1" smtClean="0">
                <a:solidFill>
                  <a:srgbClr val="002060"/>
                </a:solidFill>
              </a:rPr>
              <a:t>printf</a:t>
            </a:r>
            <a:r>
              <a:rPr lang="tr-TR" sz="1600" dirty="0" smtClean="0">
                <a:solidFill>
                  <a:srgbClr val="002060"/>
                </a:solidFill>
              </a:rPr>
              <a:t>("Dizgide \"Necati\" yoktur.");</a:t>
            </a:r>
          </a:p>
          <a:p>
            <a:pPr lvl="1"/>
            <a:r>
              <a:rPr lang="tr-TR" sz="1600" dirty="0" smtClean="0">
                <a:solidFill>
                  <a:srgbClr val="002060"/>
                </a:solidFill>
              </a:rPr>
              <a:t>	else </a:t>
            </a:r>
            <a:r>
              <a:rPr lang="tr-TR" sz="1600" dirty="0" err="1" smtClean="0">
                <a:solidFill>
                  <a:srgbClr val="002060"/>
                </a:solidFill>
              </a:rPr>
              <a:t>printf</a:t>
            </a:r>
            <a:r>
              <a:rPr lang="tr-TR" sz="1600" dirty="0" smtClean="0">
                <a:solidFill>
                  <a:srgbClr val="002060"/>
                </a:solidFill>
              </a:rPr>
              <a:t>("Dizgide \"Necati\" bulundu.\</a:t>
            </a:r>
            <a:r>
              <a:rPr lang="tr-TR" sz="1600" dirty="0" err="1" smtClean="0">
                <a:solidFill>
                  <a:srgbClr val="002060"/>
                </a:solidFill>
              </a:rPr>
              <a:t>nBulunan</a:t>
            </a:r>
            <a:r>
              <a:rPr lang="tr-TR" sz="1600" dirty="0" smtClean="0">
                <a:solidFill>
                  <a:srgbClr val="002060"/>
                </a:solidFill>
              </a:rPr>
              <a:t> yerden itibaren dizginin gerisi: %s", p);</a:t>
            </a:r>
          </a:p>
          <a:p>
            <a:pPr lvl="1"/>
            <a:r>
              <a:rPr lang="tr-TR" sz="1600" dirty="0" smtClean="0">
                <a:solidFill>
                  <a:srgbClr val="002060"/>
                </a:solidFill>
              </a:rPr>
              <a:t>  </a:t>
            </a:r>
            <a:r>
              <a:rPr lang="tr-TR" sz="1600" dirty="0" err="1" smtClean="0">
                <a:solidFill>
                  <a:srgbClr val="002060"/>
                </a:solidFill>
              </a:rPr>
              <a:t>return</a:t>
            </a:r>
            <a:r>
              <a:rPr lang="tr-TR" sz="1600" dirty="0" smtClean="0">
                <a:solidFill>
                  <a:srgbClr val="002060"/>
                </a:solidFill>
              </a:rPr>
              <a:t> 0;</a:t>
            </a:r>
          </a:p>
          <a:p>
            <a:pPr lvl="1"/>
            <a:r>
              <a:rPr lang="tr-TR" sz="1600" dirty="0" smtClean="0">
                <a:solidFill>
                  <a:srgbClr val="002060"/>
                </a:solidFill>
              </a:rPr>
              <a:t>}</a:t>
            </a:r>
          </a:p>
          <a:p>
            <a:r>
              <a:rPr lang="tr-TR" sz="1900" dirty="0" smtClean="0"/>
              <a:t>*Birden çok “Necati” varsa ilkinin adresini döner, sonuncusunu </a:t>
            </a:r>
            <a:r>
              <a:rPr lang="tr-TR" sz="1900" i="1" dirty="0" err="1" smtClean="0">
                <a:solidFill>
                  <a:srgbClr val="002060"/>
                </a:solidFill>
              </a:rPr>
              <a:t>strrstr</a:t>
            </a:r>
            <a:r>
              <a:rPr lang="tr-TR" sz="1900" dirty="0" smtClean="0"/>
              <a:t> dönüyor.</a:t>
            </a:r>
            <a:endParaRPr lang="tr-TR" sz="19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dirty="0"/>
          </a:p>
        </p:txBody>
      </p:sp>
      <p:sp>
        <p:nvSpPr>
          <p:cNvPr id="3" name="2 İçerik Yer Tutucusu"/>
          <p:cNvSpPr>
            <a:spLocks noGrp="1"/>
          </p:cNvSpPr>
          <p:nvPr>
            <p:ph sz="quarter" idx="1"/>
          </p:nvPr>
        </p:nvSpPr>
        <p:spPr/>
        <p:txBody>
          <a:bodyPr>
            <a:normAutofit/>
          </a:bodyPr>
          <a:lstStyle/>
          <a:p>
            <a:r>
              <a:rPr lang="tr-TR" sz="8000" dirty="0" err="1" smtClean="0"/>
              <a:t>strlwr</a:t>
            </a:r>
            <a:r>
              <a:rPr lang="tr-TR" sz="8000" dirty="0" smtClean="0"/>
              <a:t> ve </a:t>
            </a:r>
            <a:r>
              <a:rPr lang="tr-TR" sz="8000" dirty="0" err="1" smtClean="0"/>
              <a:t>strupr</a:t>
            </a:r>
            <a:r>
              <a:rPr lang="tr-TR" sz="8000" dirty="0" smtClean="0"/>
              <a:t> kullanımı</a:t>
            </a:r>
            <a:endParaRPr lang="tr-TR" sz="8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strlwr</a:t>
            </a:r>
            <a:r>
              <a:rPr lang="tr-TR" dirty="0" smtClean="0"/>
              <a:t> ve </a:t>
            </a:r>
            <a:r>
              <a:rPr lang="tr-TR" dirty="0" err="1" smtClean="0"/>
              <a:t>strupr</a:t>
            </a:r>
            <a:r>
              <a:rPr lang="tr-TR" dirty="0" smtClean="0"/>
              <a:t> kullanımı</a:t>
            </a:r>
            <a:br>
              <a:rPr lang="tr-TR" dirty="0" smtClean="0"/>
            </a:br>
            <a:r>
              <a:rPr lang="tr-TR" dirty="0" smtClean="0"/>
              <a:t>Harfleri küçültmek ya da büyütmek</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err="1" smtClean="0"/>
              <a:t>strlwr</a:t>
            </a:r>
            <a:r>
              <a:rPr lang="tr-TR" dirty="0" smtClean="0"/>
              <a:t>:  DENEME -&gt; deneme   </a:t>
            </a:r>
            <a:r>
              <a:rPr lang="tr-TR" sz="2400" dirty="0" smtClean="0">
                <a:solidFill>
                  <a:srgbClr val="FF0000"/>
                </a:solidFill>
              </a:rPr>
              <a:t>(</a:t>
            </a:r>
            <a:r>
              <a:rPr lang="tr-TR" sz="2400" dirty="0" err="1" smtClean="0">
                <a:solidFill>
                  <a:srgbClr val="FF0000"/>
                </a:solidFill>
              </a:rPr>
              <a:t>string</a:t>
            </a:r>
            <a:r>
              <a:rPr lang="tr-TR" sz="2400" dirty="0" smtClean="0">
                <a:solidFill>
                  <a:srgbClr val="FF0000"/>
                </a:solidFill>
              </a:rPr>
              <a:t> </a:t>
            </a:r>
            <a:r>
              <a:rPr lang="tr-TR" sz="2400" dirty="0" err="1" smtClean="0">
                <a:solidFill>
                  <a:srgbClr val="FF0000"/>
                </a:solidFill>
              </a:rPr>
              <a:t>lower</a:t>
            </a:r>
            <a:r>
              <a:rPr lang="tr-TR" sz="2400" dirty="0" smtClean="0">
                <a:solidFill>
                  <a:srgbClr val="FF0000"/>
                </a:solidFill>
              </a:rPr>
              <a:t> </a:t>
            </a:r>
            <a:r>
              <a:rPr lang="tr-TR" sz="2400" dirty="0" err="1" smtClean="0">
                <a:solidFill>
                  <a:srgbClr val="FF0000"/>
                </a:solidFill>
              </a:rPr>
              <a:t>case</a:t>
            </a:r>
            <a:r>
              <a:rPr lang="tr-TR" sz="2400" dirty="0" smtClean="0">
                <a:solidFill>
                  <a:srgbClr val="FF0000"/>
                </a:solidFill>
              </a:rPr>
              <a:t> anlamında)</a:t>
            </a:r>
            <a:endParaRPr lang="tr-TR" dirty="0" smtClean="0">
              <a:solidFill>
                <a:srgbClr val="FF0000"/>
              </a:solidFill>
            </a:endParaRPr>
          </a:p>
          <a:p>
            <a:r>
              <a:rPr lang="tr-TR" dirty="0" err="1" smtClean="0"/>
              <a:t>strupr</a:t>
            </a:r>
            <a:r>
              <a:rPr lang="tr-TR" dirty="0" smtClean="0"/>
              <a:t>: </a:t>
            </a:r>
            <a:r>
              <a:rPr lang="tr-TR" dirty="0" err="1" smtClean="0"/>
              <a:t>deNemE</a:t>
            </a:r>
            <a:r>
              <a:rPr lang="tr-TR" dirty="0" smtClean="0"/>
              <a:t>  -&gt; DENEME  </a:t>
            </a:r>
            <a:r>
              <a:rPr lang="tr-TR" sz="2400" dirty="0" smtClean="0">
                <a:solidFill>
                  <a:srgbClr val="FF0000"/>
                </a:solidFill>
              </a:rPr>
              <a:t>(</a:t>
            </a:r>
            <a:r>
              <a:rPr lang="tr-TR" sz="2400" dirty="0" err="1" smtClean="0">
                <a:solidFill>
                  <a:srgbClr val="FF0000"/>
                </a:solidFill>
              </a:rPr>
              <a:t>string</a:t>
            </a:r>
            <a:r>
              <a:rPr lang="tr-TR" sz="2400" dirty="0" smtClean="0">
                <a:solidFill>
                  <a:srgbClr val="FF0000"/>
                </a:solidFill>
              </a:rPr>
              <a:t> </a:t>
            </a:r>
            <a:r>
              <a:rPr lang="tr-TR" sz="2400" dirty="0" err="1" smtClean="0">
                <a:solidFill>
                  <a:srgbClr val="FF0000"/>
                </a:solidFill>
              </a:rPr>
              <a:t>upper</a:t>
            </a:r>
            <a:r>
              <a:rPr lang="tr-TR" sz="2400" dirty="0" smtClean="0">
                <a:solidFill>
                  <a:srgbClr val="FF0000"/>
                </a:solidFill>
              </a:rPr>
              <a:t> </a:t>
            </a:r>
            <a:r>
              <a:rPr lang="tr-TR" sz="2400" dirty="0" err="1" smtClean="0">
                <a:solidFill>
                  <a:srgbClr val="FF0000"/>
                </a:solidFill>
              </a:rPr>
              <a:t>case</a:t>
            </a:r>
            <a:r>
              <a:rPr lang="tr-TR" sz="2400" dirty="0" smtClean="0">
                <a:solidFill>
                  <a:srgbClr val="FF0000"/>
                </a:solidFill>
              </a:rPr>
              <a:t> anlamında)</a:t>
            </a:r>
          </a:p>
          <a:p>
            <a:endParaRPr lang="tr-TR" sz="2400" dirty="0" smtClean="0">
              <a:solidFill>
                <a:srgbClr val="FF0000"/>
              </a:solidFill>
            </a:endParaRPr>
          </a:p>
          <a:p>
            <a:r>
              <a:rPr lang="tr-TR" sz="2400" dirty="0" smtClean="0">
                <a:solidFill>
                  <a:srgbClr val="002060"/>
                </a:solidFill>
              </a:rPr>
              <a:t>Çalışması: özgün dizi üzerinde güncelleme yapar, dizginin adresini döner.</a:t>
            </a:r>
          </a:p>
          <a:p>
            <a:endParaRPr lang="tr-TR" sz="2400" dirty="0" smtClean="0">
              <a:solidFill>
                <a:srgbClr val="FF0000"/>
              </a:solidFill>
            </a:endParaRPr>
          </a:p>
          <a:p>
            <a:r>
              <a:rPr lang="tr-TR" sz="2400" dirty="0" smtClean="0"/>
              <a:t>Tipik kullanımı:</a:t>
            </a:r>
          </a:p>
          <a:p>
            <a:r>
              <a:rPr lang="tr-TR" sz="2000" dirty="0" smtClean="0">
                <a:solidFill>
                  <a:srgbClr val="FF0000"/>
                </a:solidFill>
              </a:rPr>
              <a:t>	</a:t>
            </a:r>
            <a:r>
              <a:rPr lang="tr-TR" sz="2000" dirty="0" err="1" smtClean="0">
                <a:solidFill>
                  <a:srgbClr val="FF0000"/>
                </a:solidFill>
              </a:rPr>
              <a:t>char</a:t>
            </a:r>
            <a:r>
              <a:rPr lang="tr-TR" sz="2000" dirty="0" smtClean="0">
                <a:solidFill>
                  <a:srgbClr val="FF0000"/>
                </a:solidFill>
              </a:rPr>
              <a:t> dizgi[100] = "deneme";</a:t>
            </a:r>
          </a:p>
          <a:p>
            <a:r>
              <a:rPr lang="tr-TR" sz="2000" dirty="0" smtClean="0">
                <a:solidFill>
                  <a:srgbClr val="FF0000"/>
                </a:solidFill>
              </a:rPr>
              <a:t>	</a:t>
            </a:r>
            <a:r>
              <a:rPr lang="tr-TR" sz="2000" dirty="0" err="1" smtClean="0">
                <a:solidFill>
                  <a:srgbClr val="FF0000"/>
                </a:solidFill>
              </a:rPr>
              <a:t>strupr</a:t>
            </a:r>
            <a:r>
              <a:rPr lang="tr-TR" sz="2000" dirty="0" smtClean="0">
                <a:solidFill>
                  <a:srgbClr val="FF0000"/>
                </a:solidFill>
              </a:rPr>
              <a:t>(dizgi);</a:t>
            </a:r>
          </a:p>
          <a:p>
            <a:r>
              <a:rPr lang="tr-TR" sz="2000" dirty="0" smtClean="0">
                <a:solidFill>
                  <a:srgbClr val="FF0000"/>
                </a:solidFill>
              </a:rPr>
              <a:t>	</a:t>
            </a:r>
            <a:r>
              <a:rPr lang="tr-TR" sz="2000" dirty="0" err="1" smtClean="0">
                <a:solidFill>
                  <a:srgbClr val="FF0000"/>
                </a:solidFill>
              </a:rPr>
              <a:t>printf</a:t>
            </a:r>
            <a:r>
              <a:rPr lang="tr-TR" sz="2000" dirty="0" smtClean="0">
                <a:solidFill>
                  <a:srgbClr val="FF0000"/>
                </a:solidFill>
              </a:rPr>
              <a:t>("%s", dizgi);</a:t>
            </a:r>
          </a:p>
          <a:p>
            <a:pPr>
              <a:buNone/>
            </a:pPr>
            <a:r>
              <a:rPr lang="tr-TR" sz="2400" dirty="0" smtClean="0"/>
              <a:t>ya da </a:t>
            </a:r>
          </a:p>
          <a:p>
            <a:r>
              <a:rPr lang="tr-TR" sz="2000" dirty="0" smtClean="0">
                <a:solidFill>
                  <a:srgbClr val="FF0000"/>
                </a:solidFill>
              </a:rPr>
              <a:t>	</a:t>
            </a:r>
            <a:r>
              <a:rPr lang="tr-TR" sz="2000" dirty="0" err="1" smtClean="0">
                <a:solidFill>
                  <a:srgbClr val="FF0000"/>
                </a:solidFill>
              </a:rPr>
              <a:t>char</a:t>
            </a:r>
            <a:r>
              <a:rPr lang="tr-TR" sz="2000" dirty="0" smtClean="0">
                <a:solidFill>
                  <a:srgbClr val="FF0000"/>
                </a:solidFill>
              </a:rPr>
              <a:t> dizgi[100] = "deneme";</a:t>
            </a:r>
          </a:p>
          <a:p>
            <a:r>
              <a:rPr lang="tr-TR" sz="2000" dirty="0" smtClean="0">
                <a:solidFill>
                  <a:srgbClr val="FF0000"/>
                </a:solidFill>
              </a:rPr>
              <a:t>	</a:t>
            </a:r>
            <a:r>
              <a:rPr lang="tr-TR" sz="2000" dirty="0" err="1" smtClean="0">
                <a:solidFill>
                  <a:srgbClr val="FF0000"/>
                </a:solidFill>
              </a:rPr>
              <a:t>printf</a:t>
            </a:r>
            <a:r>
              <a:rPr lang="tr-TR" sz="2000" dirty="0" smtClean="0">
                <a:solidFill>
                  <a:srgbClr val="FF0000"/>
                </a:solidFill>
              </a:rPr>
              <a:t>("%s", </a:t>
            </a:r>
            <a:r>
              <a:rPr lang="tr-TR" sz="2000" dirty="0" err="1" smtClean="0">
                <a:solidFill>
                  <a:srgbClr val="FF0000"/>
                </a:solidFill>
              </a:rPr>
              <a:t>strupr</a:t>
            </a:r>
            <a:r>
              <a:rPr lang="tr-TR" sz="2000" dirty="0" smtClean="0">
                <a:solidFill>
                  <a:srgbClr val="FF0000"/>
                </a:solidFill>
              </a:rPr>
              <a:t>(dizgi););</a:t>
            </a:r>
            <a:endParaRPr lang="tr-TR" sz="2000"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sz="8000" dirty="0" err="1" smtClean="0"/>
              <a:t>strtok</a:t>
            </a:r>
            <a:r>
              <a:rPr lang="tr-TR" sz="8000" dirty="0" smtClean="0"/>
              <a:t> kullanımı</a:t>
            </a:r>
            <a:endParaRPr lang="tr-TR" sz="8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Dizgiyi parçalara ayıran komut: </a:t>
            </a:r>
            <a:r>
              <a:rPr lang="tr-TR" dirty="0" err="1" smtClean="0"/>
              <a:t>strtok</a:t>
            </a:r>
            <a:r>
              <a:rPr lang="tr-TR" dirty="0" smtClean="0"/>
              <a:t> (</a:t>
            </a:r>
            <a:r>
              <a:rPr lang="tr-TR" dirty="0" err="1" smtClean="0"/>
              <a:t>token</a:t>
            </a:r>
            <a:r>
              <a:rPr lang="tr-TR" dirty="0" smtClean="0"/>
              <a:t>:jeton/işaret demek)</a:t>
            </a:r>
            <a:endParaRPr lang="tr-TR" dirty="0"/>
          </a:p>
        </p:txBody>
      </p:sp>
      <p:sp>
        <p:nvSpPr>
          <p:cNvPr id="4" name="3 İçerik Yer Tutucusu"/>
          <p:cNvSpPr>
            <a:spLocks noGrp="1"/>
          </p:cNvSpPr>
          <p:nvPr>
            <p:ph sz="quarter" idx="1"/>
          </p:nvPr>
        </p:nvSpPr>
        <p:spPr/>
        <p:txBody>
          <a:bodyPr/>
          <a:lstStyle/>
          <a:p>
            <a:r>
              <a:rPr lang="tr-TR" dirty="0" err="1" smtClean="0">
                <a:solidFill>
                  <a:srgbClr val="FF0000"/>
                </a:solidFill>
              </a:rPr>
              <a:t>strtok</a:t>
            </a:r>
            <a:r>
              <a:rPr lang="tr-TR" dirty="0" smtClean="0">
                <a:solidFill>
                  <a:srgbClr val="FF0000"/>
                </a:solidFill>
              </a:rPr>
              <a:t> </a:t>
            </a:r>
            <a:r>
              <a:rPr lang="tr-TR" dirty="0" smtClean="0"/>
              <a:t>: Dizginin içinde istenilen yerlere, her çağırılışında bir yere ‘\0’ koyarak dizgiyi parçalamamıza yardımcı olur.</a:t>
            </a:r>
          </a:p>
          <a:p>
            <a:pPr algn="ctr">
              <a:buNone/>
            </a:pPr>
            <a:endParaRPr lang="tr-TR" dirty="0" smtClean="0"/>
          </a:p>
        </p:txBody>
      </p:sp>
      <p:graphicFrame>
        <p:nvGraphicFramePr>
          <p:cNvPr id="5" name="4 Tablo"/>
          <p:cNvGraphicFramePr>
            <a:graphicFrameLocks noGrp="1"/>
          </p:cNvGraphicFramePr>
          <p:nvPr/>
        </p:nvGraphicFramePr>
        <p:xfrm>
          <a:off x="2071670" y="2285992"/>
          <a:ext cx="5310180" cy="428628"/>
        </p:xfrm>
        <a:graphic>
          <a:graphicData uri="http://schemas.openxmlformats.org/drawingml/2006/table">
            <a:tbl>
              <a:tblPr firstRow="1" bandRow="1">
                <a:tableStyleId>{5940675A-B579-460E-94D1-54222C63F5DA}</a:tableStyleId>
              </a:tblPr>
              <a:tblGrid>
                <a:gridCol w="531018"/>
                <a:gridCol w="531018"/>
                <a:gridCol w="531018"/>
                <a:gridCol w="531018"/>
                <a:gridCol w="531018"/>
                <a:gridCol w="531018"/>
                <a:gridCol w="531018"/>
                <a:gridCol w="531018"/>
                <a:gridCol w="531018"/>
                <a:gridCol w="531018"/>
              </a:tblGrid>
              <a:tr h="428628">
                <a:tc>
                  <a:txBody>
                    <a:bodyPr/>
                    <a:lstStyle/>
                    <a:p>
                      <a:r>
                        <a:rPr lang="tr-TR" dirty="0" smtClean="0"/>
                        <a:t>A</a:t>
                      </a:r>
                      <a:endParaRPr lang="tr-TR" dirty="0"/>
                    </a:p>
                  </a:txBody>
                  <a:tcPr/>
                </a:tc>
                <a:tc>
                  <a:txBody>
                    <a:bodyPr/>
                    <a:lstStyle/>
                    <a:p>
                      <a:r>
                        <a:rPr lang="tr-TR" dirty="0" smtClean="0"/>
                        <a:t>l</a:t>
                      </a:r>
                      <a:endParaRPr lang="tr-TR" dirty="0"/>
                    </a:p>
                  </a:txBody>
                  <a:tcPr/>
                </a:tc>
                <a:tc>
                  <a:txBody>
                    <a:bodyPr/>
                    <a:lstStyle/>
                    <a:p>
                      <a:r>
                        <a:rPr lang="tr-TR" dirty="0" smtClean="0"/>
                        <a:t>i</a:t>
                      </a:r>
                      <a:endParaRPr lang="tr-TR" dirty="0"/>
                    </a:p>
                  </a:txBody>
                  <a:tcPr/>
                </a:tc>
                <a:tc>
                  <a:txBody>
                    <a:bodyPr/>
                    <a:lstStyle/>
                    <a:p>
                      <a:endParaRPr lang="tr-TR" dirty="0"/>
                    </a:p>
                  </a:txBody>
                  <a:tcPr/>
                </a:tc>
                <a:tc>
                  <a:txBody>
                    <a:bodyPr/>
                    <a:lstStyle/>
                    <a:p>
                      <a:r>
                        <a:rPr lang="tr-TR" dirty="0" smtClean="0"/>
                        <a:t>V</a:t>
                      </a:r>
                      <a:endParaRPr lang="tr-TR" dirty="0"/>
                    </a:p>
                  </a:txBody>
                  <a:tcPr/>
                </a:tc>
                <a:tc>
                  <a:txBody>
                    <a:bodyPr/>
                    <a:lstStyle/>
                    <a:p>
                      <a:r>
                        <a:rPr lang="tr-TR" dirty="0" smtClean="0"/>
                        <a:t>e</a:t>
                      </a:r>
                      <a:endParaRPr lang="tr-TR" dirty="0"/>
                    </a:p>
                  </a:txBody>
                  <a:tcPr/>
                </a:tc>
                <a:tc>
                  <a:txBody>
                    <a:bodyPr/>
                    <a:lstStyle/>
                    <a:p>
                      <a:r>
                        <a:rPr lang="tr-TR" dirty="0" smtClean="0"/>
                        <a:t>l</a:t>
                      </a:r>
                      <a:endParaRPr lang="tr-TR" dirty="0"/>
                    </a:p>
                  </a:txBody>
                  <a:tcPr/>
                </a:tc>
                <a:tc>
                  <a:txBody>
                    <a:bodyPr/>
                    <a:lstStyle/>
                    <a:p>
                      <a:r>
                        <a:rPr lang="tr-TR" dirty="0" smtClean="0"/>
                        <a:t>i</a:t>
                      </a:r>
                      <a:endParaRPr lang="tr-TR" dirty="0"/>
                    </a:p>
                  </a:txBody>
                  <a:tcPr/>
                </a:tc>
                <a:tc>
                  <a:txBody>
                    <a:bodyPr/>
                    <a:lstStyle/>
                    <a:p>
                      <a:endParaRPr lang="tr-TR" dirty="0"/>
                    </a:p>
                  </a:txBody>
                  <a:tcPr/>
                </a:tc>
                <a:tc>
                  <a:txBody>
                    <a:bodyPr/>
                    <a:lstStyle/>
                    <a:p>
                      <a:r>
                        <a:rPr lang="tr-TR" dirty="0" smtClean="0"/>
                        <a:t>A</a:t>
                      </a:r>
                      <a:endParaRPr lang="tr-TR" dirty="0"/>
                    </a:p>
                  </a:txBody>
                  <a:tcPr/>
                </a:tc>
              </a:tr>
            </a:tbl>
          </a:graphicData>
        </a:graphic>
      </p:graphicFrame>
      <p:sp>
        <p:nvSpPr>
          <p:cNvPr id="6" name="5 Sağ Ok"/>
          <p:cNvSpPr/>
          <p:nvPr/>
        </p:nvSpPr>
        <p:spPr>
          <a:xfrm rot="5400000">
            <a:off x="4179091" y="2750339"/>
            <a:ext cx="785818" cy="85725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aphicFrame>
        <p:nvGraphicFramePr>
          <p:cNvPr id="7" name="6 Tablo"/>
          <p:cNvGraphicFramePr>
            <a:graphicFrameLocks noGrp="1"/>
          </p:cNvGraphicFramePr>
          <p:nvPr/>
        </p:nvGraphicFramePr>
        <p:xfrm>
          <a:off x="2000232" y="3643314"/>
          <a:ext cx="5310180" cy="428628"/>
        </p:xfrm>
        <a:graphic>
          <a:graphicData uri="http://schemas.openxmlformats.org/drawingml/2006/table">
            <a:tbl>
              <a:tblPr firstRow="1" bandRow="1">
                <a:tableStyleId>{5940675A-B579-460E-94D1-54222C63F5DA}</a:tableStyleId>
              </a:tblPr>
              <a:tblGrid>
                <a:gridCol w="531018"/>
                <a:gridCol w="531018"/>
                <a:gridCol w="531018"/>
                <a:gridCol w="531018"/>
                <a:gridCol w="531018"/>
                <a:gridCol w="531018"/>
                <a:gridCol w="531018"/>
                <a:gridCol w="531018"/>
                <a:gridCol w="531018"/>
                <a:gridCol w="531018"/>
              </a:tblGrid>
              <a:tr h="428628">
                <a:tc>
                  <a:txBody>
                    <a:bodyPr/>
                    <a:lstStyle/>
                    <a:p>
                      <a:r>
                        <a:rPr lang="tr-TR" dirty="0" smtClean="0"/>
                        <a:t>A</a:t>
                      </a:r>
                      <a:endParaRPr lang="tr-TR" dirty="0"/>
                    </a:p>
                  </a:txBody>
                  <a:tcPr/>
                </a:tc>
                <a:tc>
                  <a:txBody>
                    <a:bodyPr/>
                    <a:lstStyle/>
                    <a:p>
                      <a:r>
                        <a:rPr lang="tr-TR" dirty="0" smtClean="0"/>
                        <a:t>l</a:t>
                      </a:r>
                      <a:endParaRPr lang="tr-TR" dirty="0"/>
                    </a:p>
                  </a:txBody>
                  <a:tcPr/>
                </a:tc>
                <a:tc>
                  <a:txBody>
                    <a:bodyPr/>
                    <a:lstStyle/>
                    <a:p>
                      <a:r>
                        <a:rPr lang="tr-TR" dirty="0" smtClean="0"/>
                        <a:t>i</a:t>
                      </a:r>
                      <a:endParaRPr lang="tr-TR" dirty="0"/>
                    </a:p>
                  </a:txBody>
                  <a:tcPr/>
                </a:tc>
                <a:tc>
                  <a:txBody>
                    <a:bodyPr/>
                    <a:lstStyle/>
                    <a:p>
                      <a:r>
                        <a:rPr lang="tr-TR" dirty="0" smtClean="0"/>
                        <a:t>\0</a:t>
                      </a:r>
                      <a:endParaRPr lang="tr-TR" dirty="0"/>
                    </a:p>
                  </a:txBody>
                  <a:tcPr/>
                </a:tc>
                <a:tc>
                  <a:txBody>
                    <a:bodyPr/>
                    <a:lstStyle/>
                    <a:p>
                      <a:r>
                        <a:rPr lang="tr-TR" dirty="0" smtClean="0"/>
                        <a:t>V</a:t>
                      </a:r>
                      <a:endParaRPr lang="tr-TR" dirty="0"/>
                    </a:p>
                  </a:txBody>
                  <a:tcPr/>
                </a:tc>
                <a:tc>
                  <a:txBody>
                    <a:bodyPr/>
                    <a:lstStyle/>
                    <a:p>
                      <a:r>
                        <a:rPr lang="tr-TR" dirty="0" smtClean="0"/>
                        <a:t>e</a:t>
                      </a:r>
                      <a:endParaRPr lang="tr-TR" dirty="0"/>
                    </a:p>
                  </a:txBody>
                  <a:tcPr/>
                </a:tc>
                <a:tc>
                  <a:txBody>
                    <a:bodyPr/>
                    <a:lstStyle/>
                    <a:p>
                      <a:r>
                        <a:rPr lang="tr-TR" dirty="0" smtClean="0"/>
                        <a:t>l</a:t>
                      </a:r>
                      <a:endParaRPr lang="tr-TR" dirty="0"/>
                    </a:p>
                  </a:txBody>
                  <a:tcPr/>
                </a:tc>
                <a:tc>
                  <a:txBody>
                    <a:bodyPr/>
                    <a:lstStyle/>
                    <a:p>
                      <a:r>
                        <a:rPr lang="tr-TR" dirty="0" smtClean="0"/>
                        <a:t>i</a:t>
                      </a:r>
                      <a:endParaRPr lang="tr-TR" dirty="0"/>
                    </a:p>
                  </a:txBody>
                  <a:tcPr/>
                </a:tc>
                <a:tc>
                  <a:txBody>
                    <a:bodyPr/>
                    <a:lstStyle/>
                    <a:p>
                      <a:endParaRPr lang="tr-TR" dirty="0"/>
                    </a:p>
                  </a:txBody>
                  <a:tcPr/>
                </a:tc>
                <a:tc>
                  <a:txBody>
                    <a:bodyPr/>
                    <a:lstStyle/>
                    <a:p>
                      <a:r>
                        <a:rPr lang="tr-TR" dirty="0" smtClean="0"/>
                        <a:t>A</a:t>
                      </a:r>
                      <a:endParaRPr lang="tr-TR" dirty="0"/>
                    </a:p>
                  </a:txBody>
                  <a:tcPr/>
                </a:tc>
              </a:tr>
            </a:tbl>
          </a:graphicData>
        </a:graphic>
      </p:graphicFrame>
      <p:sp>
        <p:nvSpPr>
          <p:cNvPr id="8" name="7 Sağ Ok"/>
          <p:cNvSpPr/>
          <p:nvPr/>
        </p:nvSpPr>
        <p:spPr>
          <a:xfrm rot="5400000">
            <a:off x="4250529" y="4250537"/>
            <a:ext cx="785818" cy="85725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aphicFrame>
        <p:nvGraphicFramePr>
          <p:cNvPr id="9" name="8 Tablo"/>
          <p:cNvGraphicFramePr>
            <a:graphicFrameLocks noGrp="1"/>
          </p:cNvGraphicFramePr>
          <p:nvPr/>
        </p:nvGraphicFramePr>
        <p:xfrm>
          <a:off x="2000232" y="5143512"/>
          <a:ext cx="5310180" cy="428628"/>
        </p:xfrm>
        <a:graphic>
          <a:graphicData uri="http://schemas.openxmlformats.org/drawingml/2006/table">
            <a:tbl>
              <a:tblPr firstRow="1" bandRow="1">
                <a:tableStyleId>{5940675A-B579-460E-94D1-54222C63F5DA}</a:tableStyleId>
              </a:tblPr>
              <a:tblGrid>
                <a:gridCol w="531018"/>
                <a:gridCol w="531018"/>
                <a:gridCol w="531018"/>
                <a:gridCol w="531018"/>
                <a:gridCol w="531018"/>
                <a:gridCol w="531018"/>
                <a:gridCol w="531018"/>
                <a:gridCol w="531018"/>
                <a:gridCol w="531018"/>
                <a:gridCol w="531018"/>
              </a:tblGrid>
              <a:tr h="428628">
                <a:tc>
                  <a:txBody>
                    <a:bodyPr/>
                    <a:lstStyle/>
                    <a:p>
                      <a:r>
                        <a:rPr lang="tr-TR" dirty="0" smtClean="0"/>
                        <a:t>A</a:t>
                      </a:r>
                      <a:endParaRPr lang="tr-TR" dirty="0"/>
                    </a:p>
                  </a:txBody>
                  <a:tcPr/>
                </a:tc>
                <a:tc>
                  <a:txBody>
                    <a:bodyPr/>
                    <a:lstStyle/>
                    <a:p>
                      <a:r>
                        <a:rPr lang="tr-TR" dirty="0" smtClean="0"/>
                        <a:t>l</a:t>
                      </a:r>
                      <a:endParaRPr lang="tr-TR" dirty="0"/>
                    </a:p>
                  </a:txBody>
                  <a:tcPr/>
                </a:tc>
                <a:tc>
                  <a:txBody>
                    <a:bodyPr/>
                    <a:lstStyle/>
                    <a:p>
                      <a:r>
                        <a:rPr lang="tr-TR" dirty="0" smtClean="0"/>
                        <a:t>i</a:t>
                      </a:r>
                      <a:endParaRPr lang="tr-TR" dirty="0"/>
                    </a:p>
                  </a:txBody>
                  <a:tcPr/>
                </a:tc>
                <a:tc>
                  <a:txBody>
                    <a:bodyPr/>
                    <a:lstStyle/>
                    <a:p>
                      <a:r>
                        <a:rPr lang="tr-TR" dirty="0" smtClean="0"/>
                        <a:t>\0</a:t>
                      </a:r>
                      <a:endParaRPr lang="tr-TR" dirty="0"/>
                    </a:p>
                  </a:txBody>
                  <a:tcPr/>
                </a:tc>
                <a:tc>
                  <a:txBody>
                    <a:bodyPr/>
                    <a:lstStyle/>
                    <a:p>
                      <a:r>
                        <a:rPr lang="tr-TR" dirty="0" smtClean="0"/>
                        <a:t>V</a:t>
                      </a:r>
                      <a:endParaRPr lang="tr-TR" dirty="0"/>
                    </a:p>
                  </a:txBody>
                  <a:tcPr/>
                </a:tc>
                <a:tc>
                  <a:txBody>
                    <a:bodyPr/>
                    <a:lstStyle/>
                    <a:p>
                      <a:r>
                        <a:rPr lang="tr-TR" dirty="0" smtClean="0"/>
                        <a:t>e</a:t>
                      </a:r>
                      <a:endParaRPr lang="tr-TR" dirty="0"/>
                    </a:p>
                  </a:txBody>
                  <a:tcPr/>
                </a:tc>
                <a:tc>
                  <a:txBody>
                    <a:bodyPr/>
                    <a:lstStyle/>
                    <a:p>
                      <a:r>
                        <a:rPr lang="tr-TR" dirty="0" smtClean="0"/>
                        <a:t>l</a:t>
                      </a:r>
                      <a:endParaRPr lang="tr-TR" dirty="0"/>
                    </a:p>
                  </a:txBody>
                  <a:tcPr/>
                </a:tc>
                <a:tc>
                  <a:txBody>
                    <a:bodyPr/>
                    <a:lstStyle/>
                    <a:p>
                      <a:r>
                        <a:rPr lang="tr-TR" dirty="0" smtClean="0"/>
                        <a:t>i</a:t>
                      </a:r>
                      <a:endParaRPr lang="tr-TR" dirty="0"/>
                    </a:p>
                  </a:txBody>
                  <a:tcPr/>
                </a:tc>
                <a:tc>
                  <a:txBody>
                    <a:bodyPr/>
                    <a:lstStyle/>
                    <a:p>
                      <a:r>
                        <a:rPr lang="tr-TR" dirty="0" smtClean="0"/>
                        <a:t>\0</a:t>
                      </a:r>
                      <a:endParaRPr lang="tr-TR" dirty="0"/>
                    </a:p>
                  </a:txBody>
                  <a:tcPr/>
                </a:tc>
                <a:tc>
                  <a:txBody>
                    <a:bodyPr/>
                    <a:lstStyle/>
                    <a:p>
                      <a:r>
                        <a:rPr lang="tr-TR" dirty="0" smtClean="0"/>
                        <a:t>A</a:t>
                      </a:r>
                      <a:endParaRPr lang="tr-TR" dirty="0"/>
                    </a:p>
                  </a:txBody>
                  <a:tcPr/>
                </a:tc>
              </a:tr>
            </a:tbl>
          </a:graphicData>
        </a:graphic>
      </p:graphicFrame>
      <p:sp>
        <p:nvSpPr>
          <p:cNvPr id="10" name="9 Metin kutusu"/>
          <p:cNvSpPr txBox="1"/>
          <p:nvPr/>
        </p:nvSpPr>
        <p:spPr>
          <a:xfrm>
            <a:off x="428596" y="2786058"/>
            <a:ext cx="3500462" cy="646331"/>
          </a:xfrm>
          <a:prstGeom prst="rect">
            <a:avLst/>
          </a:prstGeom>
          <a:noFill/>
        </p:spPr>
        <p:txBody>
          <a:bodyPr wrap="square" rtlCol="0">
            <a:spAutoFit/>
          </a:bodyPr>
          <a:lstStyle/>
          <a:p>
            <a:r>
              <a:rPr lang="tr-TR" dirty="0" smtClean="0"/>
              <a:t>Her çağırılışında bir bileşenin başının adresini döner.</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Dizgiyi parçalara ayıran komut: </a:t>
            </a:r>
            <a:r>
              <a:rPr lang="tr-TR" dirty="0" err="1" smtClean="0"/>
              <a:t>strtok</a:t>
            </a:r>
            <a:r>
              <a:rPr lang="tr-TR" dirty="0" smtClean="0"/>
              <a:t> (</a:t>
            </a:r>
            <a:r>
              <a:rPr lang="tr-TR" dirty="0" err="1" smtClean="0"/>
              <a:t>token</a:t>
            </a:r>
            <a:r>
              <a:rPr lang="tr-TR" dirty="0" smtClean="0"/>
              <a:t>:jeton/işaret demek)</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p = </a:t>
            </a:r>
            <a:r>
              <a:rPr lang="tr-TR" dirty="0" err="1" smtClean="0"/>
              <a:t>strtok</a:t>
            </a:r>
            <a:r>
              <a:rPr lang="tr-TR" dirty="0" smtClean="0"/>
              <a:t> (dizgi,",:");</a:t>
            </a:r>
          </a:p>
          <a:p>
            <a:pPr lvl="1"/>
            <a:r>
              <a:rPr lang="tr-TR" dirty="0" smtClean="0"/>
              <a:t>(ilk çağırılış) Dizgideki ilk , ya da : yerine \0 koyar. p ilk parçanın adresini alır (ilk parçanın adresi, dizginin adresidir)</a:t>
            </a:r>
          </a:p>
          <a:p>
            <a:pPr lvl="1"/>
            <a:r>
              <a:rPr lang="tr-TR" dirty="0" err="1" smtClean="0"/>
              <a:t>strtok</a:t>
            </a:r>
            <a:r>
              <a:rPr lang="tr-TR" dirty="0" smtClean="0"/>
              <a:t> kendi içinde en son nerede kaldığını tutar.</a:t>
            </a:r>
          </a:p>
          <a:p>
            <a:pPr lvl="1">
              <a:buNone/>
            </a:pPr>
            <a:endParaRPr lang="tr-TR" dirty="0" smtClean="0"/>
          </a:p>
          <a:p>
            <a:pPr lvl="1">
              <a:buNone/>
            </a:pPr>
            <a:r>
              <a:rPr lang="tr-TR" sz="2600" dirty="0" smtClean="0">
                <a:solidFill>
                  <a:schemeClr val="tx1"/>
                </a:solidFill>
              </a:rPr>
              <a:t>p = </a:t>
            </a:r>
            <a:r>
              <a:rPr lang="tr-TR" sz="2600" dirty="0" err="1" smtClean="0">
                <a:solidFill>
                  <a:schemeClr val="tx1"/>
                </a:solidFill>
              </a:rPr>
              <a:t>strtok</a:t>
            </a:r>
            <a:r>
              <a:rPr lang="tr-TR" sz="2600" dirty="0" smtClean="0">
                <a:solidFill>
                  <a:schemeClr val="tx1"/>
                </a:solidFill>
              </a:rPr>
              <a:t> (NULL, ",:");</a:t>
            </a:r>
          </a:p>
          <a:p>
            <a:pPr lvl="1"/>
            <a:r>
              <a:rPr lang="tr-TR" dirty="0" smtClean="0"/>
              <a:t>Sonraki çağırılışlarında ilk parametre NULL olur.</a:t>
            </a:r>
          </a:p>
          <a:p>
            <a:pPr lvl="1"/>
            <a:r>
              <a:rPr lang="tr-TR" dirty="0" smtClean="0"/>
              <a:t>Bir sonraki parçanın sonuna \0 koyar ve yeni oluşan bu parçanın başının adresini </a:t>
            </a:r>
            <a:r>
              <a:rPr lang="tr-TR" dirty="0" err="1" smtClean="0"/>
              <a:t>p’ye</a:t>
            </a:r>
            <a:r>
              <a:rPr lang="tr-TR" dirty="0" smtClean="0"/>
              <a:t> döner.</a:t>
            </a:r>
          </a:p>
          <a:p>
            <a:pPr lvl="1"/>
            <a:endParaRPr lang="tr-TR" dirty="0" smtClean="0"/>
          </a:p>
          <a:p>
            <a:r>
              <a:rPr lang="tr-TR" dirty="0" smtClean="0"/>
              <a:t>En sona (‘\0’) gelindiğinde NULL değerini döner.</a:t>
            </a:r>
          </a:p>
          <a:p>
            <a:r>
              <a:rPr lang="tr-TR" i="1" dirty="0" smtClean="0">
                <a:solidFill>
                  <a:srgbClr val="FF0000"/>
                </a:solidFill>
              </a:rPr>
              <a:t>Böylece </a:t>
            </a:r>
            <a:r>
              <a:rPr lang="tr-TR" i="1" dirty="0" err="1" smtClean="0">
                <a:solidFill>
                  <a:srgbClr val="FF0000"/>
                </a:solidFill>
              </a:rPr>
              <a:t>scanf</a:t>
            </a:r>
            <a:r>
              <a:rPr lang="tr-TR" i="1" dirty="0" smtClean="0">
                <a:solidFill>
                  <a:srgbClr val="FF0000"/>
                </a:solidFill>
              </a:rPr>
              <a:t> %s ile dizgiden sözcük çeker gibi oluruz.</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strtok</a:t>
            </a:r>
            <a:r>
              <a:rPr lang="tr-TR" dirty="0" smtClean="0"/>
              <a:t> – Tipik kullanımı</a:t>
            </a:r>
            <a:endParaRPr lang="tr-TR" dirty="0"/>
          </a:p>
        </p:txBody>
      </p:sp>
      <p:sp>
        <p:nvSpPr>
          <p:cNvPr id="3" name="2 İçerik Yer Tutucusu"/>
          <p:cNvSpPr>
            <a:spLocks noGrp="1"/>
          </p:cNvSpPr>
          <p:nvPr>
            <p:ph sz="quarter" idx="1"/>
          </p:nvPr>
        </p:nvSpPr>
        <p:spPr/>
        <p:txBody>
          <a:bodyPr>
            <a:normAutofit fontScale="62500" lnSpcReduction="20000"/>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a:t>
            </a:r>
            <a:r>
              <a:rPr lang="tr-TR" dirty="0" err="1" smtClean="0"/>
              <a:t>include</a:t>
            </a:r>
            <a:r>
              <a:rPr lang="tr-TR" dirty="0" smtClean="0"/>
              <a:t> &lt;</a:t>
            </a:r>
            <a:r>
              <a:rPr lang="tr-TR" dirty="0" err="1" smtClean="0"/>
              <a:t>string</a:t>
            </a:r>
            <a:r>
              <a:rPr lang="tr-TR" dirty="0" smtClean="0"/>
              <a:t>.h&gt;</a:t>
            </a:r>
          </a:p>
          <a:p>
            <a:r>
              <a:rPr lang="tr-TR" dirty="0" err="1" smtClean="0"/>
              <a:t>int</a:t>
            </a:r>
            <a:r>
              <a:rPr lang="tr-TR" dirty="0" smtClean="0"/>
              <a:t> </a:t>
            </a:r>
            <a:r>
              <a:rPr lang="tr-TR" dirty="0" err="1" smtClean="0"/>
              <a:t>main</a:t>
            </a:r>
            <a:r>
              <a:rPr lang="tr-TR" dirty="0" smtClean="0"/>
              <a:t> ()</a:t>
            </a:r>
          </a:p>
          <a:p>
            <a:r>
              <a:rPr lang="tr-TR" dirty="0" smtClean="0"/>
              <a:t>{</a:t>
            </a:r>
          </a:p>
          <a:p>
            <a:r>
              <a:rPr lang="tr-TR" dirty="0" smtClean="0"/>
              <a:t>	</a:t>
            </a:r>
            <a:r>
              <a:rPr lang="tr-TR" dirty="0" err="1" smtClean="0"/>
              <a:t>char</a:t>
            </a:r>
            <a:r>
              <a:rPr lang="tr-TR" dirty="0" smtClean="0"/>
              <a:t> dizgi[100];</a:t>
            </a:r>
          </a:p>
          <a:p>
            <a:r>
              <a:rPr lang="tr-TR" dirty="0" smtClean="0"/>
              <a:t>	</a:t>
            </a:r>
            <a:r>
              <a:rPr lang="tr-TR" dirty="0" err="1" smtClean="0"/>
              <a:t>printf</a:t>
            </a:r>
            <a:r>
              <a:rPr lang="tr-TR" dirty="0" smtClean="0"/>
              <a:t>("Hali saha </a:t>
            </a:r>
            <a:r>
              <a:rPr lang="tr-TR" dirty="0" err="1" smtClean="0"/>
              <a:t>macinin</a:t>
            </a:r>
            <a:r>
              <a:rPr lang="tr-TR" dirty="0" smtClean="0"/>
              <a:t> kadrosunu , veya : ile </a:t>
            </a:r>
            <a:r>
              <a:rPr lang="tr-TR" dirty="0" err="1" smtClean="0"/>
              <a:t>ayirarak</a:t>
            </a:r>
            <a:r>
              <a:rPr lang="tr-TR" dirty="0" smtClean="0"/>
              <a:t> giriniz\n");</a:t>
            </a:r>
          </a:p>
          <a:p>
            <a:r>
              <a:rPr lang="tr-TR" dirty="0" smtClean="0"/>
              <a:t>	</a:t>
            </a:r>
            <a:r>
              <a:rPr lang="tr-TR" dirty="0" err="1" smtClean="0"/>
              <a:t>gets</a:t>
            </a:r>
            <a:r>
              <a:rPr lang="tr-TR" dirty="0" smtClean="0"/>
              <a:t>(dizgi);</a:t>
            </a:r>
          </a:p>
          <a:p>
            <a:r>
              <a:rPr lang="tr-TR" dirty="0" smtClean="0"/>
              <a:t>	</a:t>
            </a:r>
            <a:r>
              <a:rPr lang="tr-TR" dirty="0" err="1" smtClean="0"/>
              <a:t>printf</a:t>
            </a:r>
            <a:r>
              <a:rPr lang="tr-TR" dirty="0" smtClean="0"/>
              <a:t>("</a:t>
            </a:r>
            <a:r>
              <a:rPr lang="tr-TR" dirty="0" err="1" smtClean="0"/>
              <a:t>Macta</a:t>
            </a:r>
            <a:r>
              <a:rPr lang="tr-TR" dirty="0" smtClean="0"/>
              <a:t> oynayanlar:\n");</a:t>
            </a:r>
          </a:p>
          <a:p>
            <a:r>
              <a:rPr lang="tr-TR" dirty="0" smtClean="0"/>
              <a:t>	</a:t>
            </a:r>
            <a:r>
              <a:rPr lang="tr-TR" dirty="0" err="1" smtClean="0"/>
              <a:t>char</a:t>
            </a:r>
            <a:r>
              <a:rPr lang="tr-TR" dirty="0" smtClean="0"/>
              <a:t> *p;</a:t>
            </a:r>
          </a:p>
          <a:p>
            <a:r>
              <a:rPr lang="tr-TR" dirty="0" smtClean="0"/>
              <a:t>	p = </a:t>
            </a:r>
            <a:r>
              <a:rPr lang="tr-TR" dirty="0" err="1" smtClean="0"/>
              <a:t>strtok</a:t>
            </a:r>
            <a:r>
              <a:rPr lang="tr-TR" dirty="0" smtClean="0"/>
              <a:t>(dizgi, ":,");</a:t>
            </a:r>
          </a:p>
          <a:p>
            <a:r>
              <a:rPr lang="tr-TR" dirty="0" smtClean="0"/>
              <a:t>	</a:t>
            </a:r>
            <a:r>
              <a:rPr lang="tr-TR" dirty="0" err="1" smtClean="0"/>
              <a:t>while</a:t>
            </a:r>
            <a:r>
              <a:rPr lang="tr-TR" dirty="0" smtClean="0"/>
              <a:t> (p!=NULL)</a:t>
            </a:r>
          </a:p>
          <a:p>
            <a:r>
              <a:rPr lang="tr-TR" dirty="0" smtClean="0"/>
              <a:t>	{</a:t>
            </a:r>
          </a:p>
          <a:p>
            <a:r>
              <a:rPr lang="tr-TR" dirty="0" smtClean="0"/>
              <a:t>		</a:t>
            </a:r>
            <a:r>
              <a:rPr lang="tr-TR" dirty="0" err="1" smtClean="0"/>
              <a:t>printf</a:t>
            </a:r>
            <a:r>
              <a:rPr lang="tr-TR" dirty="0" smtClean="0"/>
              <a:t>("- %s\n", p);</a:t>
            </a:r>
          </a:p>
          <a:p>
            <a:r>
              <a:rPr lang="tr-TR" dirty="0" smtClean="0"/>
              <a:t>		p=</a:t>
            </a:r>
            <a:r>
              <a:rPr lang="tr-TR" dirty="0" err="1" smtClean="0"/>
              <a:t>strtok</a:t>
            </a:r>
            <a:r>
              <a:rPr lang="tr-TR" dirty="0" smtClean="0"/>
              <a:t>(NULL, ":,");</a:t>
            </a:r>
          </a:p>
          <a:p>
            <a:r>
              <a:rPr lang="tr-TR" dirty="0" smtClean="0"/>
              <a:t>	}</a:t>
            </a:r>
          </a:p>
          <a:p>
            <a:r>
              <a:rPr lang="tr-TR" dirty="0" smtClean="0"/>
              <a:t>  </a:t>
            </a:r>
            <a:r>
              <a:rPr lang="tr-TR" dirty="0" err="1" smtClean="0"/>
              <a:t>return</a:t>
            </a:r>
            <a:r>
              <a:rPr lang="tr-TR" dirty="0" smtClean="0"/>
              <a:t> 0;</a:t>
            </a:r>
          </a:p>
          <a:p>
            <a:r>
              <a:rPr lang="tr-TR" dirty="0" smtClean="0"/>
              <a:t>}</a:t>
            </a:r>
          </a:p>
          <a:p>
            <a:endParaRPr lang="tr-TR" dirty="0"/>
          </a:p>
        </p:txBody>
      </p:sp>
      <p:pic>
        <p:nvPicPr>
          <p:cNvPr id="169986" name="Picture 2"/>
          <p:cNvPicPr>
            <a:picLocks noChangeAspect="1" noChangeArrowheads="1"/>
          </p:cNvPicPr>
          <p:nvPr/>
        </p:nvPicPr>
        <p:blipFill>
          <a:blip r:embed="rId3"/>
          <a:srcRect t="8294" r="10482" b="31990"/>
          <a:stretch>
            <a:fillRect/>
          </a:stretch>
        </p:blipFill>
        <p:spPr bwMode="auto">
          <a:xfrm>
            <a:off x="4357686" y="3429000"/>
            <a:ext cx="4429156" cy="1537557"/>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sz="8000" dirty="0" err="1" smtClean="0"/>
              <a:t>strrev</a:t>
            </a:r>
            <a:r>
              <a:rPr lang="tr-TR" sz="8000" dirty="0" smtClean="0"/>
              <a:t> kullanımı</a:t>
            </a:r>
            <a:endParaRPr lang="tr-TR" sz="8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err="1" smtClean="0"/>
              <a:t>strrev</a:t>
            </a:r>
            <a:r>
              <a:rPr lang="tr-TR" dirty="0" smtClean="0"/>
              <a:t> kullanımı</a:t>
            </a:r>
            <a:endParaRPr lang="tr-TR" dirty="0"/>
          </a:p>
        </p:txBody>
      </p:sp>
      <p:sp>
        <p:nvSpPr>
          <p:cNvPr id="3" name="2 İçerik Yer Tutucusu"/>
          <p:cNvSpPr>
            <a:spLocks noGrp="1"/>
          </p:cNvSpPr>
          <p:nvPr>
            <p:ph sz="quarter" idx="1"/>
          </p:nvPr>
        </p:nvSpPr>
        <p:spPr/>
        <p:txBody>
          <a:bodyPr>
            <a:normAutofit lnSpcReduction="10000"/>
          </a:bodyPr>
          <a:lstStyle/>
          <a:p>
            <a:r>
              <a:rPr lang="tr-TR" sz="3200" dirty="0" err="1" smtClean="0">
                <a:solidFill>
                  <a:schemeClr val="tx2"/>
                </a:solidFill>
                <a:latin typeface="+mj-lt"/>
                <a:ea typeface="+mj-ea"/>
                <a:cs typeface="+mj-cs"/>
              </a:rPr>
              <a:t>strrev</a:t>
            </a:r>
            <a:r>
              <a:rPr lang="tr-TR" sz="3200" dirty="0" smtClean="0">
                <a:solidFill>
                  <a:schemeClr val="tx2"/>
                </a:solidFill>
                <a:latin typeface="+mj-lt"/>
                <a:ea typeface="+mj-ea"/>
                <a:cs typeface="+mj-cs"/>
              </a:rPr>
              <a:t>(metin);</a:t>
            </a:r>
          </a:p>
          <a:p>
            <a:pPr lvl="1"/>
            <a:r>
              <a:rPr lang="tr-TR" sz="2900" dirty="0" smtClean="0">
                <a:latin typeface="+mj-lt"/>
                <a:ea typeface="+mj-ea"/>
                <a:cs typeface="+mj-cs"/>
              </a:rPr>
              <a:t>metin dizgisini ters sıralı halde kendisi üzerine yazar.</a:t>
            </a:r>
          </a:p>
          <a:p>
            <a:pPr lvl="1"/>
            <a:r>
              <a:rPr lang="tr-TR" sz="2900" dirty="0" smtClean="0">
                <a:solidFill>
                  <a:schemeClr val="tx2"/>
                </a:solidFill>
                <a:latin typeface="+mj-lt"/>
                <a:ea typeface="+mj-ea"/>
                <a:cs typeface="+mj-cs"/>
              </a:rPr>
              <a:t>metin “</a:t>
            </a:r>
            <a:r>
              <a:rPr lang="tr-TR" sz="2900" dirty="0" err="1" smtClean="0">
                <a:solidFill>
                  <a:schemeClr val="tx2"/>
                </a:solidFill>
                <a:latin typeface="+mj-lt"/>
                <a:ea typeface="+mj-ea"/>
                <a:cs typeface="+mj-cs"/>
              </a:rPr>
              <a:t>abc</a:t>
            </a:r>
            <a:r>
              <a:rPr lang="tr-TR" sz="2900" dirty="0" smtClean="0">
                <a:solidFill>
                  <a:schemeClr val="tx2"/>
                </a:solidFill>
                <a:latin typeface="+mj-lt"/>
                <a:ea typeface="+mj-ea"/>
                <a:cs typeface="+mj-cs"/>
              </a:rPr>
              <a:t>” ise, </a:t>
            </a:r>
            <a:r>
              <a:rPr lang="tr-TR" sz="2900" dirty="0" err="1" smtClean="0">
                <a:solidFill>
                  <a:schemeClr val="tx2"/>
                </a:solidFill>
                <a:latin typeface="+mj-lt"/>
                <a:ea typeface="+mj-ea"/>
                <a:cs typeface="+mj-cs"/>
              </a:rPr>
              <a:t>strrev</a:t>
            </a:r>
            <a:r>
              <a:rPr lang="tr-TR" sz="2900" dirty="0" smtClean="0">
                <a:solidFill>
                  <a:schemeClr val="tx2"/>
                </a:solidFill>
                <a:latin typeface="+mj-lt"/>
                <a:ea typeface="+mj-ea"/>
                <a:cs typeface="+mj-cs"/>
              </a:rPr>
              <a:t>(metin); komutundan sonra metin’in yeni değeri “</a:t>
            </a:r>
            <a:r>
              <a:rPr lang="tr-TR" sz="2900" dirty="0" err="1" smtClean="0">
                <a:solidFill>
                  <a:schemeClr val="tx2"/>
                </a:solidFill>
                <a:latin typeface="+mj-lt"/>
                <a:ea typeface="+mj-ea"/>
                <a:cs typeface="+mj-cs"/>
              </a:rPr>
              <a:t>cba</a:t>
            </a:r>
            <a:r>
              <a:rPr lang="tr-TR" sz="2900" dirty="0" smtClean="0">
                <a:solidFill>
                  <a:schemeClr val="tx2"/>
                </a:solidFill>
                <a:latin typeface="+mj-lt"/>
                <a:ea typeface="+mj-ea"/>
                <a:cs typeface="+mj-cs"/>
              </a:rPr>
              <a:t>” şeklinde olur.</a:t>
            </a:r>
          </a:p>
          <a:p>
            <a:pPr lvl="1"/>
            <a:endParaRPr lang="tr-TR" sz="2900" dirty="0" smtClean="0">
              <a:latin typeface="+mj-lt"/>
              <a:ea typeface="+mj-ea"/>
              <a:cs typeface="+mj-cs"/>
            </a:endParaRPr>
          </a:p>
          <a:p>
            <a:pPr lvl="1"/>
            <a:r>
              <a:rPr lang="tr-TR" sz="2900" dirty="0" smtClean="0">
                <a:solidFill>
                  <a:schemeClr val="tx2"/>
                </a:solidFill>
                <a:latin typeface="+mj-lt"/>
                <a:ea typeface="+mj-ea"/>
                <a:cs typeface="+mj-cs"/>
              </a:rPr>
              <a:t>Bu komut metin’i döner.</a:t>
            </a:r>
          </a:p>
          <a:p>
            <a:pPr lvl="2"/>
            <a:r>
              <a:rPr lang="tr-TR" sz="2600" dirty="0" err="1" smtClean="0">
                <a:solidFill>
                  <a:schemeClr val="tx2"/>
                </a:solidFill>
                <a:latin typeface="+mj-lt"/>
                <a:ea typeface="+mj-ea"/>
                <a:cs typeface="+mj-cs"/>
              </a:rPr>
              <a:t>printf</a:t>
            </a:r>
            <a:r>
              <a:rPr lang="tr-TR" sz="2600" dirty="0" smtClean="0">
                <a:solidFill>
                  <a:schemeClr val="tx2"/>
                </a:solidFill>
                <a:latin typeface="+mj-lt"/>
                <a:ea typeface="+mj-ea"/>
                <a:cs typeface="+mj-cs"/>
              </a:rPr>
              <a:t>(“%s”, </a:t>
            </a:r>
            <a:r>
              <a:rPr lang="tr-TR" sz="2600" dirty="0" err="1" smtClean="0">
                <a:solidFill>
                  <a:schemeClr val="tx2"/>
                </a:solidFill>
                <a:latin typeface="+mj-lt"/>
                <a:ea typeface="+mj-ea"/>
                <a:cs typeface="+mj-cs"/>
              </a:rPr>
              <a:t>strrev</a:t>
            </a:r>
            <a:r>
              <a:rPr lang="tr-TR" sz="2600" dirty="0" smtClean="0">
                <a:solidFill>
                  <a:schemeClr val="tx2"/>
                </a:solidFill>
                <a:latin typeface="+mj-lt"/>
                <a:ea typeface="+mj-ea"/>
                <a:cs typeface="+mj-cs"/>
              </a:rPr>
              <a:t>(metin));</a:t>
            </a:r>
          </a:p>
          <a:p>
            <a:pPr lvl="3"/>
            <a:r>
              <a:rPr lang="tr-TR" sz="2400" dirty="0" smtClean="0">
                <a:solidFill>
                  <a:schemeClr val="tx2"/>
                </a:solidFill>
                <a:latin typeface="+mj-lt"/>
                <a:ea typeface="+mj-ea"/>
                <a:cs typeface="+mj-cs"/>
              </a:rPr>
              <a:t>metin’i günceller, metin’i döner.</a:t>
            </a:r>
          </a:p>
          <a:p>
            <a:pPr lvl="3"/>
            <a:r>
              <a:rPr lang="tr-TR" sz="2400" dirty="0" smtClean="0">
                <a:solidFill>
                  <a:schemeClr val="tx2"/>
                </a:solidFill>
                <a:latin typeface="+mj-lt"/>
                <a:ea typeface="+mj-ea"/>
                <a:cs typeface="+mj-cs"/>
              </a:rPr>
              <a:t>Ekrana metin’in yeni değeri yazdırılır. </a:t>
            </a:r>
            <a:br>
              <a:rPr lang="tr-TR" sz="2400" dirty="0" smtClean="0">
                <a:solidFill>
                  <a:schemeClr val="tx2"/>
                </a:solidFill>
                <a:latin typeface="+mj-lt"/>
                <a:ea typeface="+mj-ea"/>
                <a:cs typeface="+mj-cs"/>
              </a:rPr>
            </a:br>
            <a:r>
              <a:rPr lang="tr-TR" sz="2400" dirty="0" smtClean="0">
                <a:solidFill>
                  <a:schemeClr val="tx2"/>
                </a:solidFill>
                <a:latin typeface="+mj-lt"/>
                <a:ea typeface="+mj-ea"/>
                <a:cs typeface="+mj-cs"/>
              </a:rPr>
              <a:t>(kendiniz de deneyerek test ediniz.)</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sz="8000" dirty="0" smtClean="0"/>
              <a:t>Diğer dizgi fonksiyonları</a:t>
            </a:r>
            <a:endParaRPr lang="tr-TR" sz="8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9925</TotalTime>
  <Words>5760</Words>
  <PresentationFormat>Ekran Gösterisi (4:3)</PresentationFormat>
  <Paragraphs>1015</Paragraphs>
  <Slides>113</Slides>
  <Notes>3</Notes>
  <HiddenSlides>18</HiddenSlides>
  <MMClips>0</MMClips>
  <ScaleCrop>false</ScaleCrop>
  <HeadingPairs>
    <vt:vector size="4" baseType="variant">
      <vt:variant>
        <vt:lpstr>Tema</vt:lpstr>
      </vt:variant>
      <vt:variant>
        <vt:i4>1</vt:i4>
      </vt:variant>
      <vt:variant>
        <vt:lpstr>Slayt Başlıkları</vt:lpstr>
      </vt:variant>
      <vt:variant>
        <vt:i4>113</vt:i4>
      </vt:variant>
    </vt:vector>
  </HeadingPairs>
  <TitlesOfParts>
    <vt:vector size="114" baseType="lpstr">
      <vt:lpstr>Kaynak</vt:lpstr>
      <vt:lpstr>BİLGİSAYAR PROGRAMLAMA</vt:lpstr>
      <vt:lpstr>Onlara iyi davranın…</vt:lpstr>
      <vt:lpstr>Kahoot vakti</vt:lpstr>
      <vt:lpstr>Özet</vt:lpstr>
      <vt:lpstr>Duyurular</vt:lpstr>
      <vt:lpstr>DevCpp'ınızda bu ayarlarını güncellemeni öneririz. DevCpp Detaylandırılmış Uyarıları Gösterme Ayarı</vt:lpstr>
      <vt:lpstr>DevCpp Uyarıları Hataya Çevirme Ayarı</vt:lpstr>
      <vt:lpstr>ARA SINAVA ÇALIŞIRKEN BOL BOL KOD YAZARAK KONULARI PEKİŞTİRİN!</vt:lpstr>
      <vt:lpstr>DİZGİLER</vt:lpstr>
      <vt:lpstr>Dizgi (string)</vt:lpstr>
      <vt:lpstr>Dizgi Tanımlama</vt:lpstr>
      <vt:lpstr>Dizgiler</vt:lpstr>
      <vt:lpstr>Dizgi sonu karakterinin derleyicide incelenmesi</vt:lpstr>
      <vt:lpstr>Dizgi sonu karakteri (‘\0’)</vt:lpstr>
      <vt:lpstr>Dizgi sonu karakteri (‘\0’)</vt:lpstr>
      <vt:lpstr>Dizgi sonu karakteri (‘\0’)</vt:lpstr>
      <vt:lpstr>Dizgi sonu karakteri (‘\0’)</vt:lpstr>
      <vt:lpstr>Dizgi sonu karakteri (‘\0’)</vt:lpstr>
      <vt:lpstr>Dizgi sonu karakteri (‘\0’)</vt:lpstr>
      <vt:lpstr>Strings</vt:lpstr>
      <vt:lpstr>Strings</vt:lpstr>
      <vt:lpstr>Tek boyutlu dizgi(çift boyutlu karakter dizisi) nasıl kullanılır?</vt:lpstr>
      <vt:lpstr>Dizgi Karakterlerine Ulaşma</vt:lpstr>
      <vt:lpstr>Klavyeden dizgi girişi nasıl alınmalıdır?</vt:lpstr>
      <vt:lpstr>Karıştırmayınız…</vt:lpstr>
      <vt:lpstr>Dizgilerin klavyeden alınması…</vt:lpstr>
      <vt:lpstr>gets()</vt:lpstr>
      <vt:lpstr>Anlayamadığınız yerleri bizlere sorunuz.</vt:lpstr>
      <vt:lpstr>Bunu biliyor musunuz?  İlk hacker’lardan Robert Tappan Morris</vt:lpstr>
      <vt:lpstr>Tek sözcükten daha uzun dizgi okumayı scanf ile yapmak</vt:lpstr>
      <vt:lpstr>       Alıştırma</vt:lpstr>
      <vt:lpstr>Bunu biliyor musunuz?</vt:lpstr>
      <vt:lpstr>sprintf</vt:lpstr>
      <vt:lpstr>string.h kütüphanesi</vt:lpstr>
      <vt:lpstr>string.h kütüphanesi</vt:lpstr>
      <vt:lpstr>strlen: dizgideki metnin uzunluğunu bulmak</vt:lpstr>
      <vt:lpstr>Ev yapımı strlen</vt:lpstr>
      <vt:lpstr>Bunu biliyor musunuz? F klavye</vt:lpstr>
      <vt:lpstr>strcpy: dizgilerde kopyalama (dizgi1=dizgi2; yazmanın doğrusu)</vt:lpstr>
      <vt:lpstr>strcmp: dizgileri birbiriyle kıyaslama</vt:lpstr>
      <vt:lpstr>strcmp: dizgileri birbiriyle kıyaslama</vt:lpstr>
      <vt:lpstr>strcmp: dizgileri birbiriyle kıyaslama</vt:lpstr>
      <vt:lpstr>strcmp</vt:lpstr>
      <vt:lpstr>Alıştırma</vt:lpstr>
      <vt:lpstr>Anlayamadığınız yerleri bizlere sorunuz.</vt:lpstr>
      <vt:lpstr>3. ve 4. dersler</vt:lpstr>
      <vt:lpstr>5. ve 6. dersler</vt:lpstr>
      <vt:lpstr>EK SLAYTLAR</vt:lpstr>
      <vt:lpstr>Özet</vt:lpstr>
      <vt:lpstr>strcat: dizgileri peş peşe eklemek</vt:lpstr>
      <vt:lpstr>Dizgi işlemlerine bir örnek</vt:lpstr>
      <vt:lpstr>&lt;string.h&gt; Kütüphanesi</vt:lpstr>
      <vt:lpstr>strn… fonksiyonlarının genişlik kontrol özelliği</vt:lpstr>
      <vt:lpstr>Örnek</vt:lpstr>
      <vt:lpstr>Alıştırma:  Birçok dizgi fonksiyonunu kendiniz de yazabilirsiniz.</vt:lpstr>
      <vt:lpstr>Alıştırma: palindrome kodu</vt:lpstr>
      <vt:lpstr>      Örnek</vt:lpstr>
      <vt:lpstr>Alıştırma</vt:lpstr>
      <vt:lpstr>Dizgi fonksiyonları alıştırması</vt:lpstr>
      <vt:lpstr>Dizgilerde dönüşüm…</vt:lpstr>
      <vt:lpstr>Ek slaytlar</vt:lpstr>
      <vt:lpstr>Inputting Strings</vt:lpstr>
      <vt:lpstr>Dizgiler ve scanf'in birlikte doğru kullanımı</vt:lpstr>
      <vt:lpstr>Tek sözcükten daha uzun dizgi okuyabilmek</vt:lpstr>
      <vt:lpstr>Tek sözcükten daha uzun dizgi okuyabilmek</vt:lpstr>
      <vt:lpstr>Alıştırma(Dizgi alımı)</vt:lpstr>
      <vt:lpstr>Dizgiyi limitsizce doldurmayı ve taşırmayı önlemek</vt:lpstr>
      <vt:lpstr>Tek sözcükten daha uzun dizgi okumayı scanf ile yapmak</vt:lpstr>
      <vt:lpstr>Tek sözcükten daha uzun dizgi okumayı scanf ile yapmak</vt:lpstr>
      <vt:lpstr>Neden “   %[^\n]s” de boşluk var?</vt:lpstr>
      <vt:lpstr>Tek sözcükten daha uzun dizgi okumayı scanf ile yapmak</vt:lpstr>
      <vt:lpstr>Özet: scanf ile dizgi okurken stdin’deki boşluk/enter’ları  göz ardı edebilmek</vt:lpstr>
      <vt:lpstr>Tek sözcükten daha uzun dizgi okumayı scanf ile yapmak</vt:lpstr>
      <vt:lpstr>Tek sözcükten daha uzun dizgi okumayı scanf ile yapmak</vt:lpstr>
      <vt:lpstr>Tek sözcükten daha uzun dizgi okumayı scanf ile yapmak</vt:lpstr>
      <vt:lpstr>scanf ile tek sözcükten daha uzun dizgi okuyabilmek</vt:lpstr>
      <vt:lpstr>scanf’in şapkalı kullanımına örnek</vt:lpstr>
      <vt:lpstr>Uyarı</vt:lpstr>
      <vt:lpstr>Alıştırma(Dizgi alımı)</vt:lpstr>
      <vt:lpstr>Koddaki boşlukları doldurarak, kodun tamamını tekrar yazınız.</vt:lpstr>
      <vt:lpstr>Cevap</vt:lpstr>
      <vt:lpstr>Bir başka cevap</vt:lpstr>
      <vt:lpstr>puts(…)</vt:lpstr>
      <vt:lpstr>fgets() ve fputs(…)</vt:lpstr>
      <vt:lpstr>fgets()</vt:lpstr>
      <vt:lpstr>Alıştırma</vt:lpstr>
      <vt:lpstr>Uyarılar</vt:lpstr>
      <vt:lpstr>strcpy: dizgilerde kopyalama</vt:lpstr>
      <vt:lpstr>Slayt 89</vt:lpstr>
      <vt:lpstr>strstr Dizgi içerisinde dizgi aramak…</vt:lpstr>
      <vt:lpstr>Slayt 91</vt:lpstr>
      <vt:lpstr>strlwr ve strupr kullanımı Harfleri küçültmek ya da büyütmek</vt:lpstr>
      <vt:lpstr>Slayt 93</vt:lpstr>
      <vt:lpstr>Dizgiyi parçalara ayıran komut: strtok (token:jeton/işaret demek)</vt:lpstr>
      <vt:lpstr>Dizgiyi parçalara ayıran komut: strtok (token:jeton/işaret demek)</vt:lpstr>
      <vt:lpstr>strtok – Tipik kullanımı</vt:lpstr>
      <vt:lpstr>Slayt 97</vt:lpstr>
      <vt:lpstr>strrev kullanımı</vt:lpstr>
      <vt:lpstr>Slayt 99</vt:lpstr>
      <vt:lpstr>Diğer dizgi fonksiyonları</vt:lpstr>
      <vt:lpstr>Slayt 101</vt:lpstr>
      <vt:lpstr>Başarıya giden süreç inişleriyle ve çıkışlarıyla bir bütündür. Başarmak sadece “iyi not almak” değildir, “kötü not alınca ders çıkarmak ve toparlayabilmek” de  başarmanın bir parçasıdır.</vt:lpstr>
      <vt:lpstr>Mühendis gerçekçi olmalıdır.</vt:lpstr>
      <vt:lpstr>Sınavda yıkılmak çok normal. Çabucak toparlanmalı.</vt:lpstr>
      <vt:lpstr>Beklentini yüksek tut -&gt; başarını yüksek tut!</vt:lpstr>
      <vt:lpstr>Ara Sınav II (%15) ve Final(%45) Sınavları</vt:lpstr>
      <vt:lpstr>Slayt 107</vt:lpstr>
      <vt:lpstr>Hatalarınızdan geribildirim alın…</vt:lpstr>
      <vt:lpstr>Değişim için şu soruları sorun…</vt:lpstr>
      <vt:lpstr>2. Ara Sınav Öngörüsü</vt:lpstr>
      <vt:lpstr>“Konular bana zor/karışık geliyor…”</vt:lpstr>
      <vt:lpstr>Slayt 112</vt:lpstr>
      <vt:lpstr>2018 Bahar Döneminden Veriler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Dizide eleman arayalım…</dc:title>
  <dc:creator>Oğuz Hanoğlu</dc:creator>
  <cp:lastModifiedBy>User</cp:lastModifiedBy>
  <cp:revision>270</cp:revision>
  <dcterms:created xsi:type="dcterms:W3CDTF">2018-02-20T12:57:47Z</dcterms:created>
  <dcterms:modified xsi:type="dcterms:W3CDTF">2019-02-05T16:56:21Z</dcterms:modified>
</cp:coreProperties>
</file>