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theme/themeOverride12.xml" ContentType="application/vnd.openxmlformats-officedocument.themeOverr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Override5.xml" ContentType="application/vnd.openxmlformats-officedocument.themeOverride+xml"/>
  <Override PartName="/ppt/theme/themeOverride10.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theme/themeOverride3.xml" ContentType="application/vnd.openxmlformats-officedocument.themeOverr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theme/themeOverride8.xml" ContentType="application/vnd.openxmlformats-officedocument.themeOverride+xml"/>
  <Override PartName="/ppt/theme/themeOverride11.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theme/themeOverride4.xml" ContentType="application/vnd.openxmlformats-officedocument.themeOverr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theme/themeOverride9.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heme/themeOverride7.xml" ContentType="application/vnd.openxmlformats-officedocument.themeOverr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4"/>
  </p:notesMasterIdLst>
  <p:sldIdLst>
    <p:sldId id="256" r:id="rId2"/>
    <p:sldId id="1087" r:id="rId3"/>
    <p:sldId id="1076" r:id="rId4"/>
    <p:sldId id="1100" r:id="rId5"/>
    <p:sldId id="1101" r:id="rId6"/>
    <p:sldId id="1077" r:id="rId7"/>
    <p:sldId id="1097" r:id="rId8"/>
    <p:sldId id="1078" r:id="rId9"/>
    <p:sldId id="1093" r:id="rId10"/>
    <p:sldId id="1098" r:id="rId11"/>
    <p:sldId id="1088" r:id="rId12"/>
    <p:sldId id="941" r:id="rId13"/>
    <p:sldId id="942" r:id="rId14"/>
    <p:sldId id="943" r:id="rId15"/>
    <p:sldId id="944" r:id="rId16"/>
    <p:sldId id="945" r:id="rId17"/>
    <p:sldId id="946" r:id="rId18"/>
    <p:sldId id="959" r:id="rId19"/>
    <p:sldId id="947" r:id="rId20"/>
    <p:sldId id="1102" r:id="rId21"/>
    <p:sldId id="708" r:id="rId22"/>
    <p:sldId id="948" r:id="rId23"/>
    <p:sldId id="1053" r:id="rId24"/>
    <p:sldId id="1092" r:id="rId25"/>
    <p:sldId id="949" r:id="rId26"/>
    <p:sldId id="950" r:id="rId27"/>
    <p:sldId id="951" r:id="rId28"/>
    <p:sldId id="952" r:id="rId29"/>
    <p:sldId id="956" r:id="rId30"/>
    <p:sldId id="953" r:id="rId31"/>
    <p:sldId id="1050" r:id="rId32"/>
    <p:sldId id="957" r:id="rId33"/>
    <p:sldId id="958" r:id="rId34"/>
    <p:sldId id="960" r:id="rId35"/>
    <p:sldId id="1094" r:id="rId36"/>
    <p:sldId id="1096" r:id="rId37"/>
    <p:sldId id="1016" r:id="rId38"/>
    <p:sldId id="1054" r:id="rId39"/>
    <p:sldId id="983" r:id="rId40"/>
    <p:sldId id="1095" r:id="rId41"/>
    <p:sldId id="989" r:id="rId42"/>
    <p:sldId id="1057" r:id="rId43"/>
    <p:sldId id="1058" r:id="rId44"/>
    <p:sldId id="1059" r:id="rId45"/>
    <p:sldId id="1060" r:id="rId46"/>
    <p:sldId id="1061" r:id="rId47"/>
    <p:sldId id="1062" r:id="rId48"/>
    <p:sldId id="1066" r:id="rId49"/>
    <p:sldId id="1067" r:id="rId50"/>
    <p:sldId id="1068" r:id="rId51"/>
    <p:sldId id="1069" r:id="rId52"/>
    <p:sldId id="1083" r:id="rId5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presentationPr>
</file>

<file path=ppt/tableStyles.xml><?xml version="1.0" encoding="utf-8"?>
<a:tblStyleLst xmlns:a="http://schemas.openxmlformats.org/drawingml/2006/main" def="{5C22544A-7EE6-4342-B048-85BDC9FD1C3A}">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11303" autoAdjust="0"/>
    <p:restoredTop sz="91756" autoAdjust="0"/>
  </p:normalViewPr>
  <p:slideViewPr>
    <p:cSldViewPr>
      <p:cViewPr>
        <p:scale>
          <a:sx n="75" d="100"/>
          <a:sy n="75" d="100"/>
        </p:scale>
        <p:origin x="-1224" y="-384"/>
      </p:cViewPr>
      <p:guideLst>
        <p:guide orient="horz" pos="2160"/>
        <p:guide pos="2880"/>
      </p:guideLst>
    </p:cSldViewPr>
  </p:slideViewPr>
  <p:outlineViewPr>
    <p:cViewPr>
      <p:scale>
        <a:sx n="33" d="100"/>
        <a:sy n="33" d="100"/>
      </p:scale>
      <p:origin x="0" y="23994"/>
    </p:cViewPr>
  </p:outlineViewPr>
  <p:notesTextViewPr>
    <p:cViewPr>
      <p:scale>
        <a:sx n="100" d="100"/>
        <a:sy n="100" d="100"/>
      </p:scale>
      <p:origin x="0" y="0"/>
    </p:cViewPr>
  </p:notesTextViewPr>
  <p:sorterViewPr>
    <p:cViewPr>
      <p:scale>
        <a:sx n="66" d="100"/>
        <a:sy n="66" d="100"/>
      </p:scale>
      <p:origin x="0" y="177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205473-C16F-499C-B527-ACBB5A5332AF}" type="datetimeFigureOut">
              <a:rPr lang="tr-TR" smtClean="0"/>
              <a:pPr/>
              <a:t>14.02.2019</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EDFE13-8A8D-4C5C-8CE0-CAD69FC14885}"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3AEDFE13-8A8D-4C5C-8CE0-CAD69FC14885}" type="slidenum">
              <a:rPr lang="tr-TR" smtClean="0"/>
              <a:pPr/>
              <a:t>9</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9F31D0BE-2059-4C0E-922E-4E35BBE6A325}" type="slidenum">
              <a:rPr lang="en-US" smtClean="0"/>
              <a:pPr>
                <a:defRPr/>
              </a:pPr>
              <a:t>11</a:t>
            </a:fld>
            <a:endParaRPr lang="en-US" dirty="0"/>
          </a:p>
        </p:txBody>
      </p:sp>
    </p:spTree>
    <p:extLst>
      <p:ext uri="{BB962C8B-B14F-4D97-AF65-F5344CB8AC3E}">
        <p14:creationId xmlns:p14="http://schemas.microsoft.com/office/powerpoint/2010/main" xmlns="" val="3977140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2711BFAF-C44C-1E43-A1DE-A75E8E6F07B6}" type="slidenum">
              <a:rPr lang="en-US"/>
              <a:pPr/>
              <a:t>13</a:t>
            </a:fld>
            <a:endParaRPr lang="en-US"/>
          </a:p>
        </p:txBody>
      </p:sp>
      <p:sp>
        <p:nvSpPr>
          <p:cNvPr id="17411" name="Rectangle 2"/>
          <p:cNvSpPr>
            <a:spLocks noGrp="1" noRot="1" noChangeAspect="1" noChangeArrowheads="1"/>
          </p:cNvSpPr>
          <p:nvPr>
            <p:ph type="sldImg"/>
          </p:nvPr>
        </p:nvSpPr>
        <p:spPr>
          <a:xfrm>
            <a:off x="1141413" y="684213"/>
            <a:ext cx="4573587" cy="3430587"/>
          </a:xfrm>
          <a:solidFill>
            <a:srgbClr val="FFFFFF"/>
          </a:solidFill>
          <a:ln/>
        </p:spPr>
      </p:sp>
      <p:sp>
        <p:nvSpPr>
          <p:cNvPr id="17412" name="Rectangle 3"/>
          <p:cNvSpPr>
            <a:spLocks noGrp="1" noChangeArrowheads="1"/>
          </p:cNvSpPr>
          <p:nvPr>
            <p:ph type="body" idx="1"/>
          </p:nvPr>
        </p:nvSpPr>
        <p:spPr>
          <a:xfrm>
            <a:off x="915988" y="4344988"/>
            <a:ext cx="5026025" cy="4114800"/>
          </a:xfrm>
          <a:solidFill>
            <a:srgbClr val="FFFFFF"/>
          </a:solidFill>
          <a:ln>
            <a:solidFill>
              <a:srgbClr val="000000"/>
            </a:solidFill>
          </a:ln>
        </p:spPr>
        <p:txBody>
          <a:bodyPr lIns="86493" tIns="43247" rIns="86493" bIns="43247"/>
          <a:lstStyle/>
          <a:p>
            <a:pPr eaLnBrk="1" hangingPunct="1"/>
            <a:r>
              <a:rPr lang="en-US"/>
              <a:t>Recursion and self reference are hugely important concepts in computer science and the natural world.</a:t>
            </a:r>
          </a:p>
          <a:p>
            <a:pPr eaLnBrk="1" hangingPunct="1"/>
            <a:r>
              <a:rPr lang="en-US"/>
              <a:t>Escher. title = "Drawing Hands". We use title (Escher's reproductive parts) due to Bernard Chazelle.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656B323B-221C-D547-8399-57D00703D76D}" type="slidenum">
              <a:rPr lang="en-US"/>
              <a:pPr/>
              <a:t>14</a:t>
            </a:fld>
            <a:endParaRPr lang="en-US"/>
          </a:p>
        </p:txBody>
      </p:sp>
      <p:sp>
        <p:nvSpPr>
          <p:cNvPr id="27651" name="Rectangle 2"/>
          <p:cNvSpPr>
            <a:spLocks noGrp="1" noRot="1" noChangeAspect="1" noChangeArrowheads="1"/>
          </p:cNvSpPr>
          <p:nvPr>
            <p:ph type="sldImg"/>
          </p:nvPr>
        </p:nvSpPr>
        <p:spPr>
          <a:solidFill>
            <a:srgbClr val="FFFFFF"/>
          </a:solidFill>
          <a:ln/>
        </p:spPr>
      </p:sp>
      <p:sp>
        <p:nvSpPr>
          <p:cNvPr id="2765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smtClean="0"/>
              <a:t>From the New Yorker magazine, August 11-18, 2008</a:t>
            </a:r>
          </a:p>
          <a:p>
            <a:pPr eaLnBrk="1" hangingPunct="1"/>
            <a:r>
              <a:rPr lang="en-US" dirty="0" smtClean="0"/>
              <a:t>http://</a:t>
            </a:r>
            <a:r>
              <a:rPr lang="en-US" dirty="0" err="1" smtClean="0"/>
              <a:t>archives.newyorker.com/?i</a:t>
            </a:r>
            <a:r>
              <a:rPr lang="en-US" dirty="0" smtClean="0"/>
              <a:t>=2008-08-11#folio=062</a:t>
            </a:r>
          </a:p>
          <a:p>
            <a:pPr eaLnBrk="1" hangingPunct="1"/>
            <a:endParaRPr lang="en-US" b="1" dirty="0"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20F87277-3504-C645-8E8F-28972C3BCA65}" type="slidenum">
              <a:rPr lang="en-US"/>
              <a:pPr/>
              <a:t>15</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r>
              <a:rPr lang="en-US" dirty="0"/>
              <a:t>Amazing hand-drawn image in NY Times by </a:t>
            </a:r>
            <a:r>
              <a:rPr lang="en-US" dirty="0" err="1"/>
              <a:t>Serkan</a:t>
            </a:r>
            <a:r>
              <a:rPr lang="en-US" dirty="0"/>
              <a:t> </a:t>
            </a:r>
            <a:r>
              <a:rPr lang="en-US" dirty="0" err="1"/>
              <a:t>Ozkaya</a:t>
            </a:r>
            <a:endParaRPr lang="en-US" dirty="0"/>
          </a:p>
          <a:p>
            <a:pPr>
              <a:spcBef>
                <a:spcPct val="0"/>
              </a:spcBef>
            </a:pPr>
            <a:r>
              <a:rPr lang="en-US" dirty="0"/>
              <a:t>[</a:t>
            </a:r>
            <a:r>
              <a:rPr lang="en-US" dirty="0" err="1"/>
              <a:t>Serkan</a:t>
            </a:r>
            <a:r>
              <a:rPr lang="en-US" dirty="0"/>
              <a:t> </a:t>
            </a:r>
            <a:r>
              <a:rPr lang="en-US" dirty="0" err="1"/>
              <a:t>Ozkaya</a:t>
            </a:r>
            <a:r>
              <a:rPr lang="en-US" dirty="0"/>
              <a:t>] simply wanted to draw and see printed a faithful copy of all the type and pictures planned for a broadsheet page of this newspaper: this very page you are reading right now, which shows his version of the page you are reading right now, which shows his version of his version of the page you are reading right now, which...</a:t>
            </a:r>
          </a:p>
          <a:p>
            <a:pPr eaLnBrk="1" hangingPunct="1"/>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87123FB0-A16D-B841-9543-F2398BE46907}" type="slidenum">
              <a:rPr lang="en-US"/>
              <a:pPr/>
              <a:t>16</a:t>
            </a:fld>
            <a:endParaRPr lang="en-US"/>
          </a:p>
        </p:txBody>
      </p:sp>
      <p:sp>
        <p:nvSpPr>
          <p:cNvPr id="31747" name="Rectangle 2"/>
          <p:cNvSpPr>
            <a:spLocks noGrp="1" noRot="1" noChangeAspect="1" noChangeArrowheads="1"/>
          </p:cNvSpPr>
          <p:nvPr>
            <p:ph type="sldImg"/>
          </p:nvPr>
        </p:nvSpPr>
        <p:spPr>
          <a:xfrm>
            <a:off x="1141413" y="684213"/>
            <a:ext cx="4573587" cy="3430587"/>
          </a:xfrm>
          <a:solidFill>
            <a:srgbClr val="FFFFFF"/>
          </a:solidFill>
          <a:ln/>
        </p:spPr>
      </p:sp>
      <p:sp>
        <p:nvSpPr>
          <p:cNvPr id="31748" name="Rectangle 3"/>
          <p:cNvSpPr>
            <a:spLocks noGrp="1" noChangeArrowheads="1"/>
          </p:cNvSpPr>
          <p:nvPr>
            <p:ph type="body" idx="1"/>
          </p:nvPr>
        </p:nvSpPr>
        <p:spPr>
          <a:xfrm>
            <a:off x="915988" y="4344988"/>
            <a:ext cx="5026025" cy="4114800"/>
          </a:xfrm>
          <a:solidFill>
            <a:srgbClr val="FFFFFF"/>
          </a:solidFill>
          <a:ln>
            <a:solidFill>
              <a:srgbClr val="000000"/>
            </a:solidFill>
          </a:ln>
        </p:spPr>
        <p:txBody>
          <a:bodyPr lIns="86493" tIns="43247" rIns="86493" bIns="43247"/>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3AEDFE13-8A8D-4C5C-8CE0-CAD69FC14885}" type="slidenum">
              <a:rPr lang="tr-TR" smtClean="0"/>
              <a:pPr/>
              <a:t>22</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7 Başlık"/>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a:xfrm>
            <a:off x="6400800" y="6355080"/>
            <a:ext cx="2286000" cy="365760"/>
          </a:xfrm>
        </p:spPr>
        <p:txBody>
          <a:bodyPr/>
          <a:lstStyle>
            <a:lvl1pPr>
              <a:defRPr sz="1400"/>
            </a:lvl1pPr>
          </a:lstStyle>
          <a:p>
            <a:fld id="{52E17392-9618-514E-B7EF-EE7C4014954D}" type="datetimeFigureOut">
              <a:rPr lang="en-US" smtClean="0"/>
              <a:pPr/>
              <a:t>2/14/2019</a:t>
            </a:fld>
            <a:endParaRPr lang="en-US"/>
          </a:p>
        </p:txBody>
      </p:sp>
      <p:sp>
        <p:nvSpPr>
          <p:cNvPr id="17" name="16 Altbilgi Yer Tutucusu"/>
          <p:cNvSpPr>
            <a:spLocks noGrp="1"/>
          </p:cNvSpPr>
          <p:nvPr>
            <p:ph type="ftr" sz="quarter" idx="11"/>
          </p:nvPr>
        </p:nvSpPr>
        <p:spPr>
          <a:xfrm>
            <a:off x="2898648" y="6355080"/>
            <a:ext cx="3474720" cy="365760"/>
          </a:xfrm>
        </p:spPr>
        <p:txBody>
          <a:bodyPr/>
          <a:lstStyle/>
          <a:p>
            <a:endParaRPr lang="en-US"/>
          </a:p>
        </p:txBody>
      </p:sp>
      <p:sp>
        <p:nvSpPr>
          <p:cNvPr id="29" name="28 Slayt Numarası Yer Tutucusu"/>
          <p:cNvSpPr>
            <a:spLocks noGrp="1"/>
          </p:cNvSpPr>
          <p:nvPr>
            <p:ph type="sldNum" sz="quarter" idx="12"/>
          </p:nvPr>
        </p:nvSpPr>
        <p:spPr>
          <a:xfrm>
            <a:off x="1216152" y="6355080"/>
            <a:ext cx="1219200" cy="365760"/>
          </a:xfrm>
        </p:spPr>
        <p:txBody>
          <a:bodyPr/>
          <a:lstStyle/>
          <a:p>
            <a:fld id="{9780DC49-8D76-104F-8598-E5B37BCC55C4}" type="slidenum">
              <a:rPr lang="en-US" smtClean="0"/>
              <a:pPr/>
              <a:t>‹#›</a:t>
            </a:fld>
            <a:endParaRPr lang="en-US"/>
          </a:p>
        </p:txBody>
      </p:sp>
      <p:sp>
        <p:nvSpPr>
          <p:cNvPr id="21" name="20 Dikdörtgen"/>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32 Dikdörtgen"/>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21 Dikdörtgen"/>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Dikdörtgen"/>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52E17392-9618-514E-B7EF-EE7C4014954D}" type="datetimeFigureOut">
              <a:rPr lang="en-US" smtClean="0"/>
              <a:pPr/>
              <a:t>2/14/2019</a:t>
            </a:fld>
            <a:endParaRPr lang="en-US"/>
          </a:p>
        </p:txBody>
      </p:sp>
      <p:sp>
        <p:nvSpPr>
          <p:cNvPr id="5" name="4 Altbilgi Yer Tutucusu"/>
          <p:cNvSpPr>
            <a:spLocks noGrp="1"/>
          </p:cNvSpPr>
          <p:nvPr>
            <p:ph type="ftr" sz="quarter" idx="11"/>
          </p:nvPr>
        </p:nvSpPr>
        <p:spPr/>
        <p:txBody>
          <a:bodyPr/>
          <a:lstStyle/>
          <a:p>
            <a:endParaRPr lang="en-US"/>
          </a:p>
        </p:txBody>
      </p:sp>
      <p:sp>
        <p:nvSpPr>
          <p:cNvPr id="6" name="5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52E17392-9618-514E-B7EF-EE7C4014954D}" type="datetimeFigureOut">
              <a:rPr lang="en-US" smtClean="0"/>
              <a:pPr/>
              <a:t>2/14/2019</a:t>
            </a:fld>
            <a:endParaRPr lang="en-US"/>
          </a:p>
        </p:txBody>
      </p:sp>
      <p:sp>
        <p:nvSpPr>
          <p:cNvPr id="5" name="4 Altbilgi Yer Tutucusu"/>
          <p:cNvSpPr>
            <a:spLocks noGrp="1"/>
          </p:cNvSpPr>
          <p:nvPr>
            <p:ph type="ftr" sz="quarter" idx="11"/>
          </p:nvPr>
        </p:nvSpPr>
        <p:spPr/>
        <p:txBody>
          <a:bodyPr/>
          <a:lstStyle/>
          <a:p>
            <a:endParaRPr lang="en-US"/>
          </a:p>
        </p:txBody>
      </p:sp>
      <p:sp>
        <p:nvSpPr>
          <p:cNvPr id="6" name="5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
        <p:nvSpPr>
          <p:cNvPr id="7" name="6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7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Düz Bağlayıcı"/>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bg1"/>
        </a:solidFill>
        <a:effectLst/>
      </p:bgPr>
    </p:bg>
    <p:spTree>
      <p:nvGrpSpPr>
        <p:cNvPr id="1" name=""/>
        <p:cNvGrpSpPr/>
        <p:nvPr/>
      </p:nvGrpSpPr>
      <p:grpSpPr>
        <a:xfrm>
          <a:off x="0" y="0"/>
          <a:ext cx="0" cy="0"/>
          <a:chOff x="0" y="0"/>
          <a:chExt cx="0" cy="0"/>
        </a:xfrm>
      </p:grpSpPr>
      <p:sp>
        <p:nvSpPr>
          <p:cNvPr id="3" name="Line 2"/>
          <p:cNvSpPr>
            <a:spLocks noChangeShapeType="1"/>
          </p:cNvSpPr>
          <p:nvPr/>
        </p:nvSpPr>
        <p:spPr bwMode="auto">
          <a:xfrm>
            <a:off x="0" y="1708150"/>
            <a:ext cx="9147175" cy="0"/>
          </a:xfrm>
          <a:prstGeom prst="line">
            <a:avLst/>
          </a:prstGeom>
          <a:noFill/>
          <a:ln w="9525" cap="sq">
            <a:solidFill>
              <a:schemeClr val="bg2"/>
            </a:solidFill>
            <a:round/>
            <a:headEnd type="none" w="sm" len="sm"/>
            <a:tailEnd type="none" w="sm" len="sm"/>
          </a:ln>
          <a:effectLst/>
        </p:spPr>
        <p:txBody>
          <a:bodyPr>
            <a:prstTxWarp prst="textNoShape">
              <a:avLst/>
            </a:prstTxWarp>
          </a:bodyPr>
          <a:lstStyle/>
          <a:p>
            <a:pPr>
              <a:defRPr/>
            </a:pPr>
            <a:endParaRPr lang="en-US"/>
          </a:p>
        </p:txBody>
      </p:sp>
      <p:sp>
        <p:nvSpPr>
          <p:cNvPr id="130051" name="Rectangle 3"/>
          <p:cNvSpPr>
            <a:spLocks noGrp="1" noChangeArrowheads="1"/>
          </p:cNvSpPr>
          <p:nvPr>
            <p:ph type="ctrTitle" sz="quarter"/>
          </p:nvPr>
        </p:nvSpPr>
        <p:spPr>
          <a:xfrm>
            <a:off x="0" y="0"/>
            <a:ext cx="9144000" cy="1524000"/>
          </a:xfrm>
        </p:spPr>
        <p:txBody>
          <a:bodyPr anchor="b"/>
          <a:lstStyle>
            <a:lvl1pPr>
              <a:lnSpc>
                <a:spcPct val="80000"/>
              </a:lnSpc>
              <a:defRPr sz="3200">
                <a:solidFill>
                  <a:schemeClr val="folHlink"/>
                </a:solidFill>
              </a:defRPr>
            </a:lvl1pPr>
          </a:lstStyle>
          <a:p>
            <a:r>
              <a:rPr lang="en-US"/>
              <a:t>Click to edit Master 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4" name="3 Veri Yer Tutucusu"/>
          <p:cNvSpPr>
            <a:spLocks noGrp="1"/>
          </p:cNvSpPr>
          <p:nvPr>
            <p:ph type="dt" sz="half" idx="10"/>
          </p:nvPr>
        </p:nvSpPr>
        <p:spPr/>
        <p:txBody>
          <a:bodyPr/>
          <a:lstStyle/>
          <a:p>
            <a:fld id="{52E17392-9618-514E-B7EF-EE7C4014954D}" type="datetimeFigureOut">
              <a:rPr lang="en-US" smtClean="0"/>
              <a:pPr/>
              <a:t>2/14/2019</a:t>
            </a:fld>
            <a:endParaRPr lang="en-US"/>
          </a:p>
        </p:txBody>
      </p:sp>
      <p:sp>
        <p:nvSpPr>
          <p:cNvPr id="5" name="4 Altbilgi Yer Tutucusu"/>
          <p:cNvSpPr>
            <a:spLocks noGrp="1"/>
          </p:cNvSpPr>
          <p:nvPr>
            <p:ph type="ftr" sz="quarter" idx="11"/>
          </p:nvPr>
        </p:nvSpPr>
        <p:spPr/>
        <p:txBody>
          <a:bodyPr/>
          <a:lstStyle/>
          <a:p>
            <a:endParaRPr lang="en-US"/>
          </a:p>
        </p:txBody>
      </p:sp>
      <p:sp>
        <p:nvSpPr>
          <p:cNvPr id="6" name="5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
        <p:nvSpPr>
          <p:cNvPr id="8" name="7 İçerik Yer Tutucusu"/>
          <p:cNvSpPr>
            <a:spLocks noGrp="1"/>
          </p:cNvSpPr>
          <p:nvPr>
            <p:ph sz="quarter" idx="1"/>
          </p:nvPr>
        </p:nvSpPr>
        <p:spPr>
          <a:xfrm>
            <a:off x="457200" y="1219200"/>
            <a:ext cx="8229600" cy="493776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a:xfrm>
            <a:off x="6400800" y="6355080"/>
            <a:ext cx="2286000" cy="365760"/>
          </a:xfrm>
        </p:spPr>
        <p:txBody>
          <a:bodyPr/>
          <a:lstStyle/>
          <a:p>
            <a:fld id="{52E17392-9618-514E-B7EF-EE7C4014954D}" type="datetimeFigureOut">
              <a:rPr lang="en-US" smtClean="0"/>
              <a:pPr/>
              <a:t>2/14/2019</a:t>
            </a:fld>
            <a:endParaRPr lang="en-US"/>
          </a:p>
        </p:txBody>
      </p:sp>
      <p:sp>
        <p:nvSpPr>
          <p:cNvPr id="5" name="4 Altbilgi Yer Tutucusu"/>
          <p:cNvSpPr>
            <a:spLocks noGrp="1"/>
          </p:cNvSpPr>
          <p:nvPr>
            <p:ph type="ftr" sz="quarter" idx="11"/>
          </p:nvPr>
        </p:nvSpPr>
        <p:spPr>
          <a:xfrm>
            <a:off x="2898648" y="6355080"/>
            <a:ext cx="3474720" cy="365760"/>
          </a:xfrm>
        </p:spPr>
        <p:txBody>
          <a:bodyPr/>
          <a:lstStyle/>
          <a:p>
            <a:endParaRPr lang="en-US"/>
          </a:p>
        </p:txBody>
      </p:sp>
      <p:sp>
        <p:nvSpPr>
          <p:cNvPr id="6" name="5 Slayt Numarası Yer Tutucusu"/>
          <p:cNvSpPr>
            <a:spLocks noGrp="1"/>
          </p:cNvSpPr>
          <p:nvPr>
            <p:ph type="sldNum" sz="quarter" idx="12"/>
          </p:nvPr>
        </p:nvSpPr>
        <p:spPr>
          <a:xfrm>
            <a:off x="1069848" y="6355080"/>
            <a:ext cx="1520952" cy="365760"/>
          </a:xfrm>
        </p:spPr>
        <p:txBody>
          <a:bodyPr/>
          <a:lstStyle/>
          <a:p>
            <a:fld id="{9780DC49-8D76-104F-8598-E5B37BCC55C4}" type="slidenum">
              <a:rPr lang="en-US" smtClean="0"/>
              <a:pPr/>
              <a:t>‹#›</a:t>
            </a:fld>
            <a:endParaRPr lang="en-US"/>
          </a:p>
        </p:txBody>
      </p:sp>
      <p:sp>
        <p:nvSpPr>
          <p:cNvPr id="7" name="6 Dikdörtgen"/>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Dikdörtgen"/>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28600"/>
            <a:ext cx="8229600" cy="914400"/>
          </a:xfrm>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fld id="{52E17392-9618-514E-B7EF-EE7C4014954D}" type="datetimeFigureOut">
              <a:rPr lang="en-US" smtClean="0"/>
              <a:pPr/>
              <a:t>2/14/2019</a:t>
            </a:fld>
            <a:endParaRPr lang="en-US"/>
          </a:p>
        </p:txBody>
      </p:sp>
      <p:sp>
        <p:nvSpPr>
          <p:cNvPr id="6" name="5 Altbilgi Yer Tutucusu"/>
          <p:cNvSpPr>
            <a:spLocks noGrp="1"/>
          </p:cNvSpPr>
          <p:nvPr>
            <p:ph type="ftr" sz="quarter" idx="11"/>
          </p:nvPr>
        </p:nvSpPr>
        <p:spPr/>
        <p:txBody>
          <a:bodyPr/>
          <a:lstStyle/>
          <a:p>
            <a:endParaRPr lang="en-US"/>
          </a:p>
        </p:txBody>
      </p:sp>
      <p:sp>
        <p:nvSpPr>
          <p:cNvPr id="7" name="6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
        <p:nvSpPr>
          <p:cNvPr id="9" name="8 İçerik Yer Tutucusu"/>
          <p:cNvSpPr>
            <a:spLocks noGrp="1"/>
          </p:cNvSpPr>
          <p:nvPr>
            <p:ph sz="quarter" idx="1"/>
          </p:nvPr>
        </p:nvSpPr>
        <p:spPr>
          <a:xfrm>
            <a:off x="457200" y="1219200"/>
            <a:ext cx="4041648" cy="493776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10 İçerik Yer Tutucusu"/>
          <p:cNvSpPr>
            <a:spLocks noGrp="1"/>
          </p:cNvSpPr>
          <p:nvPr>
            <p:ph sz="quarter" idx="2"/>
          </p:nvPr>
        </p:nvSpPr>
        <p:spPr>
          <a:xfrm>
            <a:off x="4632198" y="1216152"/>
            <a:ext cx="4041648" cy="493776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28600"/>
            <a:ext cx="8229600" cy="914400"/>
          </a:xfrm>
        </p:spPr>
        <p:txBody>
          <a:bodyPr anchor="ctr"/>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7" name="6 Veri Yer Tutucusu"/>
          <p:cNvSpPr>
            <a:spLocks noGrp="1"/>
          </p:cNvSpPr>
          <p:nvPr>
            <p:ph type="dt" sz="half" idx="10"/>
          </p:nvPr>
        </p:nvSpPr>
        <p:spPr/>
        <p:txBody>
          <a:bodyPr/>
          <a:lstStyle/>
          <a:p>
            <a:fld id="{52E17392-9618-514E-B7EF-EE7C4014954D}" type="datetimeFigureOut">
              <a:rPr lang="en-US" smtClean="0"/>
              <a:pPr/>
              <a:t>2/14/2019</a:t>
            </a:fld>
            <a:endParaRPr lang="en-US"/>
          </a:p>
        </p:txBody>
      </p:sp>
      <p:sp>
        <p:nvSpPr>
          <p:cNvPr id="8" name="7 Altbilgi Yer Tutucusu"/>
          <p:cNvSpPr>
            <a:spLocks noGrp="1"/>
          </p:cNvSpPr>
          <p:nvPr>
            <p:ph type="ftr" sz="quarter" idx="11"/>
          </p:nvPr>
        </p:nvSpPr>
        <p:spPr/>
        <p:txBody>
          <a:bodyPr/>
          <a:lstStyle/>
          <a:p>
            <a:endParaRPr lang="en-US"/>
          </a:p>
        </p:txBody>
      </p:sp>
      <p:sp>
        <p:nvSpPr>
          <p:cNvPr id="9" name="8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
        <p:nvSpPr>
          <p:cNvPr id="11" name="10 İçerik Yer Tutucusu"/>
          <p:cNvSpPr>
            <a:spLocks noGrp="1"/>
          </p:cNvSpPr>
          <p:nvPr>
            <p:ph sz="quarter" idx="2"/>
          </p:nvPr>
        </p:nvSpPr>
        <p:spPr>
          <a:xfrm>
            <a:off x="457200" y="2133600"/>
            <a:ext cx="4038600" cy="40386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quarter" idx="4"/>
          </p:nvPr>
        </p:nvSpPr>
        <p:spPr>
          <a:xfrm>
            <a:off x="4648200" y="2133600"/>
            <a:ext cx="4038600" cy="40386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28600"/>
            <a:ext cx="8229600" cy="914400"/>
          </a:xfrm>
        </p:spPr>
        <p:txBody>
          <a:body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52E17392-9618-514E-B7EF-EE7C4014954D}" type="datetimeFigureOut">
              <a:rPr lang="en-US" smtClean="0"/>
              <a:pPr/>
              <a:t>2/14/2019</a:t>
            </a:fld>
            <a:endParaRPr lang="en-US"/>
          </a:p>
        </p:txBody>
      </p:sp>
      <p:sp>
        <p:nvSpPr>
          <p:cNvPr id="4" name="3 Altbilgi Yer Tutucusu"/>
          <p:cNvSpPr>
            <a:spLocks noGrp="1"/>
          </p:cNvSpPr>
          <p:nvPr>
            <p:ph type="ftr" sz="quarter" idx="11"/>
          </p:nvPr>
        </p:nvSpPr>
        <p:spPr/>
        <p:txBody>
          <a:bodyPr/>
          <a:lstStyle/>
          <a:p>
            <a:endParaRPr lang="en-US"/>
          </a:p>
        </p:txBody>
      </p:sp>
      <p:sp>
        <p:nvSpPr>
          <p:cNvPr id="5" name="4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
        <p:nvSpPr>
          <p:cNvPr id="6" name="5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52E17392-9618-514E-B7EF-EE7C4014954D}" type="datetimeFigureOut">
              <a:rPr lang="en-US" smtClean="0"/>
              <a:pPr/>
              <a:t>2/14/2019</a:t>
            </a:fld>
            <a:endParaRPr lang="en-US"/>
          </a:p>
        </p:txBody>
      </p:sp>
      <p:sp>
        <p:nvSpPr>
          <p:cNvPr id="3" name="2 Altbilgi Yer Tutucusu"/>
          <p:cNvSpPr>
            <a:spLocks noGrp="1"/>
          </p:cNvSpPr>
          <p:nvPr>
            <p:ph type="ftr" sz="quarter" idx="11"/>
          </p:nvPr>
        </p:nvSpPr>
        <p:spPr/>
        <p:txBody>
          <a:bodyPr/>
          <a:lstStyle/>
          <a:p>
            <a:endParaRPr lang="en-US"/>
          </a:p>
        </p:txBody>
      </p:sp>
      <p:sp>
        <p:nvSpPr>
          <p:cNvPr id="4" name="3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
        <p:nvSpPr>
          <p:cNvPr id="5" name="4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5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52E17392-9618-514E-B7EF-EE7C4014954D}" type="datetimeFigureOut">
              <a:rPr lang="en-US" smtClean="0"/>
              <a:pPr/>
              <a:t>2/14/2019</a:t>
            </a:fld>
            <a:endParaRPr lang="en-US"/>
          </a:p>
        </p:txBody>
      </p:sp>
      <p:sp>
        <p:nvSpPr>
          <p:cNvPr id="6" name="5 Altbilgi Yer Tutucusu"/>
          <p:cNvSpPr>
            <a:spLocks noGrp="1"/>
          </p:cNvSpPr>
          <p:nvPr>
            <p:ph type="ftr" sz="quarter" idx="11"/>
          </p:nvPr>
        </p:nvSpPr>
        <p:spPr/>
        <p:txBody>
          <a:bodyPr/>
          <a:lstStyle/>
          <a:p>
            <a:endParaRPr lang="en-US"/>
          </a:p>
        </p:txBody>
      </p:sp>
      <p:sp>
        <p:nvSpPr>
          <p:cNvPr id="7" name="6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
        <p:nvSpPr>
          <p:cNvPr id="8" name="7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9 Düz Bağlayıcı"/>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İçerik Yer Tutucusu"/>
          <p:cNvSpPr>
            <a:spLocks noGrp="1"/>
          </p:cNvSpPr>
          <p:nvPr>
            <p:ph sz="quarter" idx="1"/>
          </p:nvPr>
        </p:nvSpPr>
        <p:spPr>
          <a:xfrm>
            <a:off x="304800" y="304800"/>
            <a:ext cx="5715000" cy="5715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52E17392-9618-514E-B7EF-EE7C4014954D}" type="datetimeFigureOut">
              <a:rPr lang="en-US" smtClean="0"/>
              <a:pPr/>
              <a:t>2/14/2019</a:t>
            </a:fld>
            <a:endParaRPr lang="en-US"/>
          </a:p>
        </p:txBody>
      </p:sp>
      <p:sp>
        <p:nvSpPr>
          <p:cNvPr id="6" name="5 Altbilgi Yer Tutucusu"/>
          <p:cNvSpPr>
            <a:spLocks noGrp="1"/>
          </p:cNvSpPr>
          <p:nvPr>
            <p:ph type="ftr" sz="quarter" idx="11"/>
          </p:nvPr>
        </p:nvSpPr>
        <p:spPr/>
        <p:txBody>
          <a:bodyPr/>
          <a:lstStyle/>
          <a:p>
            <a:endParaRPr lang="en-US"/>
          </a:p>
        </p:txBody>
      </p:sp>
      <p:sp>
        <p:nvSpPr>
          <p:cNvPr id="7" name="6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
        <p:nvSpPr>
          <p:cNvPr id="8" name="7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8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Başlık Yer Tutucusu"/>
          <p:cNvSpPr>
            <a:spLocks noGrp="1"/>
          </p:cNvSpPr>
          <p:nvPr>
            <p:ph type="title"/>
          </p:nvPr>
        </p:nvSpPr>
        <p:spPr>
          <a:xfrm>
            <a:off x="457200" y="152400"/>
            <a:ext cx="8229600" cy="990600"/>
          </a:xfrm>
          <a:prstGeom prst="rect">
            <a:avLst/>
          </a:prstGeom>
        </p:spPr>
        <p:txBody>
          <a:bodyPr vert="horz" anchor="b" anchorCtr="0">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52E17392-9618-514E-B7EF-EE7C4014954D}" type="datetimeFigureOut">
              <a:rPr lang="en-US" smtClean="0"/>
              <a:pPr/>
              <a:t>2/14/2019</a:t>
            </a:fld>
            <a:endParaRPr lang="en-US"/>
          </a:p>
        </p:txBody>
      </p:sp>
      <p:sp>
        <p:nvSpPr>
          <p:cNvPr id="3" name="2 Altbilgi Yer Tutucusu"/>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22 Slayt Numarası Yer Tutucusu"/>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9780DC49-8D76-104F-8598-E5B37BCC55C4}" type="slidenum">
              <a:rPr lang="en-US" smtClean="0"/>
              <a:pPr/>
              <a:t>‹#›</a:t>
            </a:fld>
            <a:endParaRPr lang="en-US"/>
          </a:p>
        </p:txBody>
      </p:sp>
      <p:sp>
        <p:nvSpPr>
          <p:cNvPr id="28" name="27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28 Düz Bağlayıcı"/>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9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random/>
  </p:transition>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jpeg"/><Relationship Id="rId3" Type="http://schemas.openxmlformats.org/officeDocument/2006/relationships/image" Target="../media/image14.png"/><Relationship Id="rId7" Type="http://schemas.openxmlformats.org/officeDocument/2006/relationships/image" Target="../media/image18.gif"/><Relationship Id="rId12"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jpeg"/><Relationship Id="rId5" Type="http://schemas.openxmlformats.org/officeDocument/2006/relationships/image" Target="../media/image16.gif"/><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4.gif"/><Relationship Id="rId5" Type="http://schemas.openxmlformats.org/officeDocument/2006/relationships/image" Target="../media/image43.gif"/><Relationship Id="rId4" Type="http://schemas.openxmlformats.org/officeDocument/2006/relationships/image" Target="../media/image42.wmf"/></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5.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4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5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slideLayout" Target="../slideLayouts/slideLayout2.xml"/><Relationship Id="rId1" Type="http://schemas.openxmlformats.org/officeDocument/2006/relationships/themeOverride" Target="../theme/themeOverride12.xml"/><Relationship Id="rId5" Type="http://schemas.openxmlformats.org/officeDocument/2006/relationships/image" Target="../media/image60.png"/><Relationship Id="rId4" Type="http://schemas.openxmlformats.org/officeDocument/2006/relationships/image" Target="../media/image59.gif"/></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tr-TR" dirty="0" smtClean="0"/>
              <a:t>BİLGİSAYAR PROGRAMLAMA</a:t>
            </a:r>
            <a:endParaRPr lang="en-US" dirty="0"/>
          </a:p>
        </p:txBody>
      </p:sp>
      <p:sp>
        <p:nvSpPr>
          <p:cNvPr id="3" name="Subtitle 2"/>
          <p:cNvSpPr>
            <a:spLocks noGrp="1"/>
          </p:cNvSpPr>
          <p:nvPr>
            <p:ph type="subTitle" idx="1"/>
          </p:nvPr>
        </p:nvSpPr>
        <p:spPr/>
        <p:txBody>
          <a:bodyPr>
            <a:noAutofit/>
          </a:bodyPr>
          <a:lstStyle/>
          <a:p>
            <a:r>
              <a:rPr lang="tr-TR" sz="2400" dirty="0" smtClean="0"/>
              <a:t>OĞUZ HANOĞLU</a:t>
            </a:r>
            <a:endParaRPr lang="en-US" sz="2400" dirty="0"/>
          </a:p>
        </p:txBody>
      </p:sp>
      <p:pic>
        <p:nvPicPr>
          <p:cNvPr id="4" name="Picture 7" descr="http://www.hindscc.edu/Assets/images/computer-programming-tech.jpg"/>
          <p:cNvPicPr>
            <a:picLocks noChangeAspect="1" noChangeArrowheads="1"/>
          </p:cNvPicPr>
          <p:nvPr/>
        </p:nvPicPr>
        <p:blipFill>
          <a:blip r:embed="rId2"/>
          <a:srcRect/>
          <a:stretch>
            <a:fillRect/>
          </a:stretch>
        </p:blipFill>
        <p:spPr bwMode="auto">
          <a:xfrm>
            <a:off x="642910" y="714356"/>
            <a:ext cx="4000496" cy="26697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91693031"/>
      </p:ext>
    </p:extLst>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Resim" descr="kiremit.jpg"/>
          <p:cNvPicPr>
            <a:picLocks noChangeAspect="1"/>
          </p:cNvPicPr>
          <p:nvPr/>
        </p:nvPicPr>
        <p:blipFill>
          <a:blip r:embed="rId2" cstate="print">
            <a:clrChange>
              <a:clrFrom>
                <a:srgbClr val="F7F7F7"/>
              </a:clrFrom>
              <a:clrTo>
                <a:srgbClr val="F7F7F7">
                  <a:alpha val="0"/>
                </a:srgbClr>
              </a:clrTo>
            </a:clrChange>
          </a:blip>
          <a:stretch>
            <a:fillRect/>
          </a:stretch>
        </p:blipFill>
        <p:spPr>
          <a:xfrm>
            <a:off x="2571736" y="4071942"/>
            <a:ext cx="2143140" cy="1703769"/>
          </a:xfrm>
          <a:prstGeom prst="rect">
            <a:avLst/>
          </a:prstGeom>
        </p:spPr>
      </p:pic>
      <p:sp>
        <p:nvSpPr>
          <p:cNvPr id="2" name="1 Başlık"/>
          <p:cNvSpPr>
            <a:spLocks noGrp="1"/>
          </p:cNvSpPr>
          <p:nvPr>
            <p:ph type="title"/>
          </p:nvPr>
        </p:nvSpPr>
        <p:spPr/>
        <p:txBody>
          <a:bodyPr/>
          <a:lstStyle/>
          <a:p>
            <a:r>
              <a:rPr lang="tr-TR" dirty="0" smtClean="0"/>
              <a:t>Alıştırma</a:t>
            </a:r>
            <a:endParaRPr lang="tr-TR" dirty="0"/>
          </a:p>
        </p:txBody>
      </p:sp>
      <p:sp>
        <p:nvSpPr>
          <p:cNvPr id="3" name="2 İçerik Yer Tutucusu"/>
          <p:cNvSpPr>
            <a:spLocks noGrp="1"/>
          </p:cNvSpPr>
          <p:nvPr>
            <p:ph sz="quarter" idx="1"/>
          </p:nvPr>
        </p:nvSpPr>
        <p:spPr/>
        <p:txBody>
          <a:bodyPr/>
          <a:lstStyle/>
          <a:p>
            <a:r>
              <a:rPr lang="tr-TR" i="1" dirty="0" smtClean="0">
                <a:solidFill>
                  <a:srgbClr val="0000FF"/>
                </a:solidFill>
              </a:rPr>
              <a:t>2016 Yaz Dönemi Final Sınavından</a:t>
            </a:r>
            <a:endParaRPr lang="tr-TR" i="1" dirty="0">
              <a:solidFill>
                <a:srgbClr val="0000FF"/>
              </a:solidFill>
            </a:endParaRPr>
          </a:p>
        </p:txBody>
      </p:sp>
      <p:sp>
        <p:nvSpPr>
          <p:cNvPr id="38913" name="Rectangle 1"/>
          <p:cNvSpPr>
            <a:spLocks noChangeArrowheads="1"/>
          </p:cNvSpPr>
          <p:nvPr/>
        </p:nvSpPr>
        <p:spPr bwMode="auto">
          <a:xfrm>
            <a:off x="571472" y="1643050"/>
            <a:ext cx="91440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tab pos="396875" algn="l"/>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int</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c=2;</a:t>
            </a:r>
            <a:endParaRPr kumimoji="0" lang="tr-TR"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96875" algn="l"/>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char b[]="</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itina</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tr-TR"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96875" algn="l"/>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char a[20];</a:t>
            </a:r>
            <a:endParaRPr kumimoji="0" lang="tr-TR"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96875" algn="l"/>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strcpy</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kirem</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tr-TR"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96875" algn="l"/>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strncat</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(a,b,2);</a:t>
            </a:r>
            <a:endParaRPr kumimoji="0" lang="tr-TR"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96875" algn="l"/>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printf</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 a);</a:t>
            </a:r>
            <a:endParaRPr kumimoji="0" lang="tr-TR" sz="2000" b="0" i="0" u="none" strike="noStrike" cap="none" normalizeH="0" baseline="0" dirty="0" smtClean="0">
              <a:ln>
                <a:noFill/>
              </a:ln>
              <a:solidFill>
                <a:schemeClr val="tx1"/>
              </a:solidFill>
              <a:effectLst/>
              <a:latin typeface="Arial" pitchFamily="34" charset="0"/>
            </a:endParaRPr>
          </a:p>
        </p:txBody>
      </p:sp>
      <p:sp>
        <p:nvSpPr>
          <p:cNvPr id="6" name="5 Yuvarlatılmış Dikdörtgen"/>
          <p:cNvSpPr/>
          <p:nvPr/>
        </p:nvSpPr>
        <p:spPr>
          <a:xfrm>
            <a:off x="5500694" y="3000372"/>
            <a:ext cx="3143272" cy="171451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err="1" smtClean="0"/>
              <a:t>strcat</a:t>
            </a:r>
            <a:r>
              <a:rPr lang="tr-TR" dirty="0" smtClean="0"/>
              <a:t> dizgi kedisi anlamında değildir. Bir dizi olacak şekilde  birbirine bağlamak anlamındaki “</a:t>
            </a:r>
            <a:r>
              <a:rPr lang="tr-TR" dirty="0" err="1" smtClean="0"/>
              <a:t>concatenate</a:t>
            </a:r>
            <a:r>
              <a:rPr lang="tr-TR" dirty="0" smtClean="0"/>
              <a:t>” sözcüğünden gelir.</a:t>
            </a:r>
            <a:endParaRPr lang="tr-TR" dirty="0"/>
          </a:p>
        </p:txBody>
      </p:sp>
      <p:pic>
        <p:nvPicPr>
          <p:cNvPr id="8" name="7 Resim" descr="soru.jpg"/>
          <p:cNvPicPr>
            <a:picLocks noChangeAspect="1"/>
          </p:cNvPicPr>
          <p:nvPr/>
        </p:nvPicPr>
        <p:blipFill>
          <a:blip r:embed="rId3"/>
          <a:stretch>
            <a:fillRect/>
          </a:stretch>
        </p:blipFill>
        <p:spPr>
          <a:xfrm>
            <a:off x="6072198" y="1214422"/>
            <a:ext cx="2371344" cy="1780032"/>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59"/>
          <p:cNvPicPr>
            <a:picLocks noChangeAspect="1"/>
          </p:cNvPicPr>
          <p:nvPr/>
        </p:nvPicPr>
        <p:blipFill>
          <a:blip r:embed="rId3" cstate="print">
            <a:clrChange>
              <a:clrFrom>
                <a:srgbClr val="FFFFFF"/>
              </a:clrFrom>
              <a:clrTo>
                <a:srgbClr val="FFFFFF">
                  <a:alpha val="0"/>
                </a:srgbClr>
              </a:clrTo>
            </a:clrChange>
          </a:blip>
          <a:stretch>
            <a:fillRect/>
          </a:stretch>
        </p:blipFill>
        <p:spPr>
          <a:xfrm>
            <a:off x="3029868" y="1666207"/>
            <a:ext cx="3436620" cy="3646150"/>
          </a:xfrm>
          <a:prstGeom prst="rect">
            <a:avLst/>
          </a:prstGeom>
        </p:spPr>
      </p:pic>
      <p:sp>
        <p:nvSpPr>
          <p:cNvPr id="26" name="25 Yuvarlatılmış Dikdörtgen"/>
          <p:cNvSpPr/>
          <p:nvPr/>
        </p:nvSpPr>
        <p:spPr>
          <a:xfrm>
            <a:off x="6072198" y="3857628"/>
            <a:ext cx="1571636" cy="571504"/>
          </a:xfrm>
          <a:prstGeom prst="roundRect">
            <a:avLst/>
          </a:prstGeom>
          <a:solidFill>
            <a:schemeClr val="accent4">
              <a:lumMod val="20000"/>
              <a:lumOff val="80000"/>
            </a:schemeClr>
          </a:solidFill>
          <a:ln w="57150">
            <a:solidFill>
              <a:srgbClr val="FF0000"/>
            </a:solidFill>
            <a:prstDash val="sysDash"/>
          </a:ln>
        </p:spPr>
        <p:style>
          <a:lnRef idx="2">
            <a:schemeClr val="accent5"/>
          </a:lnRef>
          <a:fillRef idx="1">
            <a:schemeClr val="lt1"/>
          </a:fillRef>
          <a:effectRef idx="0">
            <a:schemeClr val="accent5"/>
          </a:effectRef>
          <a:fontRef idx="minor">
            <a:schemeClr val="dk1"/>
          </a:fontRef>
        </p:style>
        <p:txBody>
          <a:bodyPr rtlCol="0" anchor="ctr"/>
          <a:lstStyle/>
          <a:p>
            <a:pPr algn="ctr"/>
            <a:endParaRPr lang="tr-TR"/>
          </a:p>
        </p:txBody>
      </p:sp>
      <p:sp>
        <p:nvSpPr>
          <p:cNvPr id="48" name="47 Metin kutusu"/>
          <p:cNvSpPr txBox="1"/>
          <p:nvPr/>
        </p:nvSpPr>
        <p:spPr>
          <a:xfrm>
            <a:off x="2871989" y="1982233"/>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veri giriş-çıkış</a:t>
            </a:r>
          </a:p>
        </p:txBody>
      </p:sp>
      <p:sp>
        <p:nvSpPr>
          <p:cNvPr id="46" name="45 Başlık"/>
          <p:cNvSpPr>
            <a:spLocks noGrp="1"/>
          </p:cNvSpPr>
          <p:nvPr>
            <p:ph type="title"/>
          </p:nvPr>
        </p:nvSpPr>
        <p:spPr>
          <a:xfrm>
            <a:off x="457200" y="121547"/>
            <a:ext cx="8229600" cy="990600"/>
          </a:xfrm>
        </p:spPr>
        <p:txBody>
          <a:bodyPr/>
          <a:lstStyle/>
          <a:p>
            <a:r>
              <a:rPr lang="tr-TR" dirty="0" smtClean="0"/>
              <a:t>Yol Haritası</a:t>
            </a:r>
            <a:endParaRPr lang="tr-TR" dirty="0"/>
          </a:p>
        </p:txBody>
      </p:sp>
      <p:pic>
        <p:nvPicPr>
          <p:cNvPr id="47" name="46 Resim" descr="images.jpeg"/>
          <p:cNvPicPr>
            <a:picLocks noChangeAspect="1"/>
          </p:cNvPicPr>
          <p:nvPr/>
        </p:nvPicPr>
        <p:blipFill>
          <a:blip r:embed="rId4">
            <a:clrChange>
              <a:clrFrom>
                <a:srgbClr val="FFFFFF"/>
              </a:clrFrom>
              <a:clrTo>
                <a:srgbClr val="FFFFFF">
                  <a:alpha val="0"/>
                </a:srgbClr>
              </a:clrTo>
            </a:clrChange>
          </a:blip>
          <a:srcRect b="14457"/>
          <a:stretch>
            <a:fillRect/>
          </a:stretch>
        </p:blipFill>
        <p:spPr>
          <a:xfrm>
            <a:off x="3300328" y="1112147"/>
            <a:ext cx="891197" cy="864000"/>
          </a:xfrm>
          <a:prstGeom prst="rect">
            <a:avLst/>
          </a:prstGeom>
        </p:spPr>
      </p:pic>
      <p:pic>
        <p:nvPicPr>
          <p:cNvPr id="49" name="48 Resim" descr="Stick-figure-balancing-gadgets.gif"/>
          <p:cNvPicPr>
            <a:picLocks noChangeAspect="1"/>
          </p:cNvPicPr>
          <p:nvPr/>
        </p:nvPicPr>
        <p:blipFill>
          <a:blip r:embed="rId5" cstate="print">
            <a:clrChange>
              <a:clrFrom>
                <a:srgbClr val="FFFFFF"/>
              </a:clrFrom>
              <a:clrTo>
                <a:srgbClr val="FFFFFF">
                  <a:alpha val="0"/>
                </a:srgbClr>
              </a:clrTo>
            </a:clrChange>
          </a:blip>
          <a:stretch>
            <a:fillRect/>
          </a:stretch>
        </p:blipFill>
        <p:spPr>
          <a:xfrm>
            <a:off x="3644786" y="5010231"/>
            <a:ext cx="1241597" cy="1364392"/>
          </a:xfrm>
          <a:prstGeom prst="rect">
            <a:avLst/>
          </a:prstGeom>
        </p:spPr>
      </p:pic>
      <p:pic>
        <p:nvPicPr>
          <p:cNvPr id="50" name="49 Resim" descr="stick_figure_holding_five_800_clr_7794.png"/>
          <p:cNvPicPr>
            <a:picLocks noChangeAspect="1"/>
          </p:cNvPicPr>
          <p:nvPr/>
        </p:nvPicPr>
        <p:blipFill>
          <a:blip r:embed="rId6" cstate="print"/>
          <a:stretch>
            <a:fillRect/>
          </a:stretch>
        </p:blipFill>
        <p:spPr>
          <a:xfrm>
            <a:off x="6041478" y="1112147"/>
            <a:ext cx="512325" cy="828000"/>
          </a:xfrm>
          <a:prstGeom prst="rect">
            <a:avLst/>
          </a:prstGeom>
        </p:spPr>
      </p:pic>
      <p:sp>
        <p:nvSpPr>
          <p:cNvPr id="51" name="50 Metin kutusu"/>
          <p:cNvSpPr txBox="1"/>
          <p:nvPr/>
        </p:nvSpPr>
        <p:spPr>
          <a:xfrm>
            <a:off x="6636193" y="1297265"/>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değişken</a:t>
            </a:r>
          </a:p>
        </p:txBody>
      </p:sp>
      <p:pic>
        <p:nvPicPr>
          <p:cNvPr id="52" name="51 Resim" descr="question-mark-above-figure.jpg"/>
          <p:cNvPicPr>
            <a:picLocks noChangeAspect="1"/>
          </p:cNvPicPr>
          <p:nvPr/>
        </p:nvPicPr>
        <p:blipFill>
          <a:blip r:embed="rId7" cstate="print">
            <a:clrChange>
              <a:clrFrom>
                <a:srgbClr val="000000">
                  <a:alpha val="0"/>
                </a:srgbClr>
              </a:clrFrom>
              <a:clrTo>
                <a:srgbClr val="000000">
                  <a:alpha val="0"/>
                </a:srgbClr>
              </a:clrTo>
            </a:clrChange>
          </a:blip>
          <a:stretch>
            <a:fillRect/>
          </a:stretch>
        </p:blipFill>
        <p:spPr>
          <a:xfrm>
            <a:off x="5143529" y="740360"/>
            <a:ext cx="476928" cy="828000"/>
          </a:xfrm>
          <a:prstGeom prst="rect">
            <a:avLst/>
          </a:prstGeom>
        </p:spPr>
      </p:pic>
      <p:sp>
        <p:nvSpPr>
          <p:cNvPr id="55" name="54 Metin kutusu"/>
          <p:cNvSpPr txBox="1"/>
          <p:nvPr/>
        </p:nvSpPr>
        <p:spPr>
          <a:xfrm>
            <a:off x="4207529" y="865926"/>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algoritma</a:t>
            </a:r>
          </a:p>
        </p:txBody>
      </p:sp>
      <p:sp>
        <p:nvSpPr>
          <p:cNvPr id="56" name="55 Metin kutusu"/>
          <p:cNvSpPr txBox="1"/>
          <p:nvPr/>
        </p:nvSpPr>
        <p:spPr>
          <a:xfrm>
            <a:off x="6466488" y="2447435"/>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koşul</a:t>
            </a:r>
          </a:p>
        </p:txBody>
      </p:sp>
      <p:pic>
        <p:nvPicPr>
          <p:cNvPr id="61" name="60 Resim" descr="stick_figure_direction_1600_clr.png"/>
          <p:cNvPicPr>
            <a:picLocks noChangeAspect="1"/>
          </p:cNvPicPr>
          <p:nvPr/>
        </p:nvPicPr>
        <p:blipFill>
          <a:blip r:embed="rId8" cstate="print"/>
          <a:stretch>
            <a:fillRect/>
          </a:stretch>
        </p:blipFill>
        <p:spPr>
          <a:xfrm rot="156924">
            <a:off x="5546465" y="2002301"/>
            <a:ext cx="900000" cy="898127"/>
          </a:xfrm>
          <a:prstGeom prst="rect">
            <a:avLst/>
          </a:prstGeom>
        </p:spPr>
      </p:pic>
      <p:pic>
        <p:nvPicPr>
          <p:cNvPr id="62" name="61 Resim" descr="teaserbox_4675912.png"/>
          <p:cNvPicPr>
            <a:picLocks noChangeAspect="1"/>
          </p:cNvPicPr>
          <p:nvPr/>
        </p:nvPicPr>
        <p:blipFill>
          <a:blip r:embed="rId9" cstate="print"/>
          <a:stretch>
            <a:fillRect/>
          </a:stretch>
        </p:blipFill>
        <p:spPr>
          <a:xfrm>
            <a:off x="3711530" y="2570546"/>
            <a:ext cx="675000" cy="900000"/>
          </a:xfrm>
          <a:prstGeom prst="rect">
            <a:avLst/>
          </a:prstGeom>
        </p:spPr>
      </p:pic>
      <p:sp>
        <p:nvSpPr>
          <p:cNvPr id="63" name="62 Metin kutusu"/>
          <p:cNvSpPr txBox="1"/>
          <p:nvPr/>
        </p:nvSpPr>
        <p:spPr>
          <a:xfrm>
            <a:off x="2629705" y="2849758"/>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fonksiyon</a:t>
            </a:r>
          </a:p>
        </p:txBody>
      </p:sp>
      <p:pic>
        <p:nvPicPr>
          <p:cNvPr id="65" name="64 Resim" descr="döngü.jpg"/>
          <p:cNvPicPr>
            <a:picLocks noChangeAspect="1"/>
          </p:cNvPicPr>
          <p:nvPr/>
        </p:nvPicPr>
        <p:blipFill>
          <a:blip r:embed="rId10" cstate="print">
            <a:clrChange>
              <a:clrFrom>
                <a:srgbClr val="FFFFFF"/>
              </a:clrFrom>
              <a:clrTo>
                <a:srgbClr val="FFFFFF">
                  <a:alpha val="0"/>
                </a:srgbClr>
              </a:clrTo>
            </a:clrChange>
          </a:blip>
          <a:stretch>
            <a:fillRect/>
          </a:stretch>
        </p:blipFill>
        <p:spPr>
          <a:xfrm>
            <a:off x="4782665" y="3020546"/>
            <a:ext cx="900000" cy="900000"/>
          </a:xfrm>
          <a:prstGeom prst="rect">
            <a:avLst/>
          </a:prstGeom>
        </p:spPr>
      </p:pic>
      <p:pic>
        <p:nvPicPr>
          <p:cNvPr id="92" name="91 Resim" descr="arrays.jpg"/>
          <p:cNvPicPr>
            <a:picLocks noChangeAspect="1"/>
          </p:cNvPicPr>
          <p:nvPr/>
        </p:nvPicPr>
        <p:blipFill>
          <a:blip r:embed="rId11" cstate="print">
            <a:clrChange>
              <a:clrFrom>
                <a:srgbClr val="FFFFFF"/>
              </a:clrFrom>
              <a:clrTo>
                <a:srgbClr val="FFFFFF">
                  <a:alpha val="0"/>
                </a:srgbClr>
              </a:clrTo>
            </a:clrChange>
          </a:blip>
          <a:srcRect t="19559" b="26669"/>
          <a:stretch>
            <a:fillRect/>
          </a:stretch>
        </p:blipFill>
        <p:spPr>
          <a:xfrm rot="273011">
            <a:off x="1832849" y="3193775"/>
            <a:ext cx="1064446" cy="612000"/>
          </a:xfrm>
          <a:prstGeom prst="rect">
            <a:avLst/>
          </a:prstGeom>
        </p:spPr>
      </p:pic>
      <p:sp>
        <p:nvSpPr>
          <p:cNvPr id="94" name="93 Metin kutusu"/>
          <p:cNvSpPr txBox="1"/>
          <p:nvPr/>
        </p:nvSpPr>
        <p:spPr>
          <a:xfrm>
            <a:off x="5736193" y="3498517"/>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döngü</a:t>
            </a:r>
          </a:p>
        </p:txBody>
      </p:sp>
      <p:sp>
        <p:nvSpPr>
          <p:cNvPr id="96" name="95 Metin kutusu"/>
          <p:cNvSpPr txBox="1"/>
          <p:nvPr/>
        </p:nvSpPr>
        <p:spPr>
          <a:xfrm>
            <a:off x="890164" y="3470546"/>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dizi -dizgi</a:t>
            </a:r>
          </a:p>
        </p:txBody>
      </p:sp>
      <p:pic>
        <p:nvPicPr>
          <p:cNvPr id="97" name="96 Resim" descr="16201491-3d-human-with-a-pointer-isolated-on-white-background.jpg"/>
          <p:cNvPicPr>
            <a:picLocks noChangeAspect="1"/>
          </p:cNvPicPr>
          <p:nvPr/>
        </p:nvPicPr>
        <p:blipFill>
          <a:blip r:embed="rId12">
            <a:clrChange>
              <a:clrFrom>
                <a:srgbClr val="FFFFFF"/>
              </a:clrFrom>
              <a:clrTo>
                <a:srgbClr val="FFFFFF">
                  <a:alpha val="0"/>
                </a:srgbClr>
              </a:clrTo>
            </a:clrChange>
          </a:blip>
          <a:stretch>
            <a:fillRect/>
          </a:stretch>
        </p:blipFill>
        <p:spPr>
          <a:xfrm>
            <a:off x="5413374" y="3894788"/>
            <a:ext cx="744642" cy="900000"/>
          </a:xfrm>
          <a:prstGeom prst="rect">
            <a:avLst/>
          </a:prstGeom>
        </p:spPr>
      </p:pic>
      <p:pic>
        <p:nvPicPr>
          <p:cNvPr id="98" name="97 Resim" descr="harıl harıl kod.jpg"/>
          <p:cNvPicPr>
            <a:picLocks noChangeAspect="1"/>
          </p:cNvPicPr>
          <p:nvPr/>
        </p:nvPicPr>
        <p:blipFill>
          <a:blip r:embed="rId13" cstate="print"/>
          <a:stretch>
            <a:fillRect/>
          </a:stretch>
        </p:blipFill>
        <p:spPr>
          <a:xfrm>
            <a:off x="2061627" y="4389607"/>
            <a:ext cx="810362" cy="810362"/>
          </a:xfrm>
          <a:prstGeom prst="rect">
            <a:avLst/>
          </a:prstGeom>
        </p:spPr>
      </p:pic>
      <p:sp>
        <p:nvSpPr>
          <p:cNvPr id="95" name="94 Metin kutusu"/>
          <p:cNvSpPr txBox="1"/>
          <p:nvPr/>
        </p:nvSpPr>
        <p:spPr>
          <a:xfrm>
            <a:off x="6012890" y="4517789"/>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işaretçi</a:t>
            </a:r>
          </a:p>
        </p:txBody>
      </p:sp>
      <p:sp>
        <p:nvSpPr>
          <p:cNvPr id="99" name="98 Metin kutusu"/>
          <p:cNvSpPr txBox="1"/>
          <p:nvPr/>
        </p:nvSpPr>
        <p:spPr>
          <a:xfrm>
            <a:off x="1161627" y="4764010"/>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yapı</a:t>
            </a:r>
          </a:p>
        </p:txBody>
      </p:sp>
      <p:sp>
        <p:nvSpPr>
          <p:cNvPr id="23" name="22 Metin kutusu"/>
          <p:cNvSpPr txBox="1"/>
          <p:nvPr/>
        </p:nvSpPr>
        <p:spPr>
          <a:xfrm>
            <a:off x="2919894" y="5377803"/>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komut ekranı</a:t>
            </a:r>
          </a:p>
        </p:txBody>
      </p:sp>
      <p:sp>
        <p:nvSpPr>
          <p:cNvPr id="25" name="24 Metin kutusu"/>
          <p:cNvSpPr txBox="1"/>
          <p:nvPr/>
        </p:nvSpPr>
        <p:spPr>
          <a:xfrm>
            <a:off x="6215074" y="4000504"/>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özyineleme</a:t>
            </a:r>
          </a:p>
        </p:txBody>
      </p:sp>
    </p:spTree>
  </p:cSld>
  <p:clrMapOvr>
    <a:masterClrMapping/>
  </p:clrMapOvr>
  <p:transition spd="med" advClick="0">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4000" b="1" smtClean="0">
                <a:solidFill>
                  <a:schemeClr val="tx2">
                    <a:lumMod val="60000"/>
                    <a:lumOff val="40000"/>
                  </a:schemeClr>
                </a:solidFill>
              </a:rPr>
              <a:t>Özyineleme (Recursion)</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lnSpcReduction="10000"/>
          </a:bodyPr>
          <a:lstStyle/>
          <a:p>
            <a:pPr algn="just">
              <a:buFontTx/>
              <a:buChar char="-"/>
            </a:pPr>
            <a:r>
              <a:rPr lang="tr-TR" sz="2400" dirty="0" smtClean="0">
                <a:solidFill>
                  <a:schemeClr val="tx1"/>
                </a:solidFill>
              </a:rPr>
              <a:t> </a:t>
            </a:r>
            <a:r>
              <a:rPr lang="tr-TR" dirty="0" smtClean="0">
                <a:solidFill>
                  <a:schemeClr val="tx1"/>
                </a:solidFill>
              </a:rPr>
              <a:t>Özyineleme yöntemi, programlama dillerinde </a:t>
            </a:r>
            <a:r>
              <a:rPr lang="tr-TR" u="sng" dirty="0" smtClean="0">
                <a:solidFill>
                  <a:schemeClr val="tx1"/>
                </a:solidFill>
              </a:rPr>
              <a:t>fonksiyonların kendilerini çağırma</a:t>
            </a:r>
            <a:r>
              <a:rPr lang="tr-TR" dirty="0" smtClean="0">
                <a:solidFill>
                  <a:schemeClr val="tx1"/>
                </a:solidFill>
              </a:rPr>
              <a:t> yetenekleri sayesinde ortaya çıkmıştır.</a:t>
            </a:r>
          </a:p>
          <a:p>
            <a:pPr algn="just">
              <a:buFontTx/>
              <a:buChar char="-"/>
            </a:pPr>
            <a:endParaRPr lang="tr-TR" dirty="0">
              <a:solidFill>
                <a:schemeClr val="tx1"/>
              </a:solidFill>
            </a:endParaRPr>
          </a:p>
          <a:p>
            <a:pPr algn="just">
              <a:buFontTx/>
              <a:buChar char="-"/>
            </a:pPr>
            <a:r>
              <a:rPr lang="tr-TR" dirty="0" smtClean="0">
                <a:solidFill>
                  <a:schemeClr val="tx1"/>
                </a:solidFill>
              </a:rPr>
              <a:t> Fonksiyonlar farklı parametrelerle kendi kendilerini çağırdıklarında döngülerdekine benzer bir hesaplama yapısı ortaya çıkarırlar.</a:t>
            </a:r>
          </a:p>
          <a:p>
            <a:pPr algn="just">
              <a:buFontTx/>
              <a:buChar char="-"/>
            </a:pPr>
            <a:endParaRPr lang="tr-TR" dirty="0">
              <a:solidFill>
                <a:schemeClr val="tx1"/>
              </a:solidFill>
            </a:endParaRPr>
          </a:p>
          <a:p>
            <a:pPr algn="just">
              <a:buFontTx/>
              <a:buChar char="-"/>
            </a:pPr>
            <a:r>
              <a:rPr lang="tr-TR" dirty="0" smtClean="0">
                <a:solidFill>
                  <a:schemeClr val="tx1"/>
                </a:solidFill>
              </a:rPr>
              <a:t> Özyinelemenin gücü </a:t>
            </a:r>
            <a:r>
              <a:rPr lang="tr-TR" b="1" dirty="0" smtClean="0">
                <a:solidFill>
                  <a:schemeClr val="tx1"/>
                </a:solidFill>
              </a:rPr>
              <a:t>sonsuz bir veri kümesini sonlu bir tanımla</a:t>
            </a:r>
            <a:r>
              <a:rPr lang="tr-TR" dirty="0" smtClean="0">
                <a:solidFill>
                  <a:schemeClr val="tx1"/>
                </a:solidFill>
              </a:rPr>
              <a:t> ifade edebilmesinden gelir. Bu aynı zamanda sonsuz sayıda işlemin yine sonlu sayıda bir tanımla ifade edilebilmesi anlamına gelir.</a:t>
            </a:r>
          </a:p>
          <a:p>
            <a:pPr algn="just"/>
            <a:endParaRPr lang="tr-TR" sz="2400" dirty="0" smtClean="0">
              <a:solidFill>
                <a:schemeClr val="tx1"/>
              </a:solidFill>
            </a:endParaRPr>
          </a:p>
        </p:txBody>
      </p:sp>
    </p:spTree>
    <p:extLst>
      <p:ext uri="{BB962C8B-B14F-4D97-AF65-F5344CB8AC3E}">
        <p14:creationId xmlns:p14="http://schemas.microsoft.com/office/powerpoint/2010/main" xmlns="" val="2220394126"/>
      </p:ext>
    </p:extLst>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0"/>
          </p:nvPr>
        </p:nvSpPr>
        <p:spPr>
          <a:noFill/>
        </p:spPr>
        <p:txBody>
          <a:bodyPr/>
          <a:lstStyle/>
          <a:p>
            <a:fld id="{276D20FF-5676-3D42-A1E2-215551CCAAA7}" type="slidenum">
              <a:rPr lang="en-US" smtClean="0"/>
              <a:pPr/>
              <a:t>13</a:t>
            </a:fld>
            <a:endParaRPr lang="en-US" sz="1400" smtClean="0"/>
          </a:p>
        </p:txBody>
      </p:sp>
      <p:sp>
        <p:nvSpPr>
          <p:cNvPr id="16387" name="Rectangle 2"/>
          <p:cNvSpPr>
            <a:spLocks noGrp="1" noChangeArrowheads="1"/>
          </p:cNvSpPr>
          <p:nvPr>
            <p:ph type="title"/>
          </p:nvPr>
        </p:nvSpPr>
        <p:spPr/>
        <p:txBody>
          <a:bodyPr/>
          <a:lstStyle/>
          <a:p>
            <a:r>
              <a:rPr kumimoji="0" lang="en-US"/>
              <a:t>Overview</a:t>
            </a:r>
          </a:p>
        </p:txBody>
      </p:sp>
      <p:sp>
        <p:nvSpPr>
          <p:cNvPr id="16388" name="Rectangle 3"/>
          <p:cNvSpPr>
            <a:spLocks noGrp="1" noChangeArrowheads="1"/>
          </p:cNvSpPr>
          <p:nvPr>
            <p:ph type="body" idx="1"/>
          </p:nvPr>
        </p:nvSpPr>
        <p:spPr>
          <a:xfrm>
            <a:off x="609600" y="1162072"/>
            <a:ext cx="8045450" cy="5410200"/>
          </a:xfrm>
        </p:spPr>
        <p:txBody>
          <a:bodyPr>
            <a:normAutofit/>
          </a:bodyPr>
          <a:lstStyle/>
          <a:p>
            <a:pPr marL="0" indent="0"/>
            <a:r>
              <a:rPr kumimoji="0" lang="en-US" dirty="0"/>
              <a:t>What is recursion?  </a:t>
            </a:r>
            <a:r>
              <a:rPr kumimoji="0" lang="en-US" dirty="0">
                <a:solidFill>
                  <a:schemeClr val="tx1"/>
                </a:solidFill>
              </a:rPr>
              <a:t>When one function calls </a:t>
            </a:r>
            <a:r>
              <a:rPr kumimoji="0" lang="en-US" dirty="0">
                <a:solidFill>
                  <a:schemeClr val="accent1"/>
                </a:solidFill>
              </a:rPr>
              <a:t>itself</a:t>
            </a:r>
            <a:r>
              <a:rPr kumimoji="0" lang="en-US" dirty="0">
                <a:solidFill>
                  <a:schemeClr val="tx1"/>
                </a:solidFill>
              </a:rPr>
              <a:t> directly or indirectly</a:t>
            </a:r>
            <a:r>
              <a:rPr kumimoji="0" lang="en-US" dirty="0" smtClean="0">
                <a:solidFill>
                  <a:schemeClr val="tx1"/>
                </a:solidFill>
              </a:rPr>
              <a:t>.</a:t>
            </a:r>
            <a:endParaRPr kumimoji="0" lang="en-US" dirty="0"/>
          </a:p>
          <a:p>
            <a:pPr marL="0" indent="0"/>
            <a:r>
              <a:rPr kumimoji="0" lang="en-US" dirty="0"/>
              <a:t>Why learn recursion?</a:t>
            </a:r>
          </a:p>
          <a:p>
            <a:pPr lvl="1"/>
            <a:r>
              <a:rPr kumimoji="0" lang="en-US" dirty="0"/>
              <a:t>New mode of thinking.</a:t>
            </a:r>
          </a:p>
          <a:p>
            <a:pPr lvl="1"/>
            <a:r>
              <a:rPr kumimoji="0" lang="en-US" dirty="0"/>
              <a:t>Powerful programming paradigm.</a:t>
            </a:r>
          </a:p>
          <a:p>
            <a:pPr lvl="1"/>
            <a:endParaRPr kumimoji="0" lang="en-US" dirty="0"/>
          </a:p>
          <a:p>
            <a:pPr marL="0" indent="0"/>
            <a:r>
              <a:rPr kumimoji="0" lang="en-US" dirty="0"/>
              <a:t>Many computations are naturally self-referential.</a:t>
            </a:r>
          </a:p>
          <a:p>
            <a:pPr lvl="1"/>
            <a:r>
              <a:rPr kumimoji="0" lang="en-US" dirty="0"/>
              <a:t>Mergesort, FFT, </a:t>
            </a:r>
            <a:r>
              <a:rPr kumimoji="0" lang="en-US" dirty="0" smtClean="0"/>
              <a:t>gcd, depth-first search.</a:t>
            </a:r>
            <a:endParaRPr kumimoji="0" lang="en-US" dirty="0"/>
          </a:p>
          <a:p>
            <a:pPr lvl="1"/>
            <a:r>
              <a:rPr kumimoji="0" lang="en-US" dirty="0"/>
              <a:t>Linked data structures.</a:t>
            </a:r>
          </a:p>
          <a:p>
            <a:pPr lvl="1"/>
            <a:r>
              <a:rPr kumimoji="0" lang="en-US" dirty="0"/>
              <a:t>A folder contains files and other folders.</a:t>
            </a:r>
          </a:p>
          <a:p>
            <a:pPr lvl="1"/>
            <a:endParaRPr kumimoji="0" lang="en-US" dirty="0"/>
          </a:p>
          <a:p>
            <a:pPr marL="0" indent="0"/>
            <a:r>
              <a:rPr kumimoji="0" lang="en-US" dirty="0"/>
              <a:t>Closely related to mathematical induction.</a:t>
            </a:r>
          </a:p>
        </p:txBody>
      </p:sp>
      <p:pic>
        <p:nvPicPr>
          <p:cNvPr id="16389" name="Picture 4" descr="escher-hands"/>
          <p:cNvPicPr>
            <a:picLocks noChangeAspect="1" noChangeArrowheads="1"/>
          </p:cNvPicPr>
          <p:nvPr/>
        </p:nvPicPr>
        <p:blipFill>
          <a:blip r:embed="rId3"/>
          <a:srcRect l="3731" t="3604" r="5902" b="8333"/>
          <a:stretch>
            <a:fillRect/>
          </a:stretch>
        </p:blipFill>
        <p:spPr bwMode="auto">
          <a:xfrm>
            <a:off x="6589713" y="4211638"/>
            <a:ext cx="2114550" cy="1862137"/>
          </a:xfrm>
          <a:prstGeom prst="rect">
            <a:avLst/>
          </a:prstGeom>
          <a:noFill/>
          <a:ln w="9525">
            <a:noFill/>
            <a:miter lim="800000"/>
            <a:headEnd/>
            <a:tailEnd/>
          </a:ln>
        </p:spPr>
      </p:pic>
      <p:sp>
        <p:nvSpPr>
          <p:cNvPr id="16390" name="Text Box 5"/>
          <p:cNvSpPr txBox="1">
            <a:spLocks noChangeArrowheads="1"/>
          </p:cNvSpPr>
          <p:nvPr/>
        </p:nvSpPr>
        <p:spPr bwMode="auto">
          <a:xfrm>
            <a:off x="6991350" y="6115050"/>
            <a:ext cx="1312863" cy="396875"/>
          </a:xfrm>
          <a:prstGeom prst="rect">
            <a:avLst/>
          </a:prstGeom>
          <a:noFill/>
          <a:ln w="15875">
            <a:noFill/>
            <a:miter lim="800000"/>
            <a:headEnd/>
            <a:tailEnd/>
          </a:ln>
        </p:spPr>
        <p:txBody>
          <a:bodyPr wrap="none" lIns="92075" tIns="46038" rIns="92075" bIns="46038">
            <a:prstTxWarp prst="textNoShape">
              <a:avLst/>
            </a:prstTxWarp>
            <a:spAutoFit/>
          </a:bodyPr>
          <a:lstStyle/>
          <a:p>
            <a:pPr algn="ctr">
              <a:spcBef>
                <a:spcPct val="50000"/>
              </a:spcBef>
            </a:pPr>
            <a:r>
              <a:rPr kumimoji="1" lang="en-US" sz="1000">
                <a:solidFill>
                  <a:schemeClr val="hlink"/>
                </a:solidFill>
              </a:rPr>
              <a:t>Reproductive Parts</a:t>
            </a:r>
            <a:br>
              <a:rPr kumimoji="1" lang="en-US" sz="1000">
                <a:solidFill>
                  <a:schemeClr val="hlink"/>
                </a:solidFill>
              </a:rPr>
            </a:br>
            <a:r>
              <a:rPr kumimoji="1" lang="en-US" sz="1000">
                <a:solidFill>
                  <a:schemeClr val="hlink"/>
                </a:solidFill>
              </a:rPr>
              <a:t>M. C. Escher, 1948</a:t>
            </a:r>
          </a:p>
        </p:txBody>
      </p:sp>
      <p:pic>
        <p:nvPicPr>
          <p:cNvPr id="16391" name="Picture 7" descr="Picture 1"/>
          <p:cNvPicPr>
            <a:picLocks noChangeAspect="1" noChangeArrowheads="1"/>
          </p:cNvPicPr>
          <p:nvPr/>
        </p:nvPicPr>
        <p:blipFill>
          <a:blip r:embed="rId4" cstate="print"/>
          <a:srcRect/>
          <a:stretch>
            <a:fillRect/>
          </a:stretch>
        </p:blipFill>
        <p:spPr bwMode="auto">
          <a:xfrm>
            <a:off x="6581775" y="1770063"/>
            <a:ext cx="2195513" cy="1982787"/>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ctrTitle"/>
          </p:nvPr>
        </p:nvSpPr>
        <p:spPr>
          <a:xfrm>
            <a:off x="0" y="0"/>
            <a:ext cx="9144000" cy="1000108"/>
          </a:xfrm>
        </p:spPr>
        <p:txBody>
          <a:bodyPr/>
          <a:lstStyle/>
          <a:p>
            <a:r>
              <a:rPr lang="en-US" dirty="0"/>
              <a:t>Recursive Graphics</a:t>
            </a:r>
          </a:p>
        </p:txBody>
      </p:sp>
      <p:pic>
        <p:nvPicPr>
          <p:cNvPr id="6" name="Picture 5" descr="page0000001_6.jpg"/>
          <p:cNvPicPr>
            <a:picLocks noChangeAspect="1"/>
          </p:cNvPicPr>
          <p:nvPr/>
        </p:nvPicPr>
        <p:blipFill>
          <a:blip r:embed="rId3" cstate="print"/>
          <a:srcRect l="5674"/>
          <a:stretch>
            <a:fillRect/>
          </a:stretch>
        </p:blipFill>
        <p:spPr>
          <a:xfrm>
            <a:off x="7212438" y="4847500"/>
            <a:ext cx="992663" cy="1438495"/>
          </a:xfrm>
          <a:prstGeom prst="rect">
            <a:avLst/>
          </a:prstGeom>
        </p:spPr>
      </p:pic>
      <p:pic>
        <p:nvPicPr>
          <p:cNvPr id="7" name="Picture 6" descr="Screen shot 2011-02-24 at 7.33.32 AM.png"/>
          <p:cNvPicPr>
            <a:picLocks noChangeAspect="1"/>
          </p:cNvPicPr>
          <p:nvPr/>
        </p:nvPicPr>
        <p:blipFill>
          <a:blip r:embed="rId4"/>
          <a:stretch>
            <a:fillRect/>
          </a:stretch>
        </p:blipFill>
        <p:spPr>
          <a:xfrm>
            <a:off x="2384759" y="1991399"/>
            <a:ext cx="4461084" cy="4488495"/>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8675" name="Picture 5" descr="Picture 1"/>
          <p:cNvPicPr>
            <a:picLocks noChangeAspect="1" noChangeArrowheads="1"/>
          </p:cNvPicPr>
          <p:nvPr/>
        </p:nvPicPr>
        <p:blipFill>
          <a:blip r:embed="rId3"/>
          <a:srcRect r="15342"/>
          <a:stretch>
            <a:fillRect/>
          </a:stretch>
        </p:blipFill>
        <p:spPr bwMode="auto">
          <a:xfrm rot="5400000">
            <a:off x="3779678" y="1126982"/>
            <a:ext cx="5666108" cy="4081463"/>
          </a:xfrm>
          <a:prstGeom prst="rect">
            <a:avLst/>
          </a:prstGeom>
          <a:noFill/>
          <a:ln w="9525">
            <a:noFill/>
            <a:miter lim="800000"/>
            <a:headEnd/>
            <a:tailEnd/>
          </a:ln>
        </p:spPr>
      </p:pic>
      <p:sp>
        <p:nvSpPr>
          <p:cNvPr id="5" name="4 Dikdörtgen"/>
          <p:cNvSpPr/>
          <p:nvPr/>
        </p:nvSpPr>
        <p:spPr>
          <a:xfrm>
            <a:off x="571472" y="2000240"/>
            <a:ext cx="3500462" cy="3416320"/>
          </a:xfrm>
          <a:prstGeom prst="rect">
            <a:avLst/>
          </a:prstGeom>
        </p:spPr>
        <p:txBody>
          <a:bodyPr wrap="square">
            <a:spAutoFit/>
          </a:bodyPr>
          <a:lstStyle/>
          <a:p>
            <a:r>
              <a:rPr lang="en-US" dirty="0" smtClean="0"/>
              <a:t>Amazing hand-drawn image in NY Times by </a:t>
            </a:r>
            <a:r>
              <a:rPr lang="en-US" dirty="0" err="1" smtClean="0"/>
              <a:t>Serkan</a:t>
            </a:r>
            <a:r>
              <a:rPr lang="en-US" dirty="0" smtClean="0"/>
              <a:t> </a:t>
            </a:r>
            <a:r>
              <a:rPr lang="en-US" dirty="0" err="1" smtClean="0"/>
              <a:t>Ozkaya</a:t>
            </a:r>
            <a:endParaRPr lang="en-US" dirty="0" smtClean="0"/>
          </a:p>
          <a:p>
            <a:pPr>
              <a:spcBef>
                <a:spcPct val="0"/>
              </a:spcBef>
            </a:pPr>
            <a:r>
              <a:rPr lang="en-US" dirty="0" err="1" smtClean="0"/>
              <a:t>Serkan</a:t>
            </a:r>
            <a:r>
              <a:rPr lang="en-US" dirty="0" smtClean="0"/>
              <a:t> </a:t>
            </a:r>
            <a:r>
              <a:rPr lang="en-US" dirty="0" err="1" smtClean="0"/>
              <a:t>Ozkaya</a:t>
            </a:r>
            <a:r>
              <a:rPr lang="en-US" dirty="0" smtClean="0"/>
              <a:t> simply wanted to draw and see printed a faithful copy of all the type and pictures planned for a broadsheet page of this newspaper: this very page you are reading right now, which shows his version of the page you are reading right now, which shows his version of his version of the page you are reading right now, which...</a:t>
            </a:r>
            <a:endParaRPr lang="en-US" dirty="0"/>
          </a:p>
        </p:txBody>
      </p:sp>
    </p:spTree>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p:cNvSpPr>
            <a:spLocks noGrp="1"/>
          </p:cNvSpPr>
          <p:nvPr>
            <p:ph type="sldNum" sz="quarter" idx="10"/>
          </p:nvPr>
        </p:nvSpPr>
        <p:spPr>
          <a:noFill/>
        </p:spPr>
        <p:txBody>
          <a:bodyPr/>
          <a:lstStyle/>
          <a:p>
            <a:fld id="{3A4D7AB9-96D0-0049-89D3-752D40A6E612}" type="slidenum">
              <a:rPr lang="en-US" smtClean="0"/>
              <a:pPr/>
              <a:t>16</a:t>
            </a:fld>
            <a:endParaRPr lang="en-US" sz="1400" smtClean="0"/>
          </a:p>
        </p:txBody>
      </p:sp>
      <p:pic>
        <p:nvPicPr>
          <p:cNvPr id="30723" name="Picture 2" descr="htree1"/>
          <p:cNvPicPr>
            <a:picLocks noChangeAspect="1" noChangeArrowheads="1"/>
          </p:cNvPicPr>
          <p:nvPr/>
        </p:nvPicPr>
        <p:blipFill>
          <a:blip r:embed="rId3"/>
          <a:srcRect/>
          <a:stretch>
            <a:fillRect/>
          </a:stretch>
        </p:blipFill>
        <p:spPr bwMode="auto">
          <a:xfrm>
            <a:off x="1143000" y="12700"/>
            <a:ext cx="6845300" cy="6845300"/>
          </a:xfrm>
          <a:prstGeom prst="rect">
            <a:avLst/>
          </a:prstGeom>
          <a:noFill/>
          <a:ln w="9525">
            <a:noFill/>
            <a:miter lim="800000"/>
            <a:headEnd/>
            <a:tailEnd/>
          </a:ln>
        </p:spPr>
      </p:pic>
      <p:pic>
        <p:nvPicPr>
          <p:cNvPr id="16387" name="Picture 3" descr="htree2"/>
          <p:cNvPicPr>
            <a:picLocks noChangeAspect="1" noChangeArrowheads="1"/>
          </p:cNvPicPr>
          <p:nvPr/>
        </p:nvPicPr>
        <p:blipFill>
          <a:blip r:embed="rId4"/>
          <a:srcRect/>
          <a:stretch>
            <a:fillRect/>
          </a:stretch>
        </p:blipFill>
        <p:spPr bwMode="auto">
          <a:xfrm>
            <a:off x="1143000" y="12700"/>
            <a:ext cx="6845300" cy="6845300"/>
          </a:xfrm>
          <a:prstGeom prst="rect">
            <a:avLst/>
          </a:prstGeom>
          <a:noFill/>
          <a:ln w="9525">
            <a:noFill/>
            <a:miter lim="800000"/>
            <a:headEnd/>
            <a:tailEnd/>
          </a:ln>
        </p:spPr>
      </p:pic>
      <p:pic>
        <p:nvPicPr>
          <p:cNvPr id="16388" name="Picture 4" descr="htree3"/>
          <p:cNvPicPr>
            <a:picLocks noChangeAspect="1" noChangeArrowheads="1"/>
          </p:cNvPicPr>
          <p:nvPr/>
        </p:nvPicPr>
        <p:blipFill>
          <a:blip r:embed="rId5"/>
          <a:srcRect/>
          <a:stretch>
            <a:fillRect/>
          </a:stretch>
        </p:blipFill>
        <p:spPr bwMode="auto">
          <a:xfrm>
            <a:off x="1143000" y="12700"/>
            <a:ext cx="6845300" cy="6845300"/>
          </a:xfrm>
          <a:prstGeom prst="rect">
            <a:avLst/>
          </a:prstGeom>
          <a:noFill/>
          <a:ln w="9525">
            <a:noFill/>
            <a:miter lim="800000"/>
            <a:headEnd/>
            <a:tailEnd/>
          </a:ln>
        </p:spPr>
      </p:pic>
      <p:pic>
        <p:nvPicPr>
          <p:cNvPr id="16389" name="Picture 5" descr="htree4"/>
          <p:cNvPicPr>
            <a:picLocks noChangeAspect="1" noChangeArrowheads="1"/>
          </p:cNvPicPr>
          <p:nvPr/>
        </p:nvPicPr>
        <p:blipFill>
          <a:blip r:embed="rId6"/>
          <a:srcRect/>
          <a:stretch>
            <a:fillRect/>
          </a:stretch>
        </p:blipFill>
        <p:spPr bwMode="auto">
          <a:xfrm>
            <a:off x="1143000" y="12700"/>
            <a:ext cx="6845300" cy="6845300"/>
          </a:xfrm>
          <a:prstGeom prst="rect">
            <a:avLst/>
          </a:prstGeom>
          <a:noFill/>
          <a:ln w="9525">
            <a:noFill/>
            <a:miter lim="800000"/>
            <a:headEnd/>
            <a:tailEnd/>
          </a:ln>
        </p:spPr>
      </p:pic>
      <p:pic>
        <p:nvPicPr>
          <p:cNvPr id="16390" name="Picture 6" descr="htree5"/>
          <p:cNvPicPr>
            <a:picLocks noChangeAspect="1" noChangeArrowheads="1"/>
          </p:cNvPicPr>
          <p:nvPr/>
        </p:nvPicPr>
        <p:blipFill>
          <a:blip r:embed="rId7"/>
          <a:srcRect/>
          <a:stretch>
            <a:fillRect/>
          </a:stretch>
        </p:blipFill>
        <p:spPr bwMode="auto">
          <a:xfrm>
            <a:off x="1143000" y="12700"/>
            <a:ext cx="6845300" cy="6845300"/>
          </a:xfrm>
          <a:prstGeom prst="rect">
            <a:avLst/>
          </a:prstGeom>
          <a:noFill/>
          <a:ln w="9525">
            <a:noFill/>
            <a:miter lim="800000"/>
            <a:headEnd/>
            <a:tailEnd/>
          </a:ln>
        </p:spPr>
      </p:pic>
      <p:pic>
        <p:nvPicPr>
          <p:cNvPr id="16391" name="Picture 7" descr="htree6"/>
          <p:cNvPicPr>
            <a:picLocks noChangeAspect="1" noChangeArrowheads="1"/>
          </p:cNvPicPr>
          <p:nvPr/>
        </p:nvPicPr>
        <p:blipFill>
          <a:blip r:embed="rId8"/>
          <a:srcRect/>
          <a:stretch>
            <a:fillRect/>
          </a:stretch>
        </p:blipFill>
        <p:spPr bwMode="auto">
          <a:xfrm>
            <a:off x="1143000" y="7938"/>
            <a:ext cx="6846888" cy="6846887"/>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9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3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Döngülerin Farklı bir Şekli: Özyineleme (</a:t>
            </a:r>
            <a:r>
              <a:rPr lang="tr-TR" dirty="0" err="1" smtClean="0"/>
              <a:t>Recursion</a:t>
            </a:r>
            <a:r>
              <a:rPr lang="tr-TR" dirty="0" smtClean="0"/>
              <a:t>)</a:t>
            </a:r>
            <a:endParaRPr lang="tr-TR" dirty="0"/>
          </a:p>
        </p:txBody>
      </p:sp>
      <p:pic>
        <p:nvPicPr>
          <p:cNvPr id="35842" name="Picture 2" descr="https://s-media-cache-ak0.pinimg.com/736x/14/76/32/1476326b7e0dd69aee77ee679725accd.jpg"/>
          <p:cNvPicPr>
            <a:picLocks noChangeAspect="1" noChangeArrowheads="1"/>
          </p:cNvPicPr>
          <p:nvPr/>
        </p:nvPicPr>
        <p:blipFill>
          <a:blip r:embed="rId2"/>
          <a:srcRect/>
          <a:stretch>
            <a:fillRect/>
          </a:stretch>
        </p:blipFill>
        <p:spPr bwMode="auto">
          <a:xfrm>
            <a:off x="457200" y="2372128"/>
            <a:ext cx="2171700" cy="4057650"/>
          </a:xfrm>
          <a:prstGeom prst="rect">
            <a:avLst/>
          </a:prstGeom>
          <a:noFill/>
        </p:spPr>
      </p:pic>
      <p:pic>
        <p:nvPicPr>
          <p:cNvPr id="35844" name="Picture 4" descr="http://media-teletoon.canal-plus.net/image/61/1/dal08.14611.png"/>
          <p:cNvPicPr>
            <a:picLocks noChangeAspect="1" noChangeArrowheads="1"/>
          </p:cNvPicPr>
          <p:nvPr/>
        </p:nvPicPr>
        <p:blipFill>
          <a:blip r:embed="rId3"/>
          <a:srcRect/>
          <a:stretch>
            <a:fillRect/>
          </a:stretch>
        </p:blipFill>
        <p:spPr bwMode="auto">
          <a:xfrm>
            <a:off x="4646814" y="2695978"/>
            <a:ext cx="3448050" cy="3733800"/>
          </a:xfrm>
          <a:prstGeom prst="rect">
            <a:avLst/>
          </a:prstGeom>
          <a:noFill/>
        </p:spPr>
      </p:pic>
      <p:sp>
        <p:nvSpPr>
          <p:cNvPr id="6" name="5 Köşeleri Yuvarlanmış Dikdörtgen Belirtme Çizgisi"/>
          <p:cNvSpPr/>
          <p:nvPr/>
        </p:nvSpPr>
        <p:spPr>
          <a:xfrm>
            <a:off x="1553514" y="1300766"/>
            <a:ext cx="2150772" cy="1395212"/>
          </a:xfrm>
          <a:prstGeom prst="wedgeRoundRectCallout">
            <a:avLst>
              <a:gd name="adj1" fmla="val -25623"/>
              <a:gd name="adj2" fmla="val 6619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Kasada ne kadar para vardı </a:t>
            </a:r>
            <a:r>
              <a:rPr lang="tr-TR" dirty="0" err="1" smtClean="0"/>
              <a:t>Avarel</a:t>
            </a:r>
            <a:r>
              <a:rPr lang="tr-TR" dirty="0" smtClean="0"/>
              <a:t>?</a:t>
            </a:r>
            <a:endParaRPr lang="tr-TR" dirty="0"/>
          </a:p>
        </p:txBody>
      </p:sp>
      <p:sp>
        <p:nvSpPr>
          <p:cNvPr id="8" name="7 Köşeleri Yuvarlanmış Dikdörtgen Belirtme Çizgisi"/>
          <p:cNvSpPr/>
          <p:nvPr/>
        </p:nvSpPr>
        <p:spPr>
          <a:xfrm>
            <a:off x="4572000" y="1300766"/>
            <a:ext cx="2060620" cy="1176271"/>
          </a:xfrm>
          <a:prstGeom prst="wedgeRoundRectCallout">
            <a:avLst>
              <a:gd name="adj1" fmla="val -11458"/>
              <a:gd name="adj2" fmla="val 6688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William ne diyorsa, onun 2 katı</a:t>
            </a:r>
            <a:endParaRPr lang="tr-TR" dirty="0"/>
          </a:p>
        </p:txBody>
      </p:sp>
      <p:sp>
        <p:nvSpPr>
          <p:cNvPr id="9" name="8 Köşeleri Yuvarlanmış Dikdörtgen Belirtme Çizgisi"/>
          <p:cNvSpPr/>
          <p:nvPr/>
        </p:nvSpPr>
        <p:spPr>
          <a:xfrm>
            <a:off x="6825803" y="1968590"/>
            <a:ext cx="2060620" cy="807076"/>
          </a:xfrm>
          <a:prstGeom prst="wedgeRoundRectCallout">
            <a:avLst>
              <a:gd name="adj1" fmla="val -10208"/>
              <a:gd name="adj2" fmla="val 101637"/>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dirty="0" err="1" smtClean="0"/>
              <a:t>Jack</a:t>
            </a:r>
            <a:r>
              <a:rPr lang="tr-TR" dirty="0" smtClean="0"/>
              <a:t> ne diyorsa, onun 5 katı</a:t>
            </a:r>
            <a:endParaRPr lang="tr-TR" dirty="0"/>
          </a:p>
        </p:txBody>
      </p:sp>
      <p:sp>
        <p:nvSpPr>
          <p:cNvPr id="10" name="9 Metin kutusu"/>
          <p:cNvSpPr txBox="1"/>
          <p:nvPr/>
        </p:nvSpPr>
        <p:spPr>
          <a:xfrm>
            <a:off x="4572000" y="6429778"/>
            <a:ext cx="3131498" cy="369332"/>
          </a:xfrm>
          <a:prstGeom prst="rect">
            <a:avLst/>
          </a:prstGeom>
          <a:noFill/>
        </p:spPr>
        <p:txBody>
          <a:bodyPr wrap="none" rtlCol="0">
            <a:spAutoFit/>
          </a:bodyPr>
          <a:lstStyle/>
          <a:p>
            <a:r>
              <a:rPr lang="tr-TR" dirty="0" err="1" smtClean="0"/>
              <a:t>Avarel</a:t>
            </a:r>
            <a:r>
              <a:rPr lang="tr-TR" dirty="0" smtClean="0"/>
              <a:t>     </a:t>
            </a:r>
            <a:r>
              <a:rPr lang="tr-TR" dirty="0" err="1" smtClean="0"/>
              <a:t>Jack</a:t>
            </a:r>
            <a:r>
              <a:rPr lang="tr-TR" dirty="0" smtClean="0"/>
              <a:t>       </a:t>
            </a:r>
            <a:r>
              <a:rPr lang="tr-TR" dirty="0" err="1" smtClean="0"/>
              <a:t>Joe</a:t>
            </a:r>
            <a:r>
              <a:rPr lang="tr-TR" dirty="0" smtClean="0"/>
              <a:t>      William</a:t>
            </a:r>
            <a:endParaRPr lang="tr-TR" dirty="0"/>
          </a:p>
        </p:txBody>
      </p:sp>
      <p:sp>
        <p:nvSpPr>
          <p:cNvPr id="11" name="10 Köşeleri Yuvarlanmış Dikdörtgen Belirtme Çizgisi"/>
          <p:cNvSpPr/>
          <p:nvPr/>
        </p:nvSpPr>
        <p:spPr>
          <a:xfrm>
            <a:off x="5653825" y="2695978"/>
            <a:ext cx="1171978" cy="807076"/>
          </a:xfrm>
          <a:prstGeom prst="wedgeRoundRectCallout">
            <a:avLst>
              <a:gd name="adj1" fmla="val -10208"/>
              <a:gd name="adj2" fmla="val 101637"/>
              <a:gd name="adj3" fmla="val 16667"/>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tr-TR" sz="1400" dirty="0" err="1" smtClean="0"/>
              <a:t>Joe</a:t>
            </a:r>
            <a:r>
              <a:rPr lang="tr-TR" sz="1400" dirty="0" smtClean="0"/>
              <a:t> ne diyorsa, onun 3 katı</a:t>
            </a:r>
            <a:endParaRPr lang="tr-TR" sz="1400" dirty="0"/>
          </a:p>
        </p:txBody>
      </p:sp>
      <p:sp>
        <p:nvSpPr>
          <p:cNvPr id="12" name="11 Köşeleri Yuvarlanmış Dikdörtgen Belirtme Çizgisi"/>
          <p:cNvSpPr/>
          <p:nvPr/>
        </p:nvSpPr>
        <p:spPr>
          <a:xfrm>
            <a:off x="6339625" y="4295103"/>
            <a:ext cx="972355" cy="373487"/>
          </a:xfrm>
          <a:prstGeom prst="wedgeRoundRectCallout">
            <a:avLst>
              <a:gd name="adj1" fmla="val -10208"/>
              <a:gd name="adj2" fmla="val 101637"/>
              <a:gd name="adj3" fmla="val 16667"/>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tr-TR" sz="1400" dirty="0" smtClean="0"/>
              <a:t>2000$</a:t>
            </a:r>
            <a:endParaRPr lang="tr-TR" sz="1400" dirty="0"/>
          </a:p>
        </p:txBody>
      </p:sp>
      <p:sp>
        <p:nvSpPr>
          <p:cNvPr id="14" name="13 Köşeleri Yuvarlanmış Dikdörtgen Belirtme Çizgisi"/>
          <p:cNvSpPr/>
          <p:nvPr/>
        </p:nvSpPr>
        <p:spPr>
          <a:xfrm>
            <a:off x="1553514" y="4494727"/>
            <a:ext cx="2377762" cy="1493949"/>
          </a:xfrm>
          <a:prstGeom prst="wedgeRoundRectCallout">
            <a:avLst>
              <a:gd name="adj1" fmla="val -64706"/>
              <a:gd name="adj2" fmla="val -81466"/>
              <a:gd name="adj3" fmla="val 16667"/>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tr-TR" sz="1400" dirty="0" smtClean="0"/>
              <a:t>Adamlar özyinelemeli çalışarak bizi atlatabileceklerini sanıyorlar. 60000$ demeye getiriyorlar </a:t>
            </a:r>
            <a:r>
              <a:rPr lang="tr-TR" sz="1400" dirty="0" err="1" smtClean="0"/>
              <a:t>Red</a:t>
            </a:r>
            <a:r>
              <a:rPr lang="tr-TR" sz="1400" dirty="0" smtClean="0"/>
              <a:t> Kit.</a:t>
            </a:r>
            <a:endParaRPr lang="tr-TR" sz="1400" dirty="0"/>
          </a:p>
        </p:txBody>
      </p:sp>
      <p:sp>
        <p:nvSpPr>
          <p:cNvPr id="17" name="16 Bulut Belirtme Çizgisi"/>
          <p:cNvSpPr/>
          <p:nvPr/>
        </p:nvSpPr>
        <p:spPr>
          <a:xfrm>
            <a:off x="2331076" y="3107029"/>
            <a:ext cx="2240924" cy="792049"/>
          </a:xfrm>
          <a:prstGeom prst="cloudCallout">
            <a:avLst>
              <a:gd name="adj1" fmla="val -65086"/>
              <a:gd name="adj2" fmla="val -74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smtClean="0"/>
              <a:t>İyi ki düldül C biliyor.</a:t>
            </a:r>
            <a:endParaRPr lang="tr-TR" sz="1600"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ox(in)">
                                      <p:cBhvr>
                                        <p:cTn id="27" dur="500"/>
                                        <p:tgtEl>
                                          <p:spTgt spid="14"/>
                                        </p:tgtEl>
                                      </p:cBhvr>
                                    </p:animEffect>
                                  </p:childTnLst>
                                </p:cTn>
                              </p:par>
                            </p:childTnLst>
                          </p:cTn>
                        </p:par>
                        <p:par>
                          <p:cTn id="28" fill="hold">
                            <p:stCondLst>
                              <p:cond delay="500"/>
                            </p:stCondLst>
                            <p:childTnLst>
                              <p:par>
                                <p:cTn id="29" presetID="12" presetClass="entr" presetSubtype="4" fill="hold" grpId="0" nodeType="afterEffect">
                                  <p:stCondLst>
                                    <p:cond delay="1000"/>
                                  </p:stCondLst>
                                  <p:childTnLst>
                                    <p:set>
                                      <p:cBhvr>
                                        <p:cTn id="30" dur="1" fill="hold">
                                          <p:stCondLst>
                                            <p:cond delay="0"/>
                                          </p:stCondLst>
                                        </p:cTn>
                                        <p:tgtEl>
                                          <p:spTgt spid="17"/>
                                        </p:tgtEl>
                                        <p:attrNameLst>
                                          <p:attrName>style.visibility</p:attrName>
                                        </p:attrNameLst>
                                      </p:cBhvr>
                                      <p:to>
                                        <p:strVal val="visible"/>
                                      </p:to>
                                    </p:set>
                                    <p:animEffect transition="in" filter="slide(fromBottom)">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14" grpId="0"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4000" b="1" smtClean="0">
                <a:solidFill>
                  <a:schemeClr val="tx2">
                    <a:lumMod val="60000"/>
                    <a:lumOff val="40000"/>
                  </a:schemeClr>
                </a:solidFill>
              </a:rPr>
              <a:t>Özyineleme (Recursion)</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a:bodyPr>
          <a:lstStyle/>
          <a:p>
            <a:pPr marL="342900" indent="-342900" algn="just">
              <a:buFontTx/>
              <a:buChar char="-"/>
            </a:pPr>
            <a:r>
              <a:rPr lang="tr-TR" dirty="0" err="1" smtClean="0">
                <a:solidFill>
                  <a:schemeClr val="tx1"/>
                </a:solidFill>
              </a:rPr>
              <a:t>Özyineli</a:t>
            </a:r>
            <a:r>
              <a:rPr lang="tr-TR" dirty="0" smtClean="0">
                <a:solidFill>
                  <a:schemeClr val="tx1"/>
                </a:solidFill>
              </a:rPr>
              <a:t> tanım yapılırken problemin çözümünde nasıl bir sıra izlendiğini karıştırmamak gerekir. </a:t>
            </a:r>
          </a:p>
          <a:p>
            <a:pPr marL="342900" indent="-342900" algn="just">
              <a:buFontTx/>
              <a:buChar char="-"/>
            </a:pPr>
            <a:r>
              <a:rPr lang="tr-TR" dirty="0" smtClean="0">
                <a:solidFill>
                  <a:schemeClr val="tx1"/>
                </a:solidFill>
              </a:rPr>
              <a:t>Bunun için de çeşitli alıştırmalarla izlenen sırayı iyice anlamaya çalışın.</a:t>
            </a:r>
          </a:p>
          <a:p>
            <a:pPr marL="342900" indent="-342900" algn="just">
              <a:buFontTx/>
              <a:buChar char="-"/>
            </a:pPr>
            <a:endParaRPr lang="tr-TR" dirty="0" smtClean="0"/>
          </a:p>
          <a:p>
            <a:pPr marL="342900" indent="-342900" algn="just">
              <a:buFontTx/>
              <a:buChar char="-"/>
            </a:pPr>
            <a:r>
              <a:rPr lang="tr-TR" dirty="0" smtClean="0">
                <a:solidFill>
                  <a:schemeClr val="tx1"/>
                </a:solidFill>
              </a:rPr>
              <a:t>Elinizdeki bir problemi özyinelemeli bir algoritma ile çözmeniz istenirse şunu sorarak başlayın: fonksiyonum yapacağı işi yine kendisi cinsinden yapabilir mi? </a:t>
            </a:r>
            <a:br>
              <a:rPr lang="tr-TR" dirty="0" smtClean="0">
                <a:solidFill>
                  <a:schemeClr val="tx1"/>
                </a:solidFill>
              </a:rPr>
            </a:br>
            <a:r>
              <a:rPr lang="tr-TR" dirty="0" smtClean="0">
                <a:solidFill>
                  <a:schemeClr val="tx1"/>
                </a:solidFill>
              </a:rPr>
              <a:t>(örn. Faktöriyel(5) = 5* Faktöriyel(4)</a:t>
            </a:r>
            <a:endParaRPr lang="tr-TR" dirty="0">
              <a:solidFill>
                <a:schemeClr val="tx1"/>
              </a:solidFill>
            </a:endParaRPr>
          </a:p>
          <a:p>
            <a:pPr algn="just"/>
            <a:endParaRPr lang="tr-TR" dirty="0">
              <a:solidFill>
                <a:schemeClr val="tx1"/>
              </a:solidFill>
            </a:endParaRPr>
          </a:p>
          <a:p>
            <a:pPr algn="just"/>
            <a:endParaRPr lang="tr-TR" dirty="0">
              <a:solidFill>
                <a:schemeClr val="tx1"/>
              </a:solidFill>
            </a:endParaRPr>
          </a:p>
          <a:p>
            <a:pPr algn="just"/>
            <a:endParaRPr lang="tr-TR" dirty="0" smtClean="0">
              <a:solidFill>
                <a:schemeClr val="tx1"/>
              </a:solidFill>
            </a:endParaRPr>
          </a:p>
          <a:p>
            <a:pPr marL="342900" indent="-342900" algn="just">
              <a:buFont typeface="Wingdings" panose="05000000000000000000" pitchFamily="2" charset="2"/>
              <a:buChar char="Ø"/>
            </a:pPr>
            <a:endParaRPr lang="tr-TR" dirty="0" smtClean="0">
              <a:solidFill>
                <a:schemeClr val="tx1"/>
              </a:solidFill>
            </a:endParaRPr>
          </a:p>
          <a:p>
            <a:pPr algn="just"/>
            <a:endParaRPr lang="tr-TR" sz="2400" dirty="0" smtClean="0">
              <a:solidFill>
                <a:schemeClr val="tx1"/>
              </a:solidFill>
            </a:endParaRPr>
          </a:p>
        </p:txBody>
      </p:sp>
    </p:spTree>
    <p:extLst>
      <p:ext uri="{BB962C8B-B14F-4D97-AF65-F5344CB8AC3E}">
        <p14:creationId xmlns:p14="http://schemas.microsoft.com/office/powerpoint/2010/main" xmlns="" val="1144946735"/>
      </p:ext>
    </p:extLst>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4000" b="1" smtClean="0">
                <a:solidFill>
                  <a:schemeClr val="tx2">
                    <a:lumMod val="60000"/>
                    <a:lumOff val="40000"/>
                  </a:schemeClr>
                </a:solidFill>
              </a:rPr>
              <a:t>Özyineleme (Recursion)</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fontScale="62500" lnSpcReduction="20000"/>
          </a:bodyPr>
          <a:lstStyle/>
          <a:p>
            <a:pPr marL="342900" indent="-342900" algn="just">
              <a:buFont typeface="Wingdings" panose="05000000000000000000" pitchFamily="2" charset="2"/>
              <a:buChar char="Ø"/>
            </a:pPr>
            <a:r>
              <a:rPr lang="tr-TR" b="1" dirty="0" smtClean="0">
                <a:solidFill>
                  <a:schemeClr val="tx1"/>
                </a:solidFill>
              </a:rPr>
              <a:t>Tipik bir Özyineleme Örneği: Faktöriyel Hesabı</a:t>
            </a:r>
          </a:p>
          <a:p>
            <a:pPr marL="342900" indent="-342900" algn="just">
              <a:buFont typeface="Wingdings" panose="05000000000000000000" pitchFamily="2" charset="2"/>
              <a:buChar char="Ø"/>
            </a:pPr>
            <a:endParaRPr lang="tr-TR" b="1" dirty="0" smtClean="0">
              <a:solidFill>
                <a:schemeClr val="tx1"/>
              </a:solidFill>
            </a:endParaRPr>
          </a:p>
          <a:p>
            <a:pPr algn="just"/>
            <a:r>
              <a:rPr lang="tr-TR" b="1" dirty="0" smtClean="0">
                <a:solidFill>
                  <a:schemeClr val="tx1"/>
                </a:solidFill>
              </a:rPr>
              <a:t>Temel Olgular:   </a:t>
            </a:r>
            <a:r>
              <a:rPr lang="tr-TR" dirty="0" smtClean="0">
                <a:solidFill>
                  <a:schemeClr val="tx1"/>
                </a:solidFill>
              </a:rPr>
              <a:t>0! = 1,  1! = 1</a:t>
            </a:r>
          </a:p>
          <a:p>
            <a:pPr algn="just"/>
            <a:r>
              <a:rPr lang="tr-TR" b="1" dirty="0" err="1" smtClean="0">
                <a:solidFill>
                  <a:schemeClr val="tx1"/>
                </a:solidFill>
              </a:rPr>
              <a:t>Özyineli</a:t>
            </a:r>
            <a:r>
              <a:rPr lang="tr-TR" b="1" dirty="0" smtClean="0">
                <a:solidFill>
                  <a:schemeClr val="tx1"/>
                </a:solidFill>
              </a:rPr>
              <a:t> Tanım:  </a:t>
            </a:r>
            <a:r>
              <a:rPr lang="tr-TR" dirty="0" smtClean="0">
                <a:solidFill>
                  <a:schemeClr val="tx1"/>
                </a:solidFill>
              </a:rPr>
              <a:t>f(n) = n*f(n-1)</a:t>
            </a:r>
          </a:p>
          <a:p>
            <a:pPr algn="just"/>
            <a:endParaRPr lang="tr-TR" dirty="0">
              <a:solidFill>
                <a:schemeClr val="tx1"/>
              </a:solidFill>
            </a:endParaRPr>
          </a:p>
          <a:p>
            <a:pPr algn="just"/>
            <a:r>
              <a:rPr lang="tr-TR" b="1" dirty="0" err="1" smtClean="0">
                <a:solidFill>
                  <a:schemeClr val="tx1"/>
                </a:solidFill>
              </a:rPr>
              <a:t>Özyineli</a:t>
            </a:r>
            <a:r>
              <a:rPr lang="tr-TR" b="1" dirty="0" smtClean="0">
                <a:solidFill>
                  <a:schemeClr val="tx1"/>
                </a:solidFill>
              </a:rPr>
              <a:t> Fonksiyon:</a:t>
            </a:r>
          </a:p>
          <a:p>
            <a:pPr algn="just">
              <a:buNone/>
            </a:pPr>
            <a:endParaRPr lang="tr-TR" sz="2900" dirty="0" smtClean="0">
              <a:solidFill>
                <a:schemeClr val="tx1"/>
              </a:solidFill>
            </a:endParaRPr>
          </a:p>
          <a:p>
            <a:pPr lvl="2">
              <a:buNone/>
            </a:pPr>
            <a:r>
              <a:rPr lang="en-US" sz="3300" b="1" dirty="0" err="1">
                <a:solidFill>
                  <a:srgbClr val="7F0055"/>
                </a:solidFill>
                <a:latin typeface="Consolas"/>
              </a:rPr>
              <a:t>int</a:t>
            </a:r>
            <a:r>
              <a:rPr lang="en-US" sz="3300" b="1" dirty="0">
                <a:solidFill>
                  <a:srgbClr val="000000"/>
                </a:solidFill>
                <a:latin typeface="Consolas"/>
              </a:rPr>
              <a:t> </a:t>
            </a:r>
            <a:r>
              <a:rPr lang="en-US" sz="3300" b="1" dirty="0" err="1">
                <a:solidFill>
                  <a:srgbClr val="000000"/>
                </a:solidFill>
                <a:latin typeface="Consolas"/>
              </a:rPr>
              <a:t>faktoriyel</a:t>
            </a:r>
            <a:r>
              <a:rPr lang="en-US" sz="3300" b="1" dirty="0">
                <a:solidFill>
                  <a:srgbClr val="000000"/>
                </a:solidFill>
                <a:latin typeface="Consolas"/>
              </a:rPr>
              <a:t>(</a:t>
            </a:r>
            <a:r>
              <a:rPr lang="en-US" sz="3300" b="1" dirty="0" err="1">
                <a:solidFill>
                  <a:srgbClr val="7F0055"/>
                </a:solidFill>
                <a:latin typeface="Consolas"/>
              </a:rPr>
              <a:t>int</a:t>
            </a:r>
            <a:r>
              <a:rPr lang="en-US" sz="3300" b="1" dirty="0">
                <a:solidFill>
                  <a:srgbClr val="000000"/>
                </a:solidFill>
                <a:latin typeface="Consolas"/>
              </a:rPr>
              <a:t> n)</a:t>
            </a:r>
          </a:p>
          <a:p>
            <a:pPr lvl="2">
              <a:buNone/>
            </a:pPr>
            <a:r>
              <a:rPr lang="en-US" sz="3300" dirty="0">
                <a:solidFill>
                  <a:srgbClr val="000000"/>
                </a:solidFill>
                <a:latin typeface="Consolas"/>
              </a:rPr>
              <a:t>{</a:t>
            </a:r>
          </a:p>
          <a:p>
            <a:pPr lvl="2">
              <a:buNone/>
            </a:pPr>
            <a:r>
              <a:rPr lang="tr-TR" sz="3300" b="1" dirty="0" smtClean="0">
                <a:solidFill>
                  <a:srgbClr val="7F0055"/>
                </a:solidFill>
                <a:latin typeface="Consolas"/>
              </a:rPr>
              <a:t>    </a:t>
            </a:r>
            <a:r>
              <a:rPr lang="en-US" sz="3300" b="1" dirty="0" smtClean="0">
                <a:solidFill>
                  <a:srgbClr val="7F0055"/>
                </a:solidFill>
                <a:latin typeface="Consolas"/>
              </a:rPr>
              <a:t>if</a:t>
            </a:r>
            <a:r>
              <a:rPr lang="en-US" sz="3300" b="1" dirty="0" smtClean="0">
                <a:solidFill>
                  <a:srgbClr val="000000"/>
                </a:solidFill>
                <a:latin typeface="Consolas"/>
              </a:rPr>
              <a:t>(n </a:t>
            </a:r>
            <a:r>
              <a:rPr lang="en-US" sz="3300" b="1" dirty="0">
                <a:solidFill>
                  <a:srgbClr val="000000"/>
                </a:solidFill>
                <a:latin typeface="Consolas"/>
              </a:rPr>
              <a:t>== 0)</a:t>
            </a:r>
          </a:p>
          <a:p>
            <a:pPr lvl="2">
              <a:buNone/>
            </a:pPr>
            <a:r>
              <a:rPr lang="tr-TR" sz="3300" b="1" dirty="0" smtClean="0">
                <a:solidFill>
                  <a:srgbClr val="7F0055"/>
                </a:solidFill>
                <a:latin typeface="Consolas"/>
              </a:rPr>
              <a:t>        </a:t>
            </a:r>
            <a:r>
              <a:rPr lang="en-US" sz="3300" b="1" dirty="0" smtClean="0">
                <a:solidFill>
                  <a:srgbClr val="7F0055"/>
                </a:solidFill>
                <a:latin typeface="Consolas"/>
              </a:rPr>
              <a:t>return</a:t>
            </a:r>
            <a:r>
              <a:rPr lang="en-US" sz="3300" b="1" dirty="0" smtClean="0">
                <a:solidFill>
                  <a:srgbClr val="000000"/>
                </a:solidFill>
                <a:latin typeface="Consolas"/>
              </a:rPr>
              <a:t> </a:t>
            </a:r>
            <a:r>
              <a:rPr lang="en-US" sz="3300" b="1" dirty="0">
                <a:solidFill>
                  <a:srgbClr val="000000"/>
                </a:solidFill>
                <a:latin typeface="Consolas"/>
              </a:rPr>
              <a:t>1;</a:t>
            </a:r>
          </a:p>
          <a:p>
            <a:pPr lvl="2">
              <a:buNone/>
            </a:pPr>
            <a:r>
              <a:rPr lang="tr-TR" sz="3300" b="1" dirty="0" smtClean="0">
                <a:solidFill>
                  <a:srgbClr val="7F0055"/>
                </a:solidFill>
                <a:latin typeface="Consolas"/>
              </a:rPr>
              <a:t>    </a:t>
            </a:r>
            <a:endParaRPr lang="en-US" sz="3300" dirty="0">
              <a:latin typeface="Consolas"/>
            </a:endParaRPr>
          </a:p>
          <a:p>
            <a:pPr lvl="2">
              <a:buNone/>
            </a:pPr>
            <a:r>
              <a:rPr lang="tr-TR" sz="3300" b="1" dirty="0" smtClean="0">
                <a:solidFill>
                  <a:srgbClr val="7F0055"/>
                </a:solidFill>
                <a:latin typeface="Consolas"/>
              </a:rPr>
              <a:t>    </a:t>
            </a:r>
            <a:r>
              <a:rPr lang="en-US" sz="3300" b="1" dirty="0" smtClean="0">
                <a:solidFill>
                  <a:srgbClr val="7F0055"/>
                </a:solidFill>
                <a:latin typeface="Consolas"/>
              </a:rPr>
              <a:t>return</a:t>
            </a:r>
            <a:r>
              <a:rPr lang="en-US" sz="3300" b="1" dirty="0" smtClean="0">
                <a:solidFill>
                  <a:srgbClr val="000000"/>
                </a:solidFill>
                <a:latin typeface="Consolas"/>
              </a:rPr>
              <a:t> </a:t>
            </a:r>
            <a:r>
              <a:rPr lang="en-US" sz="3300" b="1" dirty="0">
                <a:solidFill>
                  <a:srgbClr val="000000"/>
                </a:solidFill>
                <a:latin typeface="Consolas"/>
              </a:rPr>
              <a:t>n*</a:t>
            </a:r>
            <a:r>
              <a:rPr lang="en-US" sz="3300" b="1" dirty="0" err="1">
                <a:solidFill>
                  <a:srgbClr val="000000"/>
                </a:solidFill>
                <a:latin typeface="Consolas"/>
              </a:rPr>
              <a:t>faktoriyel</a:t>
            </a:r>
            <a:r>
              <a:rPr lang="en-US" sz="3300" b="1" dirty="0">
                <a:solidFill>
                  <a:srgbClr val="000000"/>
                </a:solidFill>
                <a:latin typeface="Consolas"/>
              </a:rPr>
              <a:t>(n-1</a:t>
            </a:r>
            <a:r>
              <a:rPr lang="en-US" sz="3300" b="1" dirty="0" smtClean="0">
                <a:solidFill>
                  <a:srgbClr val="000000"/>
                </a:solidFill>
                <a:latin typeface="Consolas"/>
              </a:rPr>
              <a:t>);</a:t>
            </a:r>
            <a:endParaRPr lang="en-US" sz="3300" dirty="0">
              <a:latin typeface="Consolas"/>
            </a:endParaRPr>
          </a:p>
          <a:p>
            <a:pPr lvl="2">
              <a:buNone/>
            </a:pPr>
            <a:r>
              <a:rPr lang="en-US" sz="3300" dirty="0">
                <a:solidFill>
                  <a:srgbClr val="000000"/>
                </a:solidFill>
                <a:latin typeface="Consolas"/>
              </a:rPr>
              <a:t>}</a:t>
            </a:r>
            <a:endParaRPr lang="tr-TR" sz="3300" dirty="0">
              <a:solidFill>
                <a:schemeClr val="tx1"/>
              </a:solidFill>
            </a:endParaRPr>
          </a:p>
          <a:p>
            <a:pPr algn="just"/>
            <a:endParaRPr lang="tr-TR" dirty="0" smtClean="0">
              <a:solidFill>
                <a:schemeClr val="tx1"/>
              </a:solidFill>
            </a:endParaRPr>
          </a:p>
          <a:p>
            <a:pPr algn="just"/>
            <a:r>
              <a:rPr lang="tr-TR" dirty="0" smtClean="0"/>
              <a:t>Bu fonksiyon kendisine gönderilen bir sayının, faktöriyelini döner.</a:t>
            </a:r>
            <a:endParaRPr lang="tr-TR" dirty="0">
              <a:solidFill>
                <a:schemeClr val="tx1"/>
              </a:solidFill>
            </a:endParaRPr>
          </a:p>
          <a:p>
            <a:pPr algn="just"/>
            <a:endParaRPr lang="tr-TR" dirty="0" smtClean="0">
              <a:solidFill>
                <a:schemeClr val="tx1"/>
              </a:solidFill>
            </a:endParaRPr>
          </a:p>
          <a:p>
            <a:pPr marL="342900" indent="-342900" algn="just">
              <a:buFont typeface="Wingdings" panose="05000000000000000000" pitchFamily="2" charset="2"/>
              <a:buChar char="Ø"/>
            </a:pPr>
            <a:endParaRPr lang="tr-TR" dirty="0" smtClean="0">
              <a:solidFill>
                <a:schemeClr val="tx1"/>
              </a:solidFill>
            </a:endParaRPr>
          </a:p>
          <a:p>
            <a:pPr algn="just"/>
            <a:endParaRPr lang="tr-TR" sz="2400" dirty="0" smtClean="0">
              <a:solidFill>
                <a:schemeClr val="tx1"/>
              </a:solidFill>
            </a:endParaRPr>
          </a:p>
        </p:txBody>
      </p:sp>
      <p:pic>
        <p:nvPicPr>
          <p:cNvPr id="5" name="4 Resim" descr="0033-0811-2017-5152_clip_art_graphic_of_a_sky_blue_guy_character_with_an_exclamation_point.jpg"/>
          <p:cNvPicPr>
            <a:picLocks noChangeAspect="1"/>
          </p:cNvPicPr>
          <p:nvPr/>
        </p:nvPicPr>
        <p:blipFill>
          <a:blip r:embed="rId2"/>
          <a:stretch>
            <a:fillRect/>
          </a:stretch>
        </p:blipFill>
        <p:spPr>
          <a:xfrm>
            <a:off x="5429256" y="1571612"/>
            <a:ext cx="1800236" cy="1800236"/>
          </a:xfrm>
          <a:prstGeom prst="rect">
            <a:avLst/>
          </a:prstGeom>
        </p:spPr>
      </p:pic>
    </p:spTree>
    <p:extLst>
      <p:ext uri="{BB962C8B-B14F-4D97-AF65-F5344CB8AC3E}">
        <p14:creationId xmlns:p14="http://schemas.microsoft.com/office/powerpoint/2010/main" xmlns="" val="474107144"/>
      </p:ext>
    </p:extLst>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1. ve 2. dersler</a:t>
            </a:r>
            <a:endParaRPr lang="tr-TR" dirty="0"/>
          </a:p>
        </p:txBody>
      </p:sp>
      <p:sp>
        <p:nvSpPr>
          <p:cNvPr id="3" name="2 İçerik Yer Tutucusu"/>
          <p:cNvSpPr>
            <a:spLocks noGrp="1"/>
          </p:cNvSpPr>
          <p:nvPr>
            <p:ph sz="quarter" idx="1"/>
          </p:nvPr>
        </p:nvSpPr>
        <p:spPr/>
        <p:txBody>
          <a:bodyPr>
            <a:normAutofit/>
          </a:bodyPr>
          <a:lstStyle/>
          <a:p>
            <a:pPr algn="ctr"/>
            <a:r>
              <a:rPr lang="tr-TR" sz="7200" dirty="0" smtClean="0"/>
              <a:t>1. VE 2. DERSLER </a:t>
            </a:r>
          </a:p>
          <a:p>
            <a:pPr algn="ctr">
              <a:buNone/>
            </a:pPr>
            <a:r>
              <a:rPr lang="tr-TR" sz="7200" dirty="0" smtClean="0"/>
              <a:t>YAPILMADI.</a:t>
            </a:r>
            <a:br>
              <a:rPr lang="tr-TR" sz="7200" dirty="0" smtClean="0"/>
            </a:br>
            <a:r>
              <a:rPr lang="tr-TR" sz="3200" dirty="0" smtClean="0"/>
              <a:t> </a:t>
            </a:r>
            <a:r>
              <a:rPr lang="tr-TR" sz="3200" i="1" dirty="0" smtClean="0"/>
              <a:t>(detaylar için bkz. Piazza-&gt; Zaman Çizelgesi)</a:t>
            </a:r>
            <a:endParaRPr lang="tr-TR" sz="7200" i="1" dirty="0" smtClean="0"/>
          </a:p>
        </p:txBody>
      </p:sp>
    </p:spTree>
  </p:cSld>
  <p:clrMapOvr>
    <a:masterClrMapping/>
  </p:clrMapOvr>
  <p:transition>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SUDOKU</a:t>
            </a:r>
            <a:endParaRPr lang="tr-TR" dirty="0"/>
          </a:p>
        </p:txBody>
      </p:sp>
      <p:sp>
        <p:nvSpPr>
          <p:cNvPr id="3" name="2 İçerik Yer Tutucusu"/>
          <p:cNvSpPr>
            <a:spLocks noGrp="1"/>
          </p:cNvSpPr>
          <p:nvPr>
            <p:ph sz="quarter" idx="1"/>
          </p:nvPr>
        </p:nvSpPr>
        <p:spPr/>
        <p:txBody>
          <a:bodyPr/>
          <a:lstStyle/>
          <a:p>
            <a:r>
              <a:rPr lang="tr-TR" dirty="0" smtClean="0"/>
              <a:t>Özyineleme ile çözmeye çok uygun bir algoritmadır</a:t>
            </a:r>
            <a:r>
              <a:rPr lang="tr-TR" dirty="0" smtClean="0"/>
              <a:t>.</a:t>
            </a:r>
          </a:p>
          <a:p>
            <a:r>
              <a:rPr lang="tr-TR" dirty="0" smtClean="0"/>
              <a:t>İncelemeniz için derste yazılan kodlara kodları konulmuştur.</a:t>
            </a:r>
          </a:p>
          <a:p>
            <a:r>
              <a:rPr lang="tr-TR" dirty="0" smtClean="0"/>
              <a:t>İlerleyen haftalarda derste birlikte kodlanması planlanmaktadır.</a:t>
            </a:r>
            <a:endParaRPr lang="tr-TR" dirty="0"/>
          </a:p>
        </p:txBody>
      </p:sp>
      <p:pic>
        <p:nvPicPr>
          <p:cNvPr id="4" name="3 Resim" descr="Sudoku_solved_by_bactracking.gif"/>
          <p:cNvPicPr>
            <a:picLocks noChangeAspect="1"/>
          </p:cNvPicPr>
          <p:nvPr/>
        </p:nvPicPr>
        <p:blipFill>
          <a:blip r:embed="rId2"/>
          <a:stretch>
            <a:fillRect/>
          </a:stretch>
        </p:blipFill>
        <p:spPr>
          <a:xfrm>
            <a:off x="5572132" y="3500438"/>
            <a:ext cx="2857520" cy="2857520"/>
          </a:xfrm>
          <a:prstGeom prst="rect">
            <a:avLst/>
          </a:prstGeom>
        </p:spPr>
      </p:pic>
      <p:pic>
        <p:nvPicPr>
          <p:cNvPr id="5" name="4 Resim" descr="Sudoku-cat-sudoku-8827891-500-375.jpg"/>
          <p:cNvPicPr>
            <a:picLocks noChangeAspect="1"/>
          </p:cNvPicPr>
          <p:nvPr/>
        </p:nvPicPr>
        <p:blipFill>
          <a:blip r:embed="rId3"/>
          <a:srcRect b="9604"/>
          <a:stretch>
            <a:fillRect/>
          </a:stretch>
        </p:blipFill>
        <p:spPr>
          <a:xfrm>
            <a:off x="571472" y="3500438"/>
            <a:ext cx="4214842" cy="2857521"/>
          </a:xfrm>
          <a:prstGeom prst="rect">
            <a:avLst/>
          </a:prstGeom>
        </p:spPr>
      </p:pic>
    </p:spTree>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Anlayamadığınız yerleri bizlere sorunuz.</a:t>
            </a:r>
            <a:endParaRPr lang="tr-TR" dirty="0"/>
          </a:p>
        </p:txBody>
      </p:sp>
      <p:sp>
        <p:nvSpPr>
          <p:cNvPr id="3" name="2 İçerik Yer Tutucusu"/>
          <p:cNvSpPr>
            <a:spLocks noGrp="1"/>
          </p:cNvSpPr>
          <p:nvPr>
            <p:ph sz="quarter" idx="1"/>
          </p:nvPr>
        </p:nvSpPr>
        <p:spPr/>
        <p:txBody>
          <a:bodyPr>
            <a:normAutofit/>
          </a:bodyPr>
          <a:lstStyle/>
          <a:p>
            <a:pPr algn="ctr"/>
            <a:r>
              <a:rPr lang="tr-TR" sz="8000" dirty="0" smtClean="0"/>
              <a:t>3.ders sonu</a:t>
            </a:r>
            <a:endParaRPr lang="tr-TR" sz="8000" dirty="0"/>
          </a:p>
        </p:txBody>
      </p:sp>
    </p:spTree>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Örnek</a:t>
            </a:r>
            <a:endParaRPr lang="tr-TR" dirty="0"/>
          </a:p>
        </p:txBody>
      </p:sp>
      <p:sp>
        <p:nvSpPr>
          <p:cNvPr id="3" name="2 İçerik Yer Tutucusu"/>
          <p:cNvSpPr>
            <a:spLocks noGrp="1"/>
          </p:cNvSpPr>
          <p:nvPr>
            <p:ph sz="quarter" idx="1"/>
          </p:nvPr>
        </p:nvSpPr>
        <p:spPr/>
        <p:txBody>
          <a:bodyPr>
            <a:normAutofit/>
          </a:bodyPr>
          <a:lstStyle/>
          <a:p>
            <a:r>
              <a:rPr lang="tr-TR" dirty="0" err="1" smtClean="0"/>
              <a:t>Fibonacci</a:t>
            </a:r>
            <a:r>
              <a:rPr lang="tr-TR" dirty="0" smtClean="0"/>
              <a:t> sayı dizisi şu şekilde ilerler:</a:t>
            </a:r>
          </a:p>
          <a:p>
            <a:r>
              <a:rPr lang="tr-TR" dirty="0" err="1" smtClean="0"/>
              <a:t>fibo</a:t>
            </a:r>
            <a:r>
              <a:rPr lang="tr-TR" dirty="0" smtClean="0"/>
              <a:t>(0)=0, </a:t>
            </a:r>
            <a:r>
              <a:rPr lang="tr-TR" dirty="0" err="1" smtClean="0"/>
              <a:t>fibo</a:t>
            </a:r>
            <a:r>
              <a:rPr lang="tr-TR" dirty="0" smtClean="0"/>
              <a:t>(1) = 1, </a:t>
            </a:r>
            <a:r>
              <a:rPr lang="tr-TR" dirty="0" err="1" smtClean="0"/>
              <a:t>fibo</a:t>
            </a:r>
            <a:r>
              <a:rPr lang="tr-TR" dirty="0" smtClean="0"/>
              <a:t>(2) = 1, </a:t>
            </a:r>
            <a:r>
              <a:rPr lang="tr-TR" dirty="0" err="1" smtClean="0"/>
              <a:t>fibo</a:t>
            </a:r>
            <a:r>
              <a:rPr lang="tr-TR" dirty="0" smtClean="0"/>
              <a:t>(3) = 2, </a:t>
            </a:r>
            <a:r>
              <a:rPr lang="tr-TR" dirty="0" err="1" smtClean="0"/>
              <a:t>fibo</a:t>
            </a:r>
            <a:r>
              <a:rPr lang="tr-TR" dirty="0" smtClean="0"/>
              <a:t>(4)=3…</a:t>
            </a:r>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p:txBody>
      </p:sp>
      <p:sp>
        <p:nvSpPr>
          <p:cNvPr id="65538" name="AutoShape 2" descr="data:image/jpeg;base64,/9j/4AAQSkZJRgABAQAAAQABAAD/2wCEAAkGBxISEhUSExIVFRUVFRYXGBgXFxcVFRUXFRUWFxgXFxYaHSghGR0lHRcWITEiKCkrLi4uGCA1ODMuNygtLysBCgoKDg0OGxAQGy0mICUtLS0tLS0tLS0tLS0tLS4tLS0tLS0tLS0tLS0tLS0tLS0tLS0tLS0tLS0tLS0tLS0tLf/AABEIAHsBmAMBEQACEQEDEQH/xAAbAAEAAQUBAAAAAAAAAAAAAAAAAQIDBAUGB//EAEIQAAICAQIDBAgADAUDBQAAAAECAAMRBBIFITEGE0FRFCIyYXGBkaEVIzNCUlNicoKSscEHk7LR0lRjohYkQ3Pw/8QAGgEBAQEBAQEBAAAAAAAAAAAAAAECAwQFBv/EADMRAAIBAgQDBgUEAwEBAAAAAAABAgMRBBIhMRNBUQUiMmFxkRRSgaGxwdHh8CMzQhUk/9oADAMBAAIRAxEAPwD3GAIAgCAIAgCAIAgCAIAgCAIAgEGABAJgCAIAgCAIAgCAU5lD8yqQCAIAgCAIAgFOZQ9CqQEZgCAAYBMAQBAEAQBAEAQBAEAQBAEAQBAEAQBAEAQBAEAQBAEAQAYBou0XaD0VqUFT2vcxVVUqDyx4ty8ZznUy6WPZhME8QpSzKKirtsjTcZtZbDdpLaEStnLM9ZzgcwNpODjxkVRvdWLPCwi48OopNu1kn+poODdo00+m0wrpvtOpe3u0exWs9U8zuPLExGrZLR6n0K/Z86tapmlGORK7SsvtzN9wntRVclzurUnTnFq2YynI88gkEcj9JuFRO/keDEdn1KUoRTzZtmuZrW7dKFFx0moGnLY74hcdcbtuc498irLe2h6V2RJyyKpHP8ut/wBja6vtJVXqKNOc/j13K/5v7IP73PErqJSS6nlp4CrOjOqv+XZlzS8bFmrt0oQ5pRWZ8+rlwCFA88H7TSmnLKYnhJQw8a7ekm0lz0Iq7QVNrG0YyXWveT4A5HqfHBBhTWbKV4KpHDrEPZuxY4v2nSm4aeuqy+8jOyvHqjzZicL/APvOSVVJ2WrOmH7PnVp8WUlGPV8yr/1KiaY6m+uygKxXY+N5IOMKAeeccodRKOZmfgZzr8Kk1LzWxTwjtDZfYqNo76ldSyu+3BAx1APqk56GIzu9jWIwUaUG1VjJrSyuY3Y/UV226yyvvfy2094+9Cy7s92v5o5/08pKclJtm+0KU6UKUZ22votbPqZHGO0wqvGmrosvuKbyqbRtXpkljLKpldrGcPgHVpcaUlGN7XfX6GyTiI7j0ixWqGzeyvjcg8jjxms3duzyui3V4UHd3smuZp37Xr6ENctTsm7DLkb1AcoSfnj6zHE7uY9n/mVPivhZNKXLptcydZ2lRbaKa0Nz3gMApACVkZ3sfARxVdJczlTwMpU51JPKo6a830Re4bxwXajUadUYej7Qz5G1iwzgD3c5VUTk49DNfCSpUYVW/HsuehR2k4+NJ3Q7trWufYqKQCTj3+8gfOJzymsFgnic3eUVFXbZRwPtKmod6WrspurGWrsABx5ggkERGopOxcTgJ0YqompRezRqOzfFPxF1+no1F2/UMNrWqx6ZLKWIAXmOUxCp3bpNnqxmGaqxp1ZRjaK1S/NuZsOAdqTqrrKfRnrNQ9dmZGCtnkvq5yTz+hlhVzNq2xxxfZ3w9ONRzTzbJXv9zT8J7S0UVX6gDUMLNUUVWcWF7Dk4rzyVZlVEk5anrr9n1qlSFHuq0btpWsvPqzdtxtm02oe7T3UCtDkMVDMCp9hlJ5+/wM6Z+621Y8PwiVaEKc1K787L1uZHY3b6HSV7zaylh3rb3wzEjLeP+2JafhRjHprESUrXTtpovobqbPGIAgCAIAgCAIAgCAIAgCAIAgCAIAgCAIAgCAIAgCAIBBgHCdoNL6XxWrT73RaaDYWrYo4ZiehHMfmc/jPNOOeql0PvYSr8N2fOokm5StZq5mdr0Gj4ZcneWPuGzda5dz3rYI3HwwTNVO5TaOHZzeIx8JNJc9FZaHLcQrpTU6PT33mhNPpAS6vsYWOMkKRzB6Tk0rxT5I+rRlVlh6tWnDM5z2avoixXp7DwvVmtXZDqFZbCpFltQIJZvE+B+ZmbPhu21zrOpBY+kptJ5bW5J9Dedo+N0arS16LRfjXt7tQqg4qRcHLnouMYnSpLPBRgfPwmFqYfESxGJ0UbvXm/IxNbwT0zWX1KxzpNNSlbA4xauGHw/OEkoZpNdEd6eL+Gw0Jtf7JSbXkUdn+NPp6NXq7RnUW3LSinkWtVcYx7iTy/ZmacnFSk9y43C061alQpvuJZm+iZj8Jpu0us0b30vU1lli2WOyN3zXDl7J5YJHIxC6km1udK7p4jDVY05JqKTSXJL13NvwPilGk1uu9LcVWPZuVnBG6sZ27W8eWJ0hLLOWY8eKw9XEYWjwFeKWqXJ87l7tzqkY6DUMGOlFodztOADtKll6jlnrFZp5ZcjHZVNpVqS/2ZbL9ToE7Taayu96bQ/cVl2Zc7ByYgbumfVPLw+c68WLTsfN+BrQnCM42zOyTNf/hjpimgRj1tZ7CfPJwD9AJjDq0Lnq7bqKWLajtGy9jTdt9ZpRadRRqhXraMJsGSbP2Cvj1+Hn7sVXFPMnqj2dl06zhwqsL0pa36eZRx7i1+t7nSpQ7lUru1VaFVIJAPdEsRjmefj08jE5SlaNvU1hcNSwynWlNK7ag3r9dC92QsX0XX6e5Ni1PaTWSCUR1J25HLIx1EtJXjKLRjtJS49GtB3bS181zM3/DDhqppBqWGbLQcsTnFaEqoHkMDPzloRtHMce3MS54h0o+GP5e7Ln+G4LpqdQf/AJtTYR+6pwP6mKMd31ZnthqMqdJf8xX31MTtXxGpeKaQXWKldFb2kscDc24KPjlR9YqS/wAiudcBRm8BVcFeUmkvTmYPphtu1vFFVlpr0rVVFht7w45EZ9+PqJlt5pTtyO/DjTpUcE5Xk53l5CrjI4fwqitGAvvUsmSBt3nJsOegAI+fwkUuHT03Dw3xvaE5SXci9fO3I2/BtTpdNw+70e5LWqrZ7XU7ibGU4JPvI5fCdI5YxdmeLExr4jGR4kXFNpJPkjS6DSaIcL02n1VwpawNfWxJBBzyYHp7LAY8ROcVF00pM91ariHj6lWhHMl3WvIsavjl1nCbFsbcWvWiqwgjvkyGDc+vJSM+Mjk5UmvM6wwlGn2hGUNEouTXR9D0zhmmFVNdQ6IiL/KoH9p64qysfmKs885TfNtmTKcxAEAQBAEAQBAEAQBAEAQBAEAQBAEAQBAEAQBAEAQBAEAtild27aNx5Zxz+sWLmdrX0FtKsMMoYeRAI+8lkIycXdMos0lbHJRSfMqCfriHFM1GpOKsm/cuisYx4eUpi73KKtMi+yqr8AB/SSyNSnKXidyUpUEkAAnqQBk/E+MJWI5NqzKTpUPVF656Dr5/H3xZFzyWzZVZSrY3KDg5GQDg+Y8osRScdmRZpkY5ZVYjzAMNJljOUdmVNUCMEAjyPMfSLIym07plK6ZANoVQD1AAAPxEWNOcm7t6lVdYUYAwB0A5AfKUjbbuyhtKhO4oufPAz9ZLI1xJWtd2KkoUEkKAT1IABPx85TLk2rNkejpz9VfW9rkPW+PnJYueWmuxUlYAwAAPIDA+kJEbbd2KqlUYUADyAAH0Eq0Dbk7t3KLNLWxyyKT5lQT9ZHFMsak4qybKmpUjBAI8iBj6SkUmndblD6Ss4yinAwMqDgeQ8pLJmlUmtm/cLpKwCAigHqNowfiMc4yroHUm3dtktpUIAKKQOQBAIA93lFkFUkndNkvp0IAKggdAQCB8PKLIilJaplwCUyTAEAQBAEAQBAEAQBAEAQBAEAQBAEAQBAEAQBAEAQCMwATAMe3iFS+1Yg+LKP7zShJ8jDqQXNFH4Vo/XV/zr/vLw5dCcan1L1WqR/ZdW+DA/wBJHFrdGlOL2aLuZk0IBMAQBAEAjMAmAIBGYAzAJgCAIAgCARmAMwS5afVIvV1HxYCXLLoTPHqUen1fra/51/3lyS6MnEh1ReS0HoQfgcyWaKpJ7MqzIaGYBMAQBAEAQBAEAQBAEAQBAEAQBAEAQBAEAQBAIJgGHdxBQSqgu4/NXnj949F+Zm1BtXehxlWinaOr8ikVXv7TrWPJBub+dhj/AMZbxWyuRRqS3dvT9/4JHC6z7QNn75L/AGPIfSTiS9CqjHnr6mTVQq+yqj4ACRybOihFckV4mRZFm7SVv7SK3xUGaU5LZmXTg90WDw4D8m71+4Hcv8rZH0xNZ+quY4SXhbRHpNlf5Vdy/ppnl+8nMj5E/KMqewzzjpJadV+pe0WvrtLBGB2EA4OeoBB+BBknCULXW5qnWhUbUXsZOZg6kO4AyTgDqTyAha7EbsrswzxDd+SRrP2vZT+Y9fkDN8P5nY5ca/gV/wAAV3t1dEHki7j/ADty/wDGW8Fsrky1Xu7egPD8+1baf4tv+gCOJbZIvBvu2T+DU87P82z/AJRxX5eyJwIefuyPweB0stX+Mt/qzGfqkVULbNr6jubl9m0N7rF5n+JcY+hi8XuvYmSovC7+pHpxX8qhT9oHfX82AyPiQIyX8IVVp99W/BmLaCAQQQehB5H4ecxZnZNPYqzIUhnAGScAeJ6RuRtJXZhHX7uVSF/2vZr/AJiOfyBnTJbxHJ1W9IK/4JGnub27dvurGPkWbOfkBGaK2XuTJUl4n7D8F1H2l3/vkv8AZjiTiS5F4EOepfr0la9EUfBQJnNLqb4cOiKzWvkPoIvLqMkOiLFnD6T1qTPntAP1HOVTkuYdKD5Fs8Px+TssT3bt6/R8/bE1nvujHBt4W0Qbrk9tQ6/pV53fOs/2J+EWi9tCZpx3V/Qu1cRqZlUOCWDY/hxuHuIz0kdOSTdtjUa1NtJPVmXMHUQBAEAQBAEAQBAEAQBAEAQBAEAQBAEAQC1fUHBU5APkSp+olTsZccysxRSqAKqgAeAGBI22IxUVZF0QaEAt3WhVLHoOZ6n7DrKk3sZlJJXZhjvrP+0vh0Nh/sv3+U33Y+Zy78/JfcqHDK/zgz/vszfYnH2jiS5F4EX4tSfwVT4VqPh6p+ojiz6jgU+hav0BCnZa4GDyJZx9c7x8jEZ66ozOlaPdbRyPZ91q1pH4ysPy9bcVsPiCXAOSeYJ948Z9TEZp4dXs7e58PBWp4uVrpP2f95HcaixwPUTcxOOuAPex8vgCZ8iKXM/QzcktFcsJw/JDWnvG6gH8mv7qf3OTN57aR0OapX1nq/sZ2JzOwgpRfcqKWYgAeJlSb2Mykoq7MMXW2ewoRf0rASx+FYx9yPhN2itzlmqT8Oi6srGjc+1dZ8tqj7DP3kzroi8KT3k/oDom8LrR81b7FZc66IcJr/plu622oFm2Og6n8mwHzO0/VYUYy0WjJKU4K8tV7HJ+kWask6Q1oa7C23JXfhjtcDBHMdcfOfSyQor/ADXaa36HxHVnin/89k4vbqdrorGZFLrsbHNcg4PjzHUT5c0lLR3R96m5OCclZlo6AM26w7+eVU8kXy9XxPvPyxLna2M8JN3lqZgEwdUrEwUQC3dcqAsxAA6k9JUmySairsxBdbZ7ChF/ScEsfgg6fMg+6btGO5xzTn4VZdWVegk+1bYfgQo+W0A/eM66IvCfOTHoHlbaP4932YGTieSHBfzMt2m6obty2KOZ3YrYDz3D1T9B8Ze7LS1mZfEgr3uvY5XTpXrr2dL3rtrbKclIKg9QB1x0PM/Qz6UnPD0rOKae58SKp4yu5Rm1KL0O3qzgbsE4545An3CfJdr6H6GN0lcuQaEAQBAGYAgCAIAgCAIAgCAIBxg47rjxLT0Wab0fTuNRzNldjXGtcg+qTsUciPE55+UA7OAIAgGLxK+yutmqqNzjGKwyoW5gH1mIAwMnn5QDnOwfGNVqX1o1SCt6tSEWoFXFS9zWwXevtE7s598A62AIAgHM8aOtu1Q09Fjaalau8e8VrYzuXKrVXvBUYAycgnBGIA7GcTvsbVUXutraW/uu9VQneA1pYNyjkGG7BxyyIB00AQCJAavtJdemnc6aoWXcginmoLMF3MCRlVBLEZ8JbkaT3RztGr1el12l09msGrGo73vENdaPT3dZbvF7sDCbhtw2faHOCnbwBAEjBx/bni5qt0lI1NemFjWu9jqjbVqTltD8txdlHn1mkHG5tOyt/eVmwa5dYrHAdVrVVx1X8X4/GQG8gCAUsoPIjI8j0hOxLJ7ml43Smnpu1VOnRrqqrHUKuGchSQvqjJzy5To6s2rN6HKOHpRlnUVc5bQ8X1VbaGz09NX6XYivStdahFatmZ6ig3KEI57yeXXnOZ2PRYAgCAazj2t1FVYOn0p1Lk4294lQHI4LM56Z5csnnANH2Y4vqbuFDUvX32o22sEAADWI7hUHgOYAz7usXDSZr7tXr9JZpGt1i3vqLq6rdN3VahA6ks1JUbwExkliRiAd+IAgGHxfUNXTZYtZsZEZlrUZLsASFA95wII9Tgtems0iafXXXV2WPdQtmn9HqQL37qhSmwDvNy7vzic4M3nla19Dnwad75Vc2f8AiD2g1umT8Rp8V95QrakvXhRZaiELUfWJy2OmOeZzOp20oEA0naazV4qr0uFay3bZcQGFFQVmZ9pOGYkBR4c8+EA1fZziGoXW26OzUelolCWi3YiPW7OV7qw1gKSR6w5A4BgFjjnaS703S1UHFA1YovfAPeWNTbZ3SZHRdg3EeJA8GEA7aAIAgCAIAgCAIAgHM8bQniXDzg4C6rJwcDNS4yfCAdNAEAQBAOV7HVkariZIIB1ikZGMj0akZHmMg/SAdVAEAQDhO2faQrqV0ffWaaruw9t9dNlth3EgVU7EYI3LJcjkCMc+gG77GXaI0lNEG7tGO7clqMXb1izG1Qzsc825wDoIAgCAantPxC7T6drqae+ZGQsgyWNe4d4VA5lguSB44gHF2WaW/XaS7htbi9rjZqbEqspU0Mjd4NQWUBiW24U88iAekiATAEA5ftJxKnT6uh9RpspscLqdjWdzYWX1CFUlAwwd3T1YBhdjQLNbrdVRWyaa1aFUlWrF1qb+8tVGAOMMg3YGcQDtYAgCAaPttXqG0OpXTbu+NR2bDh88shD4MRkD3wDgLKdAfRBwuh01gupyy1W1ulYYd/6S7AAjbuyGJyekA9bgCAIAgHE9kbb6eDhqat9yC9krbK72F1hC+7Ph8oBouO6vSatqbdFTYvEnupbctNtVlaqyC0ahyoGwIGXDEg8secA9SEAmAYXG+IDT0W3lWfukZ9qjLMVGQoHmTygHn3BeN6S22rU66+y3Uhga6hp9UNPpWbkBWO6wzDODa2fHGBAOi/xOrZuHuFBJ77SnAGTy1VJP2BMA6wQBAND2n4w+l7lzUX07OyXsqs7VKVO19igkru5HkcZgHI8I0tb62wcJU6en0S1bXFbppvSCU7llrbAd1G4kqOnImAWuJ8C4hp14dStumITWDYVotyLDRqCbbibSXySxJyCWfOYB6dVnAz1xzx0z44gGsA1npT86vRe5Gzr33fZ558NmPnANcg4t6ImTpfS+9G/G/ue63HO3x3bcfOAdMIBMAQBAEAQCDAIVs9IFrFUAQBANY2ssqJ71SyZOLK1J2jPIOgyRj9IZHniYu1ud+HGa7u/R/ozM0+qSwbkdXHmpDD7TVzjOEou0kXswQs6nVJWMu6qPNiAPvKWEJSdoq5w/abtLqktRKraq6rGwHesqy46nDtlh5HaMnAGczzTqSzJI+7gcDQnSlOrFuUVey2O40qkIuWLEAZYgAty6kADHwxPQvM+HN3k9LF4SmSYAgFJghrRxBqjjUDaM8rRnuiPDd+rPx5e+ZzHo4Sn4NfLn/Jsa7AwBBBB6EHIPwM0ji01oyqCFq+9UBZ2CgdSxAA+ZkujUYuTtFHE8e7UapbkqpNC12E4usDABRjccMRnGRgjIOcCeeVSeayPs4XAYeVFzqZm1/wAr+s7ekEKATuOBk4xnl1wJ6UfFk9S4DBCYAgEGAa19c1THvl9TPq2ICVA8rBzK4/S6fDpJc7KkpruPXp+xnU3q4DKwYHoQQQfmJTm4yjo0XIMFFlgUEsQAOpPID5yXsaSbdkcX2n7Vaipk9G7lq3baLX3BAcEn1iQpUAE7gSOU4TqyWx9rAdn0aifGzXS2X9uddw7d3abnFjFQSwG0NnnkDwE7x2Pj1LZ2krLoZGZTBVAEAgwQwtbfYhDBN9ePWC/lBz9oD84e7r5Z6SN2OtNRkrN2f2L2k1aWDKMGHu6g+RHUH3GW5mcJQdpIvwZMTiGtWpcllBI9UHJLHyCjm3wHORuyOlOnKb205nKcD4/rL9Y1NhppSs81APeWHAOF3HIGCCTjlkDqZwhUlKVmfWxWDw1HDRqQzSb58kdss9B8UmAIAgCAIAgCAIAgCAQRANaeGshzQ+z9gjdUfgucof3SB7jM5XyZ2VVS0mr+fMfhMpyurav9oZsr/mAyv8QEZrbl4Kl4Hfy2Zm6bUpYNyOrr5qQw+omk0zlKDi7SRdgwIBh38Npc7mrUt+kBhv5hzkyo6xrTirJlizhdKjLFwo5nN1oUfHLyZUiqrNuy/Bi0PTnOmoFjfrMYT4m4g7v4cyacjtJTt/llZdOfsYKdjUOrTVWbCVyzKqhVazltOPcMnJJJOPLE58FZrnp/9SccO6Edn72OpZcjHnO58vXka70Kyr8g+V/V2Elfgj9U+e4e4SNM7cSM/Gvqv2KhxdV5XBqT5v7HysHq/cH3Re25eA34Hf039tzYK4IyCCD4jpLucLNbkwBiLAwbOEU5yE2HrmtmrJPv2kZksdePPZu/rqUHhijrbdj/AO1/65ky+ZpV29Mq9jBTuM/iKu/sH55JdVPvubIHwGT7pnTkdP8AJbvvKun8Gv0/Y1fTF1Vm07Ru2jO3vM8sAknCjn7yegxM8FZ8x632pJYV0Ic+fOx1+J2PkmtbQOhLUPtzzNb5as+J2+KH4cvdI77nZVItWqL6rf8AkkcVCcrkar9o+tX/AJg5AfvYkzdRwb+B3/PsZ1VqsNysGB6EHIPzE0cpJxdmrFeYIMQDCu4VSx3bNrHqyE1sfiVIJksjqq00rX089Sg8LX9bf/mv/vJl8zXHfyr2MBvRt2K6zqLAfM2hT+1Y5Kp9c+6R2Oq4tu88q9vsa3VdjRfqa9RcFwCWdFyVOMbF5+1zySeQ5DlOUqClJNnqpdqSpUJUofRnY4noPkmFq9BubejtXZ03DmCB4Mp5MPv5ESPXY6Qq2WVq6/vMtDXWV8rqyR+srBZT8U5sn/kPfJqa4cZeB/R6GZpdXXYN1bq481IPPyOOk1e5znCUdJKxegyIBh6rh1Tncyet+kpKP/MpBkaRuNaUVa+n2Me/Q1oCz3Wqo67r3AHxOf7yZVzZ0VWctIxXsYQ06WBkopAVhhrrAwyP2c+vZ9QPfMtX2R1U5QalUltsl/bIt9keyqaM2v1exiATzK1g+qM+Z6n5eUlKkoanbtDtKeKUYvZL7nTTqfNEAQBAEAQBAEAQBAEAQBAIxAMTUcLpc7mrXd+kBtf+YYP3ksjpGtOKsmWfwXj2Lrl/j3/6w0ZTTr33S9rfgqGht/6mz+Wr/hJZ9RxIfIvdkfg1j7WouPuBRf8ASoP3lyjjJPSK/JVXwikEMU3sOjWE2EfAuTj5SKKQdepsnb00/BnYmkcRiAMQCYBBEAwX4PTnKr3ZPPNbNWT8dhGfnI4o6qtPnr66/kpGgsHs6i0e5hW/3K5+8ln1NcWL3ivuir0a/wDXj/KH/KLPqTPT+X7lLaK0+1qX/hWtf6qTJlfUcSC2gvdheDVHm4a0/wDcY2DPmFPqj5CXKg68+WnpoZ4QDpymjiTiATAEAjEAwbeEUk7tm1j1ZCa2PxKEEzOVHWNea539dSn8HOD6uotHuOxx9WXP3iz5MvFXOK/H4JGmv/6gfOof2YRZ9Rnp/L9yDo7j11Lj91K1/qDDi+o4kPl+7A4PWfym+33WMWX+T2ftGRcy/ETXhsvRfruZ1dYUAAAAdAOQHwE0jg9XdlWIBMAjEAYgGJqeGU2HcyDd+kPVcfBxgj6yWTOka046J6dCyOGsvsai0DyJWwfVwT95MvQ1xovxRX4/BUNNf/1A+dQz9miz6jPT+X7sg6Cw+1qbP4VrT77SfvFn1Dqw5RX3ZXTwmpWDldzjozk2MPgWJx8oyojrTatsvLQzcTRyGIBMAQBAEAQBAEAQBAEAQBAEAQBAIxAGIBMAQBAEAQBAIzAGYIIAgCCjMAZgDMAZgDMAZgFh9ZWM5dRghT6w5M3QHyJz0kujShLoXsymSzZq0Xdl1G3BbLAbQemfLMlzShJ203L2ZdTIzAJzIBmUgzBSYAgCAIBGIBMAQBAEAQBAEAQBAEAQBAEAQBAEAQBAEAQBAEAQBAEAQBANV2nutTS3PScWJWzKcBua88bSDnIBExNvLdHowkKc68Y1PC3ZnOcM4pxDUXGor3C4F+7arFanUiurmMbiwJJ8MGcoTm3Zo+lXw+Do080Xme31W79DD4ZxziVxprK7O+RVFhVcqaWHf2kYwN3QDGOmJI1KjdrHavhMDTUpJ3yvbrfwpenMqt49xFLGQV7wuotoDEKN7OSaWwAMKq4yffK5z6EWCwMoKTlZuKlb08S9W9jccT4pYKa6qbt1/pFWndzWPawGsO0qF9nJ5cptylayPFQoQdVzqR7uVySv7Gn0vHNYpWw2G5f/AHh2GtF316fcqNlVB3MwHTljwmFOa38z2TwuGacVG3g1u95b7lNPHdS9WrYag2d3pFcbKlULdZu5V+rkhcAHOZFUepZYOjCdJONrza3vdK2+vMp1nFtRp6dNVTeXV62bvmC5LKQorDMpB555kFjEptJIQw9CtUqVKkbWdsq6dd/4L+s4nrw7KLwGRtJSQtaFXuu/KHLDO0Ag4z4eEZpmadDCOKbjvne70S2X1ZbftFqUUK9+FNupHf8AdKXKUbVVFULt3Mxbw6CV1JJW9SxwdCTzRjyj3b9d3e97IuLrL7W4b3moesvU1rkKoDWHYEQrtwT67ciPDPWLt5dTLp0accRkgnZpLXZa3f2NfxbUXFGdEFjvxF2Ud2qlk0quQWKgbsFRgnngCYqN206npw9Oip2k7JU+vORt345aWor9KCK9K2d6tAPfWM+0VqhyFA8R1+E6KcnY8awtNQnLJeztbNsrb+Zi8T3WNqVbG2zXaajdsVSUr2WMGdRlhnKjJ90y23e3VHSkoQjBrlCUt+bulYyNNxzV2a169y1112ODWQuTTWObdC2TyIIIGDKpTcjM8LhoYZSespLfzb/Q2XZriFpSqzU3knU57qvuwoXmzDLKuc7Me1/Wbi5bvmeXG0qalKNGPhtd33/r6Go0faXUM4cvkfj2tp7sAaeutW2EvjO4kDxwc9JzVSTPXPBUVCyWvdtK+7e+hev12tp0dWotvY953ZsK1VlqEYMTsUL65JKjmOWM4mnOSjdmYUcNVxEqcI2te127Sfm76HQ9lLrX0tVlzb3ddxI24wxJUepy6YnSm243Z8/GxpwryjTVktDcTZ5RAEAQBAEAQBAEAQBAEAQBAEAQBAEAQBAEAQBAEAQBAEAQBAEAQBAIIgEbYA2+6BqNsAbRAAUeUC75gIPKA2xt90C7G2BqNvugXY2e6NBdjYPKBdjYPKBdjbAG2BcbZANsFuYPFOEV6gKLN425xsssqPPkQSjDI+Mkop6M7UMROi24216pP8mTo9IlSLXWoVEAVQOgA6CaSscpzlUk5zd2y/BkQBAEAQBAEAQBAEAQBAEAQBAEAQBAEAQBAEAQBAEAQBAEAQBAEAQBAEAQBAEAQBAEAQBAEAQBAEAQBAEAQBAEAQBAEAQBAEAQBAEAQBAEAQBAEA//2Q=="/>
          <p:cNvSpPr>
            <a:spLocks noChangeAspect="1" noChangeArrowheads="1"/>
          </p:cNvSpPr>
          <p:nvPr/>
        </p:nvSpPr>
        <p:spPr bwMode="auto">
          <a:xfrm>
            <a:off x="155575" y="-990600"/>
            <a:ext cx="6858000" cy="2076450"/>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65540" name="AutoShape 4" descr="data:image/jpeg;base64,/9j/4AAQSkZJRgABAQAAAQABAAD/2wCEAAkGBxISEhUSExIVFRUVFRYXGBgXFxcVFRUXFRUWFxgXFxYaHSghGR0lHRcWITEiKCkrLi4uGCA1ODMuNygtLysBCgoKDg0OGxAQGy0mICUtLS0tLS0tLS0tLS0tLS4tLS0tLS0tLS0tLS0tLS0tLS0tLS0tLS0tLS0tLS0tLS0tLf/AABEIAHsBmAMBEQACEQEDEQH/xAAbAAEAAQUBAAAAAAAAAAAAAAAAAQIDBAUGB//EAEIQAAICAQIDBAgADAUDBQAAAAECAAMRBBIFITEGE0FRFCIyYXGBkaEVIzNCUlNicoKSscEHk7LR0lRjohYkQ3Pw/8QAGgEBAQEBAQEBAAAAAAAAAAAAAAECAwQFBv/EADMRAAIBAgQDBgUEAwEBAAAAAAABAgMRBBIhMRNBUQUiMmFxkRRSgaGxwdHh8CMzQhUk/9oADAMBAAIRAxEAPwD3GAIAgCAIAgCAIAgCAIAgCAIAgEGABAJgCAIAgCAIAgCAU5lD8yqQCAIAgCAIAgFOZQ9CqQEZgCAAYBMAQBAEAQBAEAQBAEAQBAEAQBAEAQBAEAQBAEAQBAEAQAYBou0XaD0VqUFT2vcxVVUqDyx4ty8ZznUy6WPZhME8QpSzKKirtsjTcZtZbDdpLaEStnLM9ZzgcwNpODjxkVRvdWLPCwi48OopNu1kn+poODdo00+m0wrpvtOpe3u0exWs9U8zuPLExGrZLR6n0K/Z86tapmlGORK7SsvtzN9wntRVclzurUnTnFq2YynI88gkEcj9JuFRO/keDEdn1KUoRTzZtmuZrW7dKFFx0moGnLY74hcdcbtuc498irLe2h6V2RJyyKpHP8ut/wBja6vtJVXqKNOc/j13K/5v7IP73PErqJSS6nlp4CrOjOqv+XZlzS8bFmrt0oQ5pRWZ8+rlwCFA88H7TSmnLKYnhJQw8a7ekm0lz0Iq7QVNrG0YyXWveT4A5HqfHBBhTWbKV4KpHDrEPZuxY4v2nSm4aeuqy+8jOyvHqjzZicL/APvOSVVJ2WrOmH7PnVp8WUlGPV8yr/1KiaY6m+uygKxXY+N5IOMKAeeccodRKOZmfgZzr8Kk1LzWxTwjtDZfYqNo76ldSyu+3BAx1APqk56GIzu9jWIwUaUG1VjJrSyuY3Y/UV226yyvvfy2094+9Cy7s92v5o5/08pKclJtm+0KU6UKUZ22votbPqZHGO0wqvGmrosvuKbyqbRtXpkljLKpldrGcPgHVpcaUlGN7XfX6GyTiI7j0ixWqGzeyvjcg8jjxms3duzyui3V4UHd3smuZp37Xr6ENctTsm7DLkb1AcoSfnj6zHE7uY9n/mVPivhZNKXLptcydZ2lRbaKa0Nz3gMApACVkZ3sfARxVdJczlTwMpU51JPKo6a830Re4bxwXajUadUYej7Qz5G1iwzgD3c5VUTk49DNfCSpUYVW/HsuehR2k4+NJ3Q7trWufYqKQCTj3+8gfOJzymsFgnic3eUVFXbZRwPtKmod6WrspurGWrsABx5ggkERGopOxcTgJ0YqompRezRqOzfFPxF1+no1F2/UMNrWqx6ZLKWIAXmOUxCp3bpNnqxmGaqxp1ZRjaK1S/NuZsOAdqTqrrKfRnrNQ9dmZGCtnkvq5yTz+hlhVzNq2xxxfZ3w9ONRzTzbJXv9zT8J7S0UVX6gDUMLNUUVWcWF7Dk4rzyVZlVEk5anrr9n1qlSFHuq0btpWsvPqzdtxtm02oe7T3UCtDkMVDMCp9hlJ5+/wM6Z+621Y8PwiVaEKc1K787L1uZHY3b6HSV7zaylh3rb3wzEjLeP+2JafhRjHprESUrXTtpovobqbPGIAgCAIAgCAIAgCAIAgCAIAgCAIAgCAIAgCAIAgCAIBBgHCdoNL6XxWrT73RaaDYWrYo4ZiehHMfmc/jPNOOeql0PvYSr8N2fOokm5StZq5mdr0Gj4ZcneWPuGzda5dz3rYI3HwwTNVO5TaOHZzeIx8JNJc9FZaHLcQrpTU6PT33mhNPpAS6vsYWOMkKRzB6Tk0rxT5I+rRlVlh6tWnDM5z2avoixXp7DwvVmtXZDqFZbCpFltQIJZvE+B+ZmbPhu21zrOpBY+kptJ5bW5J9Dedo+N0arS16LRfjXt7tQqg4qRcHLnouMYnSpLPBRgfPwmFqYfESxGJ0UbvXm/IxNbwT0zWX1KxzpNNSlbA4xauGHw/OEkoZpNdEd6eL+Gw0Jtf7JSbXkUdn+NPp6NXq7RnUW3LSinkWtVcYx7iTy/ZmacnFSk9y43C061alQpvuJZm+iZj8Jpu0us0b30vU1lli2WOyN3zXDl7J5YJHIxC6km1udK7p4jDVY05JqKTSXJL13NvwPilGk1uu9LcVWPZuVnBG6sZ27W8eWJ0hLLOWY8eKw9XEYWjwFeKWqXJ87l7tzqkY6DUMGOlFodztOADtKll6jlnrFZp5ZcjHZVNpVqS/2ZbL9ToE7Taayu96bQ/cVl2Zc7ByYgbumfVPLw+c68WLTsfN+BrQnCM42zOyTNf/hjpimgRj1tZ7CfPJwD9AJjDq0Lnq7bqKWLajtGy9jTdt9ZpRadRRqhXraMJsGSbP2Cvj1+Hn7sVXFPMnqj2dl06zhwqsL0pa36eZRx7i1+t7nSpQ7lUru1VaFVIJAPdEsRjmefj08jE5SlaNvU1hcNSwynWlNK7ag3r9dC92QsX0XX6e5Ni1PaTWSCUR1J25HLIx1EtJXjKLRjtJS49GtB3bS181zM3/DDhqppBqWGbLQcsTnFaEqoHkMDPzloRtHMce3MS54h0o+GP5e7Ln+G4LpqdQf/AJtTYR+6pwP6mKMd31ZnthqMqdJf8xX31MTtXxGpeKaQXWKldFb2kscDc24KPjlR9YqS/wAiudcBRm8BVcFeUmkvTmYPphtu1vFFVlpr0rVVFht7w45EZ9+PqJlt5pTtyO/DjTpUcE5Xk53l5CrjI4fwqitGAvvUsmSBt3nJsOegAI+fwkUuHT03Dw3xvaE5SXci9fO3I2/BtTpdNw+70e5LWqrZ7XU7ibGU4JPvI5fCdI5YxdmeLExr4jGR4kXFNpJPkjS6DSaIcL02n1VwpawNfWxJBBzyYHp7LAY8ROcVF00pM91ariHj6lWhHMl3WvIsavjl1nCbFsbcWvWiqwgjvkyGDc+vJSM+Mjk5UmvM6wwlGn2hGUNEouTXR9D0zhmmFVNdQ6IiL/KoH9p64qysfmKs885TfNtmTKcxAEAQBAEAQBAEAQBAEAQBAEAQBAEAQBAEAQBAEAQBAEAtild27aNx5Zxz+sWLmdrX0FtKsMMoYeRAI+8lkIycXdMos0lbHJRSfMqCfriHFM1GpOKsm/cuisYx4eUpi73KKtMi+yqr8AB/SSyNSnKXidyUpUEkAAnqQBk/E+MJWI5NqzKTpUPVF656Dr5/H3xZFzyWzZVZSrY3KDg5GQDg+Y8osRScdmRZpkY5ZVYjzAMNJljOUdmVNUCMEAjyPMfSLIym07plK6ZANoVQD1AAAPxEWNOcm7t6lVdYUYAwB0A5AfKUjbbuyhtKhO4oufPAz9ZLI1xJWtd2KkoUEkKAT1IABPx85TLk2rNkejpz9VfW9rkPW+PnJYueWmuxUlYAwAAPIDA+kJEbbd2KqlUYUADyAAH0Eq0Dbk7t3KLNLWxyyKT5lQT9ZHFMsak4qybKmpUjBAI8iBj6SkUmndblD6Ss4yinAwMqDgeQ8pLJmlUmtm/cLpKwCAigHqNowfiMc4yroHUm3dtktpUIAKKQOQBAIA93lFkFUkndNkvp0IAKggdAQCB8PKLIilJaplwCUyTAEAQBAEAQBAEAQBAEAQBAEAQBAEAQBAEAQBAEAQCMwATAMe3iFS+1Yg+LKP7zShJ8jDqQXNFH4Vo/XV/zr/vLw5dCcan1L1WqR/ZdW+DA/wBJHFrdGlOL2aLuZk0IBMAQBAEAjMAmAIBGYAzAJgCAIAgCARmAMwS5afVIvV1HxYCXLLoTPHqUen1fra/51/3lyS6MnEh1ReS0HoQfgcyWaKpJ7MqzIaGYBMAQBAEAQBAEAQBAEAQBAEAQBAEAQBAEAQBAIJgGHdxBQSqgu4/NXnj949F+Zm1BtXehxlWinaOr8ikVXv7TrWPJBub+dhj/AMZbxWyuRRqS3dvT9/4JHC6z7QNn75L/AGPIfSTiS9CqjHnr6mTVQq+yqj4ACRybOihFckV4mRZFm7SVv7SK3xUGaU5LZmXTg90WDw4D8m71+4Hcv8rZH0xNZ+quY4SXhbRHpNlf5Vdy/ppnl+8nMj5E/KMqewzzjpJadV+pe0WvrtLBGB2EA4OeoBB+BBknCULXW5qnWhUbUXsZOZg6kO4AyTgDqTyAha7EbsrswzxDd+SRrP2vZT+Y9fkDN8P5nY5ca/gV/wAAV3t1dEHki7j/ADty/wDGW8Fsrky1Xu7egPD8+1baf4tv+gCOJbZIvBvu2T+DU87P82z/AJRxX5eyJwIefuyPweB0stX+Mt/qzGfqkVULbNr6jubl9m0N7rF5n+JcY+hi8XuvYmSovC7+pHpxX8qhT9oHfX82AyPiQIyX8IVVp99W/BmLaCAQQQehB5H4ecxZnZNPYqzIUhnAGScAeJ6RuRtJXZhHX7uVSF/2vZr/AJiOfyBnTJbxHJ1W9IK/4JGnub27dvurGPkWbOfkBGaK2XuTJUl4n7D8F1H2l3/vkv8AZjiTiS5F4EOepfr0la9EUfBQJnNLqb4cOiKzWvkPoIvLqMkOiLFnD6T1qTPntAP1HOVTkuYdKD5Fs8Px+TssT3bt6/R8/bE1nvujHBt4W0Qbrk9tQ6/pV53fOs/2J+EWi9tCZpx3V/Qu1cRqZlUOCWDY/hxuHuIz0kdOSTdtjUa1NtJPVmXMHUQBAEAQBAEAQBAEAQBAEAQBAEAQBAEAQC1fUHBU5APkSp+olTsZccysxRSqAKqgAeAGBI22IxUVZF0QaEAt3WhVLHoOZ6n7DrKk3sZlJJXZhjvrP+0vh0Nh/sv3+U33Y+Zy78/JfcqHDK/zgz/vszfYnH2jiS5F4EX4tSfwVT4VqPh6p+ojiz6jgU+hav0BCnZa4GDyJZx9c7x8jEZ66ozOlaPdbRyPZ91q1pH4ysPy9bcVsPiCXAOSeYJ948Z9TEZp4dXs7e58PBWp4uVrpP2f95HcaixwPUTcxOOuAPex8vgCZ8iKXM/QzcktFcsJw/JDWnvG6gH8mv7qf3OTN57aR0OapX1nq/sZ2JzOwgpRfcqKWYgAeJlSb2Mykoq7MMXW2ewoRf0rASx+FYx9yPhN2itzlmqT8Oi6srGjc+1dZ8tqj7DP3kzroi8KT3k/oDom8LrR81b7FZc66IcJr/plu622oFm2Og6n8mwHzO0/VYUYy0WjJKU4K8tV7HJ+kWask6Q1oa7C23JXfhjtcDBHMdcfOfSyQor/ADXaa36HxHVnin/89k4vbqdrorGZFLrsbHNcg4PjzHUT5c0lLR3R96m5OCclZlo6AM26w7+eVU8kXy9XxPvPyxLna2M8JN3lqZgEwdUrEwUQC3dcqAsxAA6k9JUmySairsxBdbZ7ChF/ScEsfgg6fMg+6btGO5xzTn4VZdWVegk+1bYfgQo+W0A/eM66IvCfOTHoHlbaP4932YGTieSHBfzMt2m6obty2KOZ3YrYDz3D1T9B8Ze7LS1mZfEgr3uvY5XTpXrr2dL3rtrbKclIKg9QB1x0PM/Qz6UnPD0rOKae58SKp4yu5Rm1KL0O3qzgbsE4545An3CfJdr6H6GN0lcuQaEAQBAGYAgCAIAgCAIAgCAIBxg47rjxLT0Wab0fTuNRzNldjXGtcg+qTsUciPE55+UA7OAIAgGLxK+yutmqqNzjGKwyoW5gH1mIAwMnn5QDnOwfGNVqX1o1SCt6tSEWoFXFS9zWwXevtE7s598A62AIAgHM8aOtu1Q09Fjaalau8e8VrYzuXKrVXvBUYAycgnBGIA7GcTvsbVUXutraW/uu9VQneA1pYNyjkGG7BxyyIB00AQCJAavtJdemnc6aoWXcginmoLMF3MCRlVBLEZ8JbkaT3RztGr1el12l09msGrGo73vENdaPT3dZbvF7sDCbhtw2faHOCnbwBAEjBx/bni5qt0lI1NemFjWu9jqjbVqTltD8txdlHn1mkHG5tOyt/eVmwa5dYrHAdVrVVx1X8X4/GQG8gCAUsoPIjI8j0hOxLJ7ml43Smnpu1VOnRrqqrHUKuGchSQvqjJzy5To6s2rN6HKOHpRlnUVc5bQ8X1VbaGz09NX6XYivStdahFatmZ6ig3KEI57yeXXnOZ2PRYAgCAazj2t1FVYOn0p1Lk4294lQHI4LM56Z5csnnANH2Y4vqbuFDUvX32o22sEAADWI7hUHgOYAz7usXDSZr7tXr9JZpGt1i3vqLq6rdN3VahA6ks1JUbwExkliRiAd+IAgGHxfUNXTZYtZsZEZlrUZLsASFA95wII9Tgtems0iafXXXV2WPdQtmn9HqQL37qhSmwDvNy7vzic4M3nla19Dnwad75Vc2f8AiD2g1umT8Rp8V95QrakvXhRZaiELUfWJy2OmOeZzOp20oEA0naazV4qr0uFay3bZcQGFFQVmZ9pOGYkBR4c8+EA1fZziGoXW26OzUelolCWi3YiPW7OV7qw1gKSR6w5A4BgFjjnaS703S1UHFA1YovfAPeWNTbZ3SZHRdg3EeJA8GEA7aAIAgCAIAgCAIAgHM8bQniXDzg4C6rJwcDNS4yfCAdNAEAQBAOV7HVkariZIIB1ikZGMj0akZHmMg/SAdVAEAQDhO2faQrqV0ffWaaruw9t9dNlth3EgVU7EYI3LJcjkCMc+gG77GXaI0lNEG7tGO7clqMXb1izG1Qzsc825wDoIAgCAantPxC7T6drqae+ZGQsgyWNe4d4VA5lguSB44gHF2WaW/XaS7htbi9rjZqbEqspU0Mjd4NQWUBiW24U88iAekiATAEA5ftJxKnT6uh9RpspscLqdjWdzYWX1CFUlAwwd3T1YBhdjQLNbrdVRWyaa1aFUlWrF1qb+8tVGAOMMg3YGcQDtYAgCAaPttXqG0OpXTbu+NR2bDh88shD4MRkD3wDgLKdAfRBwuh01gupyy1W1ulYYd/6S7AAjbuyGJyekA9bgCAIAgHE9kbb6eDhqat9yC9krbK72F1hC+7Ph8oBouO6vSatqbdFTYvEnupbctNtVlaqyC0ahyoGwIGXDEg8secA9SEAmAYXG+IDT0W3lWfukZ9qjLMVGQoHmTygHn3BeN6S22rU66+y3Uhga6hp9UNPpWbkBWO6wzDODa2fHGBAOi/xOrZuHuFBJ77SnAGTy1VJP2BMA6wQBAND2n4w+l7lzUX07OyXsqs7VKVO19igkru5HkcZgHI8I0tb62wcJU6en0S1bXFbppvSCU7llrbAd1G4kqOnImAWuJ8C4hp14dStumITWDYVotyLDRqCbbibSXySxJyCWfOYB6dVnAz1xzx0z44gGsA1npT86vRe5Gzr33fZ558NmPnANcg4t6ImTpfS+9G/G/ue63HO3x3bcfOAdMIBMAQBAEAQCDAIVs9IFrFUAQBANY2ssqJ71SyZOLK1J2jPIOgyRj9IZHniYu1ud+HGa7u/R/ozM0+qSwbkdXHmpDD7TVzjOEou0kXswQs6nVJWMu6qPNiAPvKWEJSdoq5w/abtLqktRKraq6rGwHesqy46nDtlh5HaMnAGczzTqSzJI+7gcDQnSlOrFuUVey2O40qkIuWLEAZYgAty6kADHwxPQvM+HN3k9LF4SmSYAgFJghrRxBqjjUDaM8rRnuiPDd+rPx5e+ZzHo4Sn4NfLn/Jsa7AwBBBB6EHIPwM0ji01oyqCFq+9UBZ2CgdSxAA+ZkujUYuTtFHE8e7UapbkqpNC12E4usDABRjccMRnGRgjIOcCeeVSeayPs4XAYeVFzqZm1/wAr+s7ekEKATuOBk4xnl1wJ6UfFk9S4DBCYAgEGAa19c1THvl9TPq2ICVA8rBzK4/S6fDpJc7KkpruPXp+xnU3q4DKwYHoQQQfmJTm4yjo0XIMFFlgUEsQAOpPID5yXsaSbdkcX2n7Vaipk9G7lq3baLX3BAcEn1iQpUAE7gSOU4TqyWx9rAdn0aifGzXS2X9uddw7d3abnFjFQSwG0NnnkDwE7x2Pj1LZ2krLoZGZTBVAEAgwQwtbfYhDBN9ePWC/lBz9oD84e7r5Z6SN2OtNRkrN2f2L2k1aWDKMGHu6g+RHUH3GW5mcJQdpIvwZMTiGtWpcllBI9UHJLHyCjm3wHORuyOlOnKb205nKcD4/rL9Y1NhppSs81APeWHAOF3HIGCCTjlkDqZwhUlKVmfWxWDw1HDRqQzSb58kdss9B8UmAIAgCAIAgCAIAgCAQRANaeGshzQ+z9gjdUfgucof3SB7jM5XyZ2VVS0mr+fMfhMpyurav9oZsr/mAyv8QEZrbl4Kl4Hfy2Zm6bUpYNyOrr5qQw+omk0zlKDi7SRdgwIBh38Npc7mrUt+kBhv5hzkyo6xrTirJlizhdKjLFwo5nN1oUfHLyZUiqrNuy/Bi0PTnOmoFjfrMYT4m4g7v4cyacjtJTt/llZdOfsYKdjUOrTVWbCVyzKqhVazltOPcMnJJJOPLE58FZrnp/9SccO6Edn72OpZcjHnO58vXka70Kyr8g+V/V2Elfgj9U+e4e4SNM7cSM/Gvqv2KhxdV5XBqT5v7HysHq/cH3Re25eA34Hf039tzYK4IyCCD4jpLucLNbkwBiLAwbOEU5yE2HrmtmrJPv2kZksdePPZu/rqUHhijrbdj/AO1/65ky+ZpV29Mq9jBTuM/iKu/sH55JdVPvubIHwGT7pnTkdP8AJbvvKun8Gv0/Y1fTF1Vm07Ru2jO3vM8sAknCjn7yegxM8FZ8x632pJYV0Ic+fOx1+J2PkmtbQOhLUPtzzNb5as+J2+KH4cvdI77nZVItWqL6rf8AkkcVCcrkar9o+tX/AJg5AfvYkzdRwb+B3/PsZ1VqsNysGB6EHIPzE0cpJxdmrFeYIMQDCu4VSx3bNrHqyE1sfiVIJksjqq00rX089Sg8LX9bf/mv/vJl8zXHfyr2MBvRt2K6zqLAfM2hT+1Y5Kp9c+6R2Oq4tu88q9vsa3VdjRfqa9RcFwCWdFyVOMbF5+1zySeQ5DlOUqClJNnqpdqSpUJUofRnY4noPkmFq9BubejtXZ03DmCB4Mp5MPv5ESPXY6Qq2WVq6/vMtDXWV8rqyR+srBZT8U5sn/kPfJqa4cZeB/R6GZpdXXYN1bq481IPPyOOk1e5znCUdJKxegyIBh6rh1Tncyet+kpKP/MpBkaRuNaUVa+n2Me/Q1oCz3Wqo67r3AHxOf7yZVzZ0VWctIxXsYQ06WBkopAVhhrrAwyP2c+vZ9QPfMtX2R1U5QalUltsl/bIt9keyqaM2v1exiATzK1g+qM+Z6n5eUlKkoanbtDtKeKUYvZL7nTTqfNEAQBAEAQBAEAQBAEAQBAIxAMTUcLpc7mrXd+kBtf+YYP3ksjpGtOKsmWfwXj2Lrl/j3/6w0ZTTr33S9rfgqGht/6mz+Wr/hJZ9RxIfIvdkfg1j7WouPuBRf8ASoP3lyjjJPSK/JVXwikEMU3sOjWE2EfAuTj5SKKQdepsnb00/BnYmkcRiAMQCYBBEAwX4PTnKr3ZPPNbNWT8dhGfnI4o6qtPnr66/kpGgsHs6i0e5hW/3K5+8ln1NcWL3ivuir0a/wDXj/KH/KLPqTPT+X7lLaK0+1qX/hWtf6qTJlfUcSC2gvdheDVHm4a0/wDcY2DPmFPqj5CXKg68+WnpoZ4QDpymjiTiATAEAjEAwbeEUk7tm1j1ZCa2PxKEEzOVHWNea539dSn8HOD6uotHuOxx9WXP3iz5MvFXOK/H4JGmv/6gfOof2YRZ9Rnp/L9yDo7j11Lj91K1/qDDi+o4kPl+7A4PWfym+33WMWX+T2ftGRcy/ETXhsvRfruZ1dYUAAAAdAOQHwE0jg9XdlWIBMAjEAYgGJqeGU2HcyDd+kPVcfBxgj6yWTOka046J6dCyOGsvsai0DyJWwfVwT95MvQ1xovxRX4/BUNNf/1A+dQz9miz6jPT+X7sg6Cw+1qbP4VrT77SfvFn1Dqw5RX3ZXTwmpWDldzjozk2MPgWJx8oyojrTatsvLQzcTRyGIBMAQBAEAQBAEAQBAEAQBAEAQBAIxAGIBMAQBAEAQBAIzAGYIIAgCCjMAZgDMAZgDMAZgFh9ZWM5dRghT6w5M3QHyJz0kujShLoXsymSzZq0Xdl1G3BbLAbQemfLMlzShJ203L2ZdTIzAJzIBmUgzBSYAgCAIBGIBMAQBAEAQBAEAQBAEAQBAEAQBAEAQBAEAQBAEAQBAEAQBANV2nutTS3PScWJWzKcBua88bSDnIBExNvLdHowkKc68Y1PC3ZnOcM4pxDUXGor3C4F+7arFanUiurmMbiwJJ8MGcoTm3Zo+lXw+Do080Xme31W79DD4ZxziVxprK7O+RVFhVcqaWHf2kYwN3QDGOmJI1KjdrHavhMDTUpJ3yvbrfwpenMqt49xFLGQV7wuotoDEKN7OSaWwAMKq4yffK5z6EWCwMoKTlZuKlb08S9W9jccT4pYKa6qbt1/pFWndzWPawGsO0qF9nJ5cptylayPFQoQdVzqR7uVySv7Gn0vHNYpWw2G5f/AHh2GtF316fcqNlVB3MwHTljwmFOa38z2TwuGacVG3g1u95b7lNPHdS9WrYag2d3pFcbKlULdZu5V+rkhcAHOZFUepZYOjCdJONrza3vdK2+vMp1nFtRp6dNVTeXV62bvmC5LKQorDMpB555kFjEptJIQw9CtUqVKkbWdsq6dd/4L+s4nrw7KLwGRtJSQtaFXuu/KHLDO0Ag4z4eEZpmadDCOKbjvne70S2X1ZbftFqUUK9+FNupHf8AdKXKUbVVFULt3Mxbw6CV1JJW9SxwdCTzRjyj3b9d3e97IuLrL7W4b3moesvU1rkKoDWHYEQrtwT67ciPDPWLt5dTLp0accRkgnZpLXZa3f2NfxbUXFGdEFjvxF2Ud2qlk0quQWKgbsFRgnngCYqN206npw9Oip2k7JU+vORt345aWor9KCK9K2d6tAPfWM+0VqhyFA8R1+E6KcnY8awtNQnLJeztbNsrb+Zi8T3WNqVbG2zXaajdsVSUr2WMGdRlhnKjJ90y23e3VHSkoQjBrlCUt+bulYyNNxzV2a169y1112ODWQuTTWObdC2TyIIIGDKpTcjM8LhoYZSespLfzb/Q2XZriFpSqzU3knU57qvuwoXmzDLKuc7Me1/Wbi5bvmeXG0qalKNGPhtd33/r6Go0faXUM4cvkfj2tp7sAaeutW2EvjO4kDxwc9JzVSTPXPBUVCyWvdtK+7e+hev12tp0dWotvY953ZsK1VlqEYMTsUL65JKjmOWM4mnOSjdmYUcNVxEqcI2te127Sfm76HQ9lLrX0tVlzb3ddxI24wxJUepy6YnSm243Z8/GxpwryjTVktDcTZ5RAEAQBAEAQBAEAQBAEAQBAEAQBAEAQBAEAQBAEAQBAEAQBAEAQBAIIgEbYA2+6BqNsAbRAAUeUC75gIPKA2xt90C7G2BqNvugXY2e6NBdjYPKBdjYPKBdjbAG2BcbZANsFuYPFOEV6gKLN425xsssqPPkQSjDI+Mkop6M7UMROi24216pP8mTo9IlSLXWoVEAVQOgA6CaSscpzlUk5zd2y/BkQBAEAQBAEAQBAEAQBAEAQBAEAQBAEAQBAEAQBAEAQBAEAQBAEAQBAEAQBAEAQBAEAQBAEAQBAEAQBAEAQBAEAQBAEAQBAEAQBAEAQBAEAQBAEA//2Q=="/>
          <p:cNvSpPr>
            <a:spLocks noChangeAspect="1" noChangeArrowheads="1"/>
          </p:cNvSpPr>
          <p:nvPr/>
        </p:nvSpPr>
        <p:spPr bwMode="auto">
          <a:xfrm>
            <a:off x="155575" y="-990600"/>
            <a:ext cx="6858000" cy="2076450"/>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65542" name="AutoShape 6" descr="data:image/jpeg;base64,/9j/4AAQSkZJRgABAQAAAQABAAD/2wCEAAkGBxISEhUSExIVFRUVFRYXGBgXFxcVFRUXFRUWFxgXFxYaHSghGR0lHRcWITEiKCkrLi4uGCA1ODMuNygtLysBCgoKDg0OGxAQGy0mICUtLS0tLS0tLS0tLS0tLS4tLS0tLS0tLS0tLS0tLS0tLS0tLS0tLS0tLS0tLS0tLS0tLf/AABEIAHsBmAMBEQACEQEDEQH/xAAbAAEAAQUBAAAAAAAAAAAAAAAAAQIDBAUGB//EAEIQAAICAQIDBAgADAUDBQAAAAECAAMRBBIFITEGE0FRFCIyYXGBkaEVIzNCUlNicoKSscEHk7LR0lRjohYkQ3Pw/8QAGgEBAQEBAQEBAAAAAAAAAAAAAAECAwQFBv/EADMRAAIBAgQDBgUEAwEBAAAAAAABAgMRBBIhMRNBUQUiMmFxkRRSgaGxwdHh8CMzQhUk/9oADAMBAAIRAxEAPwD3GAIAgCAIAgCAIAgCAIAgCAIAgEGABAJgCAIAgCAIAgCAU5lD8yqQCAIAgCAIAgFOZQ9CqQEZgCAAYBMAQBAEAQBAEAQBAEAQBAEAQBAEAQBAEAQBAEAQBAEAQAYBou0XaD0VqUFT2vcxVVUqDyx4ty8ZznUy6WPZhME8QpSzKKirtsjTcZtZbDdpLaEStnLM9ZzgcwNpODjxkVRvdWLPCwi48OopNu1kn+poODdo00+m0wrpvtOpe3u0exWs9U8zuPLExGrZLR6n0K/Z86tapmlGORK7SsvtzN9wntRVclzurUnTnFq2YynI88gkEcj9JuFRO/keDEdn1KUoRTzZtmuZrW7dKFFx0moGnLY74hcdcbtuc498irLe2h6V2RJyyKpHP8ut/wBja6vtJVXqKNOc/j13K/5v7IP73PErqJSS6nlp4CrOjOqv+XZlzS8bFmrt0oQ5pRWZ8+rlwCFA88H7TSmnLKYnhJQw8a7ekm0lz0Iq7QVNrG0YyXWveT4A5HqfHBBhTWbKV4KpHDrEPZuxY4v2nSm4aeuqy+8jOyvHqjzZicL/APvOSVVJ2WrOmH7PnVp8WUlGPV8yr/1KiaY6m+uygKxXY+N5IOMKAeeccodRKOZmfgZzr8Kk1LzWxTwjtDZfYqNo76ldSyu+3BAx1APqk56GIzu9jWIwUaUG1VjJrSyuY3Y/UV226yyvvfy2094+9Cy7s92v5o5/08pKclJtm+0KU6UKUZ22votbPqZHGO0wqvGmrosvuKbyqbRtXpkljLKpldrGcPgHVpcaUlGN7XfX6GyTiI7j0ixWqGzeyvjcg8jjxms3duzyui3V4UHd3smuZp37Xr6ENctTsm7DLkb1AcoSfnj6zHE7uY9n/mVPivhZNKXLptcydZ2lRbaKa0Nz3gMApACVkZ3sfARxVdJczlTwMpU51JPKo6a830Re4bxwXajUadUYej7Qz5G1iwzgD3c5VUTk49DNfCSpUYVW/HsuehR2k4+NJ3Q7trWufYqKQCTj3+8gfOJzymsFgnic3eUVFXbZRwPtKmod6WrspurGWrsABx5ggkERGopOxcTgJ0YqompRezRqOzfFPxF1+no1F2/UMNrWqx6ZLKWIAXmOUxCp3bpNnqxmGaqxp1ZRjaK1S/NuZsOAdqTqrrKfRnrNQ9dmZGCtnkvq5yTz+hlhVzNq2xxxfZ3w9ONRzTzbJXv9zT8J7S0UVX6gDUMLNUUVWcWF7Dk4rzyVZlVEk5anrr9n1qlSFHuq0btpWsvPqzdtxtm02oe7T3UCtDkMVDMCp9hlJ5+/wM6Z+621Y8PwiVaEKc1K787L1uZHY3b6HSV7zaylh3rb3wzEjLeP+2JafhRjHprESUrXTtpovobqbPGIAgCAIAgCAIAgCAIAgCAIAgCAIAgCAIAgCAIAgCAIBBgHCdoNL6XxWrT73RaaDYWrYo4ZiehHMfmc/jPNOOeql0PvYSr8N2fOokm5StZq5mdr0Gj4ZcneWPuGzda5dz3rYI3HwwTNVO5TaOHZzeIx8JNJc9FZaHLcQrpTU6PT33mhNPpAS6vsYWOMkKRzB6Tk0rxT5I+rRlVlh6tWnDM5z2avoixXp7DwvVmtXZDqFZbCpFltQIJZvE+B+ZmbPhu21zrOpBY+kptJ5bW5J9Dedo+N0arS16LRfjXt7tQqg4qRcHLnouMYnSpLPBRgfPwmFqYfESxGJ0UbvXm/IxNbwT0zWX1KxzpNNSlbA4xauGHw/OEkoZpNdEd6eL+Gw0Jtf7JSbXkUdn+NPp6NXq7RnUW3LSinkWtVcYx7iTy/ZmacnFSk9y43C061alQpvuJZm+iZj8Jpu0us0b30vU1lli2WOyN3zXDl7J5YJHIxC6km1udK7p4jDVY05JqKTSXJL13NvwPilGk1uu9LcVWPZuVnBG6sZ27W8eWJ0hLLOWY8eKw9XEYWjwFeKWqXJ87l7tzqkY6DUMGOlFodztOADtKll6jlnrFZp5ZcjHZVNpVqS/2ZbL9ToE7Taayu96bQ/cVl2Zc7ByYgbumfVPLw+c68WLTsfN+BrQnCM42zOyTNf/hjpimgRj1tZ7CfPJwD9AJjDq0Lnq7bqKWLajtGy9jTdt9ZpRadRRqhXraMJsGSbP2Cvj1+Hn7sVXFPMnqj2dl06zhwqsL0pa36eZRx7i1+t7nSpQ7lUru1VaFVIJAPdEsRjmefj08jE5SlaNvU1hcNSwynWlNK7ag3r9dC92QsX0XX6e5Ni1PaTWSCUR1J25HLIx1EtJXjKLRjtJS49GtB3bS181zM3/DDhqppBqWGbLQcsTnFaEqoHkMDPzloRtHMce3MS54h0o+GP5e7Ln+G4LpqdQf/AJtTYR+6pwP6mKMd31ZnthqMqdJf8xX31MTtXxGpeKaQXWKldFb2kscDc24KPjlR9YqS/wAiudcBRm8BVcFeUmkvTmYPphtu1vFFVlpr0rVVFht7w45EZ9+PqJlt5pTtyO/DjTpUcE5Xk53l5CrjI4fwqitGAvvUsmSBt3nJsOegAI+fwkUuHT03Dw3xvaE5SXci9fO3I2/BtTpdNw+70e5LWqrZ7XU7ibGU4JPvI5fCdI5YxdmeLExr4jGR4kXFNpJPkjS6DSaIcL02n1VwpawNfWxJBBzyYHp7LAY8ROcVF00pM91ariHj6lWhHMl3WvIsavjl1nCbFsbcWvWiqwgjvkyGDc+vJSM+Mjk5UmvM6wwlGn2hGUNEouTXR9D0zhmmFVNdQ6IiL/KoH9p64qysfmKs885TfNtmTKcxAEAQBAEAQBAEAQBAEAQBAEAQBAEAQBAEAQBAEAQBAEAtild27aNx5Zxz+sWLmdrX0FtKsMMoYeRAI+8lkIycXdMos0lbHJRSfMqCfriHFM1GpOKsm/cuisYx4eUpi73KKtMi+yqr8AB/SSyNSnKXidyUpUEkAAnqQBk/E+MJWI5NqzKTpUPVF656Dr5/H3xZFzyWzZVZSrY3KDg5GQDg+Y8osRScdmRZpkY5ZVYjzAMNJljOUdmVNUCMEAjyPMfSLIym07plK6ZANoVQD1AAAPxEWNOcm7t6lVdYUYAwB0A5AfKUjbbuyhtKhO4oufPAz9ZLI1xJWtd2KkoUEkKAT1IABPx85TLk2rNkejpz9VfW9rkPW+PnJYueWmuxUlYAwAAPIDA+kJEbbd2KqlUYUADyAAH0Eq0Dbk7t3KLNLWxyyKT5lQT9ZHFMsak4qybKmpUjBAI8iBj6SkUmndblD6Ss4yinAwMqDgeQ8pLJmlUmtm/cLpKwCAigHqNowfiMc4yroHUm3dtktpUIAKKQOQBAIA93lFkFUkndNkvp0IAKggdAQCB8PKLIilJaplwCUyTAEAQBAEAQBAEAQBAEAQBAEAQBAEAQBAEAQBAEAQCMwATAMe3iFS+1Yg+LKP7zShJ8jDqQXNFH4Vo/XV/zr/vLw5dCcan1L1WqR/ZdW+DA/wBJHFrdGlOL2aLuZk0IBMAQBAEAjMAmAIBGYAzAJgCAIAgCARmAMwS5afVIvV1HxYCXLLoTPHqUen1fra/51/3lyS6MnEh1ReS0HoQfgcyWaKpJ7MqzIaGYBMAQBAEAQBAEAQBAEAQBAEAQBAEAQBAEAQBAIJgGHdxBQSqgu4/NXnj949F+Zm1BtXehxlWinaOr8ikVXv7TrWPJBub+dhj/AMZbxWyuRRqS3dvT9/4JHC6z7QNn75L/AGPIfSTiS9CqjHnr6mTVQq+yqj4ACRybOihFckV4mRZFm7SVv7SK3xUGaU5LZmXTg90WDw4D8m71+4Hcv8rZH0xNZ+quY4SXhbRHpNlf5Vdy/ppnl+8nMj5E/KMqewzzjpJadV+pe0WvrtLBGB2EA4OeoBB+BBknCULXW5qnWhUbUXsZOZg6kO4AyTgDqTyAha7EbsrswzxDd+SRrP2vZT+Y9fkDN8P5nY5ca/gV/wAAV3t1dEHki7j/ADty/wDGW8Fsrky1Xu7egPD8+1baf4tv+gCOJbZIvBvu2T+DU87P82z/AJRxX5eyJwIefuyPweB0stX+Mt/qzGfqkVULbNr6jubl9m0N7rF5n+JcY+hi8XuvYmSovC7+pHpxX8qhT9oHfX82AyPiQIyX8IVVp99W/BmLaCAQQQehB5H4ecxZnZNPYqzIUhnAGScAeJ6RuRtJXZhHX7uVSF/2vZr/AJiOfyBnTJbxHJ1W9IK/4JGnub27dvurGPkWbOfkBGaK2XuTJUl4n7D8F1H2l3/vkv8AZjiTiS5F4EOepfr0la9EUfBQJnNLqb4cOiKzWvkPoIvLqMkOiLFnD6T1qTPntAP1HOVTkuYdKD5Fs8Px+TssT3bt6/R8/bE1nvujHBt4W0Qbrk9tQ6/pV53fOs/2J+EWi9tCZpx3V/Qu1cRqZlUOCWDY/hxuHuIz0kdOSTdtjUa1NtJPVmXMHUQBAEAQBAEAQBAEAQBAEAQBAEAQBAEAQC1fUHBU5APkSp+olTsZccysxRSqAKqgAeAGBI22IxUVZF0QaEAt3WhVLHoOZ6n7DrKk3sZlJJXZhjvrP+0vh0Nh/sv3+U33Y+Zy78/JfcqHDK/zgz/vszfYnH2jiS5F4EX4tSfwVT4VqPh6p+ojiz6jgU+hav0BCnZa4GDyJZx9c7x8jEZ66ozOlaPdbRyPZ91q1pH4ysPy9bcVsPiCXAOSeYJ948Z9TEZp4dXs7e58PBWp4uVrpP2f95HcaixwPUTcxOOuAPex8vgCZ8iKXM/QzcktFcsJw/JDWnvG6gH8mv7qf3OTN57aR0OapX1nq/sZ2JzOwgpRfcqKWYgAeJlSb2Mykoq7MMXW2ewoRf0rASx+FYx9yPhN2itzlmqT8Oi6srGjc+1dZ8tqj7DP3kzroi8KT3k/oDom8LrR81b7FZc66IcJr/plu622oFm2Og6n8mwHzO0/VYUYy0WjJKU4K8tV7HJ+kWask6Q1oa7C23JXfhjtcDBHMdcfOfSyQor/ADXaa36HxHVnin/89k4vbqdrorGZFLrsbHNcg4PjzHUT5c0lLR3R96m5OCclZlo6AM26w7+eVU8kXy9XxPvPyxLna2M8JN3lqZgEwdUrEwUQC3dcqAsxAA6k9JUmySairsxBdbZ7ChF/ScEsfgg6fMg+6btGO5xzTn4VZdWVegk+1bYfgQo+W0A/eM66IvCfOTHoHlbaP4932YGTieSHBfzMt2m6obty2KOZ3YrYDz3D1T9B8Ze7LS1mZfEgr3uvY5XTpXrr2dL3rtrbKclIKg9QB1x0PM/Qz6UnPD0rOKae58SKp4yu5Rm1KL0O3qzgbsE4545An3CfJdr6H6GN0lcuQaEAQBAGYAgCAIAgCAIAgCAIBxg47rjxLT0Wab0fTuNRzNldjXGtcg+qTsUciPE55+UA7OAIAgGLxK+yutmqqNzjGKwyoW5gH1mIAwMnn5QDnOwfGNVqX1o1SCt6tSEWoFXFS9zWwXevtE7s598A62AIAgHM8aOtu1Q09Fjaalau8e8VrYzuXKrVXvBUYAycgnBGIA7GcTvsbVUXutraW/uu9VQneA1pYNyjkGG7BxyyIB00AQCJAavtJdemnc6aoWXcginmoLMF3MCRlVBLEZ8JbkaT3RztGr1el12l09msGrGo73vENdaPT3dZbvF7sDCbhtw2faHOCnbwBAEjBx/bni5qt0lI1NemFjWu9jqjbVqTltD8txdlHn1mkHG5tOyt/eVmwa5dYrHAdVrVVx1X8X4/GQG8gCAUsoPIjI8j0hOxLJ7ml43Smnpu1VOnRrqqrHUKuGchSQvqjJzy5To6s2rN6HKOHpRlnUVc5bQ8X1VbaGz09NX6XYivStdahFatmZ6ig3KEI57yeXXnOZ2PRYAgCAazj2t1FVYOn0p1Lk4294lQHI4LM56Z5csnnANH2Y4vqbuFDUvX32o22sEAADWI7hUHgOYAz7usXDSZr7tXr9JZpGt1i3vqLq6rdN3VahA6ks1JUbwExkliRiAd+IAgGHxfUNXTZYtZsZEZlrUZLsASFA95wII9Tgtems0iafXXXV2WPdQtmn9HqQL37qhSmwDvNy7vzic4M3nla19Dnwad75Vc2f8AiD2g1umT8Rp8V95QrakvXhRZaiELUfWJy2OmOeZzOp20oEA0naazV4qr0uFay3bZcQGFFQVmZ9pOGYkBR4c8+EA1fZziGoXW26OzUelolCWi3YiPW7OV7qw1gKSR6w5A4BgFjjnaS703S1UHFA1YovfAPeWNTbZ3SZHRdg3EeJA8GEA7aAIAgCAIAgCAIAgHM8bQniXDzg4C6rJwcDNS4yfCAdNAEAQBAOV7HVkariZIIB1ikZGMj0akZHmMg/SAdVAEAQDhO2faQrqV0ffWaaruw9t9dNlth3EgVU7EYI3LJcjkCMc+gG77GXaI0lNEG7tGO7clqMXb1izG1Qzsc825wDoIAgCAantPxC7T6drqae+ZGQsgyWNe4d4VA5lguSB44gHF2WaW/XaS7htbi9rjZqbEqspU0Mjd4NQWUBiW24U88iAekiATAEA5ftJxKnT6uh9RpspscLqdjWdzYWX1CFUlAwwd3T1YBhdjQLNbrdVRWyaa1aFUlWrF1qb+8tVGAOMMg3YGcQDtYAgCAaPttXqG0OpXTbu+NR2bDh88shD4MRkD3wDgLKdAfRBwuh01gupyy1W1ulYYd/6S7AAjbuyGJyekA9bgCAIAgHE9kbb6eDhqat9yC9krbK72F1hC+7Ph8oBouO6vSatqbdFTYvEnupbctNtVlaqyC0ahyoGwIGXDEg8secA9SEAmAYXG+IDT0W3lWfukZ9qjLMVGQoHmTygHn3BeN6S22rU66+y3Uhga6hp9UNPpWbkBWO6wzDODa2fHGBAOi/xOrZuHuFBJ77SnAGTy1VJP2BMA6wQBAND2n4w+l7lzUX07OyXsqs7VKVO19igkru5HkcZgHI8I0tb62wcJU6en0S1bXFbppvSCU7llrbAd1G4kqOnImAWuJ8C4hp14dStumITWDYVotyLDRqCbbibSXySxJyCWfOYB6dVnAz1xzx0z44gGsA1npT86vRe5Gzr33fZ558NmPnANcg4t6ImTpfS+9G/G/ue63HO3x3bcfOAdMIBMAQBAEAQCDAIVs9IFrFUAQBANY2ssqJ71SyZOLK1J2jPIOgyRj9IZHniYu1ud+HGa7u/R/ozM0+qSwbkdXHmpDD7TVzjOEou0kXswQs6nVJWMu6qPNiAPvKWEJSdoq5w/abtLqktRKraq6rGwHesqy46nDtlh5HaMnAGczzTqSzJI+7gcDQnSlOrFuUVey2O40qkIuWLEAZYgAty6kADHwxPQvM+HN3k9LF4SmSYAgFJghrRxBqjjUDaM8rRnuiPDd+rPx5e+ZzHo4Sn4NfLn/Jsa7AwBBBB6EHIPwM0ji01oyqCFq+9UBZ2CgdSxAA+ZkujUYuTtFHE8e7UapbkqpNC12E4usDABRjccMRnGRgjIOcCeeVSeayPs4XAYeVFzqZm1/wAr+s7ekEKATuOBk4xnl1wJ6UfFk9S4DBCYAgEGAa19c1THvl9TPq2ICVA8rBzK4/S6fDpJc7KkpruPXp+xnU3q4DKwYHoQQQfmJTm4yjo0XIMFFlgUEsQAOpPID5yXsaSbdkcX2n7Vaipk9G7lq3baLX3BAcEn1iQpUAE7gSOU4TqyWx9rAdn0aifGzXS2X9uddw7d3abnFjFQSwG0NnnkDwE7x2Pj1LZ2krLoZGZTBVAEAgwQwtbfYhDBN9ePWC/lBz9oD84e7r5Z6SN2OtNRkrN2f2L2k1aWDKMGHu6g+RHUH3GW5mcJQdpIvwZMTiGtWpcllBI9UHJLHyCjm3wHORuyOlOnKb205nKcD4/rL9Y1NhppSs81APeWHAOF3HIGCCTjlkDqZwhUlKVmfWxWDw1HDRqQzSb58kdss9B8UmAIAgCAIAgCAIAgCAQRANaeGshzQ+z9gjdUfgucof3SB7jM5XyZ2VVS0mr+fMfhMpyurav9oZsr/mAyv8QEZrbl4Kl4Hfy2Zm6bUpYNyOrr5qQw+omk0zlKDi7SRdgwIBh38Npc7mrUt+kBhv5hzkyo6xrTirJlizhdKjLFwo5nN1oUfHLyZUiqrNuy/Bi0PTnOmoFjfrMYT4m4g7v4cyacjtJTt/llZdOfsYKdjUOrTVWbCVyzKqhVazltOPcMnJJJOPLE58FZrnp/9SccO6Edn72OpZcjHnO58vXka70Kyr8g+V/V2Elfgj9U+e4e4SNM7cSM/Gvqv2KhxdV5XBqT5v7HysHq/cH3Re25eA34Hf039tzYK4IyCCD4jpLucLNbkwBiLAwbOEU5yE2HrmtmrJPv2kZksdePPZu/rqUHhijrbdj/AO1/65ky+ZpV29Mq9jBTuM/iKu/sH55JdVPvubIHwGT7pnTkdP8AJbvvKun8Gv0/Y1fTF1Vm07Ru2jO3vM8sAknCjn7yegxM8FZ8x632pJYV0Ic+fOx1+J2PkmtbQOhLUPtzzNb5as+J2+KH4cvdI77nZVItWqL6rf8AkkcVCcrkar9o+tX/AJg5AfvYkzdRwb+B3/PsZ1VqsNysGB6EHIPzE0cpJxdmrFeYIMQDCu4VSx3bNrHqyE1sfiVIJksjqq00rX089Sg8LX9bf/mv/vJl8zXHfyr2MBvRt2K6zqLAfM2hT+1Y5Kp9c+6R2Oq4tu88q9vsa3VdjRfqa9RcFwCWdFyVOMbF5+1zySeQ5DlOUqClJNnqpdqSpUJUofRnY4noPkmFq9BubejtXZ03DmCB4Mp5MPv5ESPXY6Qq2WVq6/vMtDXWV8rqyR+srBZT8U5sn/kPfJqa4cZeB/R6GZpdXXYN1bq481IPPyOOk1e5znCUdJKxegyIBh6rh1Tncyet+kpKP/MpBkaRuNaUVa+n2Me/Q1oCz3Wqo67r3AHxOf7yZVzZ0VWctIxXsYQ06WBkopAVhhrrAwyP2c+vZ9QPfMtX2R1U5QalUltsl/bIt9keyqaM2v1exiATzK1g+qM+Z6n5eUlKkoanbtDtKeKUYvZL7nTTqfNEAQBAEAQBAEAQBAEAQBAIxAMTUcLpc7mrXd+kBtf+YYP3ksjpGtOKsmWfwXj2Lrl/j3/6w0ZTTr33S9rfgqGht/6mz+Wr/hJZ9RxIfIvdkfg1j7WouPuBRf8ASoP3lyjjJPSK/JVXwikEMU3sOjWE2EfAuTj5SKKQdepsnb00/BnYmkcRiAMQCYBBEAwX4PTnKr3ZPPNbNWT8dhGfnI4o6qtPnr66/kpGgsHs6i0e5hW/3K5+8ln1NcWL3ivuir0a/wDXj/KH/KLPqTPT+X7lLaK0+1qX/hWtf6qTJlfUcSC2gvdheDVHm4a0/wDcY2DPmFPqj5CXKg68+WnpoZ4QDpymjiTiATAEAjEAwbeEUk7tm1j1ZCa2PxKEEzOVHWNea539dSn8HOD6uotHuOxx9WXP3iz5MvFXOK/H4JGmv/6gfOof2YRZ9Rnp/L9yDo7j11Lj91K1/qDDi+o4kPl+7A4PWfym+33WMWX+T2ftGRcy/ETXhsvRfruZ1dYUAAAAdAOQHwE0jg9XdlWIBMAjEAYgGJqeGU2HcyDd+kPVcfBxgj6yWTOka046J6dCyOGsvsai0DyJWwfVwT95MvQ1xovxRX4/BUNNf/1A+dQz9miz6jPT+X7sg6Cw+1qbP4VrT77SfvFn1Dqw5RX3ZXTwmpWDldzjozk2MPgWJx8oyojrTatsvLQzcTRyGIBMAQBAEAQBAEAQBAEAQBAEAQBAIxAGIBMAQBAEAQBAIzAGYIIAgCCjMAZgDMAZgDMAZgFh9ZWM5dRghT6w5M3QHyJz0kujShLoXsymSzZq0Xdl1G3BbLAbQemfLMlzShJ203L2ZdTIzAJzIBmUgzBSYAgCAIBGIBMAQBAEAQBAEAQBAEAQBAEAQBAEAQBAEAQBAEAQBAEAQBANV2nutTS3PScWJWzKcBua88bSDnIBExNvLdHowkKc68Y1PC3ZnOcM4pxDUXGor3C4F+7arFanUiurmMbiwJJ8MGcoTm3Zo+lXw+Do080Xme31W79DD4ZxziVxprK7O+RVFhVcqaWHf2kYwN3QDGOmJI1KjdrHavhMDTUpJ3yvbrfwpenMqt49xFLGQV7wuotoDEKN7OSaWwAMKq4yffK5z6EWCwMoKTlZuKlb08S9W9jccT4pYKa6qbt1/pFWndzWPawGsO0qF9nJ5cptylayPFQoQdVzqR7uVySv7Gn0vHNYpWw2G5f/AHh2GtF316fcqNlVB3MwHTljwmFOa38z2TwuGacVG3g1u95b7lNPHdS9WrYag2d3pFcbKlULdZu5V+rkhcAHOZFUepZYOjCdJONrza3vdK2+vMp1nFtRp6dNVTeXV62bvmC5LKQorDMpB555kFjEptJIQw9CtUqVKkbWdsq6dd/4L+s4nrw7KLwGRtJSQtaFXuu/KHLDO0Ag4z4eEZpmadDCOKbjvne70S2X1ZbftFqUUK9+FNupHf8AdKXKUbVVFULt3Mxbw6CV1JJW9SxwdCTzRjyj3b9d3e97IuLrL7W4b3moesvU1rkKoDWHYEQrtwT67ciPDPWLt5dTLp0accRkgnZpLXZa3f2NfxbUXFGdEFjvxF2Ud2qlk0quQWKgbsFRgnngCYqN206npw9Oip2k7JU+vORt345aWor9KCK9K2d6tAPfWM+0VqhyFA8R1+E6KcnY8awtNQnLJeztbNsrb+Zi8T3WNqVbG2zXaajdsVSUr2WMGdRlhnKjJ90y23e3VHSkoQjBrlCUt+bulYyNNxzV2a169y1112ODWQuTTWObdC2TyIIIGDKpTcjM8LhoYZSespLfzb/Q2XZriFpSqzU3knU57qvuwoXmzDLKuc7Me1/Wbi5bvmeXG0qalKNGPhtd33/r6Go0faXUM4cvkfj2tp7sAaeutW2EvjO4kDxwc9JzVSTPXPBUVCyWvdtK+7e+hev12tp0dWotvY953ZsK1VlqEYMTsUL65JKjmOWM4mnOSjdmYUcNVxEqcI2te127Sfm76HQ9lLrX0tVlzb3ddxI24wxJUepy6YnSm243Z8/GxpwryjTVktDcTZ5RAEAQBAEAQBAEAQBAEAQBAEAQBAEAQBAEAQBAEAQBAEAQBAEAQBAIIgEbYA2+6BqNsAbRAAUeUC75gIPKA2xt90C7G2BqNvugXY2e6NBdjYPKBdjYPKBdjbAG2BcbZANsFuYPFOEV6gKLN425xsssqPPkQSjDI+Mkop6M7UMROi24216pP8mTo9IlSLXWoVEAVQOgA6CaSscpzlUk5zd2y/BkQBAEAQBAEAQBAEAQBAEAQBAEAQBAEAQBAEAQBAEAQBAEAQBAEAQBAEAQBAEAQBAEAQBAEAQBAEAQBAEAQBAEAQBAEAQBAEAQBAEAQBAEAQBAEA//2Q=="/>
          <p:cNvSpPr>
            <a:spLocks noChangeAspect="1" noChangeArrowheads="1"/>
          </p:cNvSpPr>
          <p:nvPr/>
        </p:nvSpPr>
        <p:spPr bwMode="auto">
          <a:xfrm>
            <a:off x="155575" y="-990600"/>
            <a:ext cx="6858000" cy="2076450"/>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8" name="7 Resim" descr="Fibonacci2.jpg"/>
          <p:cNvPicPr>
            <a:picLocks noChangeAspect="1"/>
          </p:cNvPicPr>
          <p:nvPr/>
        </p:nvPicPr>
        <p:blipFill>
          <a:blip r:embed="rId3" cstate="print"/>
          <a:stretch>
            <a:fillRect/>
          </a:stretch>
        </p:blipFill>
        <p:spPr>
          <a:xfrm>
            <a:off x="6929454" y="2857496"/>
            <a:ext cx="1603817" cy="1834098"/>
          </a:xfrm>
          <a:prstGeom prst="rect">
            <a:avLst/>
          </a:prstGeom>
        </p:spPr>
      </p:pic>
      <p:pic>
        <p:nvPicPr>
          <p:cNvPr id="9" name="8 Resim" descr="bilgisayar.wmf"/>
          <p:cNvPicPr>
            <a:picLocks noChangeAspect="1"/>
          </p:cNvPicPr>
          <p:nvPr/>
        </p:nvPicPr>
        <p:blipFill>
          <a:blip r:embed="rId4"/>
          <a:stretch>
            <a:fillRect/>
          </a:stretch>
        </p:blipFill>
        <p:spPr>
          <a:xfrm>
            <a:off x="7858148" y="5000636"/>
            <a:ext cx="714380" cy="729420"/>
          </a:xfrm>
          <a:prstGeom prst="rect">
            <a:avLst/>
          </a:prstGeom>
        </p:spPr>
      </p:pic>
      <p:sp>
        <p:nvSpPr>
          <p:cNvPr id="10" name="9 Köşeleri Yuvarlanmış Dikdörtgen Belirtme Çizgisi"/>
          <p:cNvSpPr/>
          <p:nvPr/>
        </p:nvSpPr>
        <p:spPr>
          <a:xfrm>
            <a:off x="4643438" y="2357430"/>
            <a:ext cx="1928826" cy="1714512"/>
          </a:xfrm>
          <a:prstGeom prst="wedgeRoundRectCallout">
            <a:avLst>
              <a:gd name="adj1" fmla="val 86991"/>
              <a:gd name="adj2" fmla="val 22980"/>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600" dirty="0" smtClean="0"/>
              <a:t>Ben </a:t>
            </a:r>
            <a:r>
              <a:rPr lang="tr-TR" sz="1600" dirty="0" err="1" smtClean="0"/>
              <a:t>Fibonacci</a:t>
            </a:r>
            <a:r>
              <a:rPr lang="tr-TR" sz="1600" dirty="0" smtClean="0"/>
              <a:t>. Tavşan </a:t>
            </a:r>
            <a:r>
              <a:rPr lang="tr-TR" sz="1600" dirty="0" smtClean="0">
                <a:sym typeface="Wingdings" pitchFamily="2" charset="2"/>
              </a:rPr>
              <a:t>nüfus artışını modellemeye çalıştım. Sonra meşhur oldum.</a:t>
            </a:r>
            <a:endParaRPr lang="tr-TR" sz="1600" dirty="0"/>
          </a:p>
        </p:txBody>
      </p:sp>
      <p:sp>
        <p:nvSpPr>
          <p:cNvPr id="11" name="10 Yuvarlatılmış Dikdörtgen"/>
          <p:cNvSpPr/>
          <p:nvPr/>
        </p:nvSpPr>
        <p:spPr>
          <a:xfrm>
            <a:off x="4857752" y="4929198"/>
            <a:ext cx="2857520" cy="135732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dirty="0" err="1" smtClean="0"/>
              <a:t>fibonacci</a:t>
            </a:r>
            <a:r>
              <a:rPr lang="tr-TR" dirty="0" smtClean="0"/>
              <a:t> sayı dizisinin  ilgili bölümünün değerini özyinelemeli olarak hesaplayan kodu yazalım.</a:t>
            </a:r>
            <a:endParaRPr lang="tr-TR" dirty="0"/>
          </a:p>
        </p:txBody>
      </p:sp>
      <p:pic>
        <p:nvPicPr>
          <p:cNvPr id="12" name="11 Resim" descr="rabbit-clip-art-3.jpg.gif"/>
          <p:cNvPicPr>
            <a:picLocks noChangeAspect="1"/>
          </p:cNvPicPr>
          <p:nvPr/>
        </p:nvPicPr>
        <p:blipFill>
          <a:blip r:embed="rId5">
            <a:clrChange>
              <a:clrFrom>
                <a:srgbClr val="FFFFFF"/>
              </a:clrFrom>
              <a:clrTo>
                <a:srgbClr val="FFFFFF">
                  <a:alpha val="0"/>
                </a:srgbClr>
              </a:clrTo>
            </a:clrChange>
          </a:blip>
          <a:stretch>
            <a:fillRect/>
          </a:stretch>
        </p:blipFill>
        <p:spPr>
          <a:xfrm>
            <a:off x="6858016" y="3786190"/>
            <a:ext cx="1143008" cy="1143008"/>
          </a:xfrm>
          <a:prstGeom prst="rect">
            <a:avLst/>
          </a:prstGeom>
        </p:spPr>
      </p:pic>
      <p:pic>
        <p:nvPicPr>
          <p:cNvPr id="14" name="13 Resim" descr="fibrab.gif"/>
          <p:cNvPicPr>
            <a:picLocks noChangeAspect="1"/>
          </p:cNvPicPr>
          <p:nvPr/>
        </p:nvPicPr>
        <p:blipFill>
          <a:blip r:embed="rId6"/>
          <a:stretch>
            <a:fillRect/>
          </a:stretch>
        </p:blipFill>
        <p:spPr>
          <a:xfrm>
            <a:off x="500034" y="3143247"/>
            <a:ext cx="4042800" cy="3137958"/>
          </a:xfrm>
          <a:prstGeom prst="rect">
            <a:avLst/>
          </a:prstGeom>
          <a:ln>
            <a:solidFill>
              <a:srgbClr val="C00000"/>
            </a:solidFill>
          </a:ln>
        </p:spPr>
      </p:pic>
      <p:pic>
        <p:nvPicPr>
          <p:cNvPr id="7" name="6 Resim" descr="Sayi-oruntuleri-fibonacci-sayi-dizisi.jpg"/>
          <p:cNvPicPr>
            <a:picLocks noChangeAspect="1"/>
          </p:cNvPicPr>
          <p:nvPr/>
        </p:nvPicPr>
        <p:blipFill>
          <a:blip r:embed="rId7"/>
          <a:srcRect b="18287"/>
          <a:stretch>
            <a:fillRect/>
          </a:stretch>
        </p:blipFill>
        <p:spPr>
          <a:xfrm>
            <a:off x="500034" y="2143116"/>
            <a:ext cx="4042422" cy="1000132"/>
          </a:xfrm>
          <a:prstGeom prst="rect">
            <a:avLst/>
          </a:prstGeom>
          <a:ln>
            <a:solidFill>
              <a:srgbClr val="C00000"/>
            </a:solidFill>
          </a:ln>
        </p:spPr>
      </p:pic>
      <p:sp>
        <p:nvSpPr>
          <p:cNvPr id="15" name="14 Yuvarlatılmış Dikdörtgen"/>
          <p:cNvSpPr/>
          <p:nvPr/>
        </p:nvSpPr>
        <p:spPr>
          <a:xfrm>
            <a:off x="5786446" y="500042"/>
            <a:ext cx="2857520" cy="857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Bu kodu özyinelemeli kodlamanın sakıncası ne olabilir?</a:t>
            </a:r>
            <a:endParaRPr lang="tr-TR"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5357826"/>
            <a:ext cx="8229600" cy="990600"/>
          </a:xfrm>
        </p:spPr>
        <p:txBody>
          <a:bodyPr/>
          <a:lstStyle/>
          <a:p>
            <a:r>
              <a:rPr lang="tr-TR" dirty="0" smtClean="0"/>
              <a:t>Uygulama</a:t>
            </a:r>
            <a:endParaRPr lang="tr-TR" dirty="0"/>
          </a:p>
        </p:txBody>
      </p:sp>
      <p:pic>
        <p:nvPicPr>
          <p:cNvPr id="4" name="3 Resim" descr="soru.jpg"/>
          <p:cNvPicPr>
            <a:picLocks noChangeAspect="1"/>
          </p:cNvPicPr>
          <p:nvPr/>
        </p:nvPicPr>
        <p:blipFill>
          <a:blip r:embed="rId2"/>
          <a:stretch>
            <a:fillRect/>
          </a:stretch>
        </p:blipFill>
        <p:spPr>
          <a:xfrm>
            <a:off x="1500166" y="3857628"/>
            <a:ext cx="2371344" cy="1780032"/>
          </a:xfrm>
          <a:prstGeom prst="rect">
            <a:avLst/>
          </a:prstGeom>
        </p:spPr>
      </p:pic>
      <p:sp>
        <p:nvSpPr>
          <p:cNvPr id="5" name="4 Dikdörtgen"/>
          <p:cNvSpPr/>
          <p:nvPr/>
        </p:nvSpPr>
        <p:spPr>
          <a:xfrm>
            <a:off x="500034" y="571480"/>
            <a:ext cx="4572000" cy="3139321"/>
          </a:xfrm>
          <a:prstGeom prst="rect">
            <a:avLst/>
          </a:prstGeom>
        </p:spPr>
        <p:txBody>
          <a:bodyPr>
            <a:spAutoFit/>
          </a:bodyPr>
          <a:lstStyle/>
          <a:p>
            <a:r>
              <a:rPr lang="tr-TR" dirty="0" smtClean="0"/>
              <a:t>#</a:t>
            </a:r>
            <a:r>
              <a:rPr lang="tr-TR" dirty="0" err="1" smtClean="0"/>
              <a:t>include</a:t>
            </a:r>
            <a:r>
              <a:rPr lang="tr-TR" dirty="0" smtClean="0"/>
              <a:t> &lt;</a:t>
            </a:r>
            <a:r>
              <a:rPr lang="tr-TR" dirty="0" err="1" smtClean="0"/>
              <a:t>stdio</a:t>
            </a:r>
            <a:r>
              <a:rPr lang="tr-TR" dirty="0" smtClean="0"/>
              <a:t>.h&gt;</a:t>
            </a:r>
          </a:p>
          <a:p>
            <a:r>
              <a:rPr lang="tr-TR" dirty="0" err="1" smtClean="0"/>
              <a:t>int</a:t>
            </a:r>
            <a:r>
              <a:rPr lang="tr-TR" dirty="0" smtClean="0"/>
              <a:t> topla(</a:t>
            </a:r>
            <a:r>
              <a:rPr lang="tr-TR" dirty="0" err="1" smtClean="0"/>
              <a:t>int</a:t>
            </a:r>
            <a:r>
              <a:rPr lang="tr-TR" dirty="0" smtClean="0"/>
              <a:t>);</a:t>
            </a:r>
          </a:p>
          <a:p>
            <a:r>
              <a:rPr lang="tr-TR" dirty="0" err="1" smtClean="0"/>
              <a:t>int</a:t>
            </a:r>
            <a:r>
              <a:rPr lang="tr-TR" dirty="0" smtClean="0"/>
              <a:t> </a:t>
            </a:r>
            <a:r>
              <a:rPr lang="tr-TR" dirty="0" err="1" smtClean="0"/>
              <a:t>main</a:t>
            </a:r>
            <a:r>
              <a:rPr lang="tr-TR" dirty="0" smtClean="0"/>
              <a:t>()</a:t>
            </a:r>
          </a:p>
          <a:p>
            <a:r>
              <a:rPr lang="tr-TR" dirty="0" smtClean="0"/>
              <a:t>{	</a:t>
            </a:r>
          </a:p>
          <a:p>
            <a:r>
              <a:rPr lang="tr-TR" dirty="0" smtClean="0"/>
              <a:t>	</a:t>
            </a:r>
            <a:r>
              <a:rPr lang="tr-TR" dirty="0" err="1" smtClean="0"/>
              <a:t>printf</a:t>
            </a:r>
            <a:r>
              <a:rPr lang="tr-TR" dirty="0" smtClean="0"/>
              <a:t>("%d", topla(5));</a:t>
            </a:r>
          </a:p>
          <a:p>
            <a:r>
              <a:rPr lang="tr-TR" dirty="0" smtClean="0"/>
              <a:t>	</a:t>
            </a:r>
            <a:r>
              <a:rPr lang="tr-TR" dirty="0" err="1" smtClean="0"/>
              <a:t>return</a:t>
            </a:r>
            <a:r>
              <a:rPr lang="tr-TR" dirty="0" smtClean="0"/>
              <a:t> 0;</a:t>
            </a:r>
          </a:p>
          <a:p>
            <a:r>
              <a:rPr lang="tr-TR" dirty="0" smtClean="0"/>
              <a:t>}</a:t>
            </a:r>
          </a:p>
          <a:p>
            <a:r>
              <a:rPr lang="tr-TR" dirty="0" err="1" smtClean="0"/>
              <a:t>int</a:t>
            </a:r>
            <a:r>
              <a:rPr lang="tr-TR" dirty="0" smtClean="0"/>
              <a:t> topla(</a:t>
            </a:r>
            <a:r>
              <a:rPr lang="tr-TR" dirty="0" err="1" smtClean="0"/>
              <a:t>int</a:t>
            </a:r>
            <a:r>
              <a:rPr lang="tr-TR" dirty="0" smtClean="0"/>
              <a:t> x)</a:t>
            </a:r>
          </a:p>
          <a:p>
            <a:r>
              <a:rPr lang="tr-TR" dirty="0" smtClean="0"/>
              <a:t>{</a:t>
            </a:r>
          </a:p>
          <a:p>
            <a:r>
              <a:rPr lang="tr-TR" dirty="0" smtClean="0"/>
              <a:t>	</a:t>
            </a:r>
            <a:r>
              <a:rPr lang="tr-TR" dirty="0" err="1" smtClean="0"/>
              <a:t>return</a:t>
            </a:r>
            <a:r>
              <a:rPr lang="tr-TR" dirty="0" smtClean="0"/>
              <a:t> x + topla(x-1);	</a:t>
            </a:r>
          </a:p>
          <a:p>
            <a:r>
              <a:rPr lang="tr-TR" dirty="0" smtClean="0"/>
              <a:t>}</a:t>
            </a:r>
            <a:endParaRPr lang="tr-TR" dirty="0"/>
          </a:p>
        </p:txBody>
      </p:sp>
      <p:sp>
        <p:nvSpPr>
          <p:cNvPr id="6" name="5 Yuvarlatılmış Dikdörtgen"/>
          <p:cNvSpPr/>
          <p:nvPr/>
        </p:nvSpPr>
        <p:spPr>
          <a:xfrm>
            <a:off x="5214942" y="428604"/>
            <a:ext cx="3286148" cy="2214578"/>
          </a:xfrm>
          <a:prstGeom prst="roundRect">
            <a:avLst>
              <a:gd name="adj" fmla="val 12079"/>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dirty="0" smtClean="0"/>
              <a:t>HATA2</a:t>
            </a:r>
            <a:br>
              <a:rPr lang="tr-TR" dirty="0" smtClean="0"/>
            </a:br>
            <a:r>
              <a:rPr lang="tr-TR" dirty="0" smtClean="0"/>
              <a:t>Temel olgu kısmı atlandığı için topla(5) topla(4)’ü, topla(4) topla(3)’ü… çağırır ve bu kod çökene kadar gider. </a:t>
            </a:r>
            <a:r>
              <a:rPr lang="tr-TR" dirty="0" err="1" smtClean="0"/>
              <a:t>RAMde</a:t>
            </a:r>
            <a:r>
              <a:rPr lang="tr-TR" dirty="0" smtClean="0"/>
              <a:t> yeni bir fonksiyon için yeterli yer kalmadığında kod çöker.</a:t>
            </a:r>
            <a:endParaRPr lang="tr-TR" dirty="0"/>
          </a:p>
        </p:txBody>
      </p:sp>
      <p:sp>
        <p:nvSpPr>
          <p:cNvPr id="7" name="6 Yuvarlatılmış Dikdörtgen"/>
          <p:cNvSpPr/>
          <p:nvPr/>
        </p:nvSpPr>
        <p:spPr>
          <a:xfrm>
            <a:off x="5286380" y="4357694"/>
            <a:ext cx="3357586" cy="200026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Bu uygulama değerlendirilirken hata numarası doğru ise tam puan verilecektir. Ancak sınavda hata numarası ile birlikte yapılan açıklamanın da doğru olması </a:t>
            </a:r>
            <a:r>
              <a:rPr lang="tr-TR" b="1" dirty="0" smtClean="0"/>
              <a:t>gerekir.</a:t>
            </a:r>
            <a:endParaRPr lang="tr-TR" b="1" dirty="0"/>
          </a:p>
        </p:txBody>
      </p:sp>
      <p:sp>
        <p:nvSpPr>
          <p:cNvPr id="8" name="7 Metin kutusu"/>
          <p:cNvSpPr txBox="1"/>
          <p:nvPr/>
        </p:nvSpPr>
        <p:spPr>
          <a:xfrm>
            <a:off x="4714876" y="2714620"/>
            <a:ext cx="4000528" cy="1600438"/>
          </a:xfrm>
          <a:prstGeom prst="rect">
            <a:avLst/>
          </a:prstGeom>
          <a:noFill/>
        </p:spPr>
        <p:txBody>
          <a:bodyPr wrap="square" rtlCol="0">
            <a:spAutoFit/>
          </a:bodyPr>
          <a:lstStyle/>
          <a:p>
            <a:r>
              <a:rPr lang="tr-TR" sz="1400" i="1" dirty="0" smtClean="0"/>
              <a:t>HATA3 OLDUĞU DA DÜŞÜNÜLEBİLİR ANCAK  SONSUZ BİR DÖNGÜ DEĞİLDİR  kod </a:t>
            </a:r>
            <a:r>
              <a:rPr lang="tr-TR" sz="1400" i="1" dirty="0" err="1" smtClean="0"/>
              <a:t>for</a:t>
            </a:r>
            <a:r>
              <a:rPr lang="tr-TR" sz="1400" i="1" dirty="0" smtClean="0"/>
              <a:t> döngüsündeki gibi aynı yerde dönmüyor, yeni bir “sekmede” kendini çağırıyor, yeni açılan parça da başka bir “</a:t>
            </a:r>
            <a:r>
              <a:rPr lang="tr-TR" sz="1400" i="1" dirty="0" err="1" smtClean="0"/>
              <a:t>sekme”yi</a:t>
            </a:r>
            <a:r>
              <a:rPr lang="tr-TR" sz="1400" i="1" dirty="0" smtClean="0"/>
              <a:t> çağırıyor ve bu durum </a:t>
            </a:r>
            <a:r>
              <a:rPr lang="tr-TR" sz="1400" i="1" dirty="0" err="1" smtClean="0"/>
              <a:t>RAM’de</a:t>
            </a:r>
            <a:r>
              <a:rPr lang="tr-TR" sz="1400" i="1" dirty="0" smtClean="0"/>
              <a:t> sürekli yeni fonksiyon için yer ayrılması demek olup zamanla </a:t>
            </a:r>
            <a:r>
              <a:rPr lang="tr-TR" sz="1400" b="1" i="1" dirty="0" smtClean="0"/>
              <a:t>kod çöküyor.</a:t>
            </a:r>
            <a:endParaRPr lang="tr-TR" sz="1400" b="1" i="1" dirty="0"/>
          </a:p>
        </p:txBody>
      </p:sp>
      <p:sp>
        <p:nvSpPr>
          <p:cNvPr id="9" name="8 Metin kutusu"/>
          <p:cNvSpPr txBox="1"/>
          <p:nvPr/>
        </p:nvSpPr>
        <p:spPr>
          <a:xfrm>
            <a:off x="2571736" y="500042"/>
            <a:ext cx="2071702" cy="70788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tr-TR" sz="2000" b="1" dirty="0" smtClean="0"/>
              <a:t>Hata 3 mü </a:t>
            </a:r>
            <a:br>
              <a:rPr lang="tr-TR" sz="2000" b="1" dirty="0" smtClean="0"/>
            </a:br>
            <a:r>
              <a:rPr lang="tr-TR" sz="2000" b="1" dirty="0" smtClean="0"/>
              <a:t>Hata 2 mi?</a:t>
            </a:r>
            <a:endParaRPr lang="tr-TR" sz="2000" b="1"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heckerboard(across)">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Resim" descr="Ekran Alıntısıq.JPG"/>
          <p:cNvPicPr>
            <a:picLocks noChangeAspect="1"/>
          </p:cNvPicPr>
          <p:nvPr/>
        </p:nvPicPr>
        <p:blipFill>
          <a:blip r:embed="rId2"/>
          <a:stretch>
            <a:fillRect/>
          </a:stretch>
        </p:blipFill>
        <p:spPr>
          <a:xfrm>
            <a:off x="4000496" y="1285860"/>
            <a:ext cx="4950673" cy="2880288"/>
          </a:xfrm>
          <a:prstGeom prst="rect">
            <a:avLst/>
          </a:prstGeom>
        </p:spPr>
      </p:pic>
      <p:sp>
        <p:nvSpPr>
          <p:cNvPr id="4" name="3 Başlık"/>
          <p:cNvSpPr>
            <a:spLocks noGrp="1"/>
          </p:cNvSpPr>
          <p:nvPr>
            <p:ph type="title"/>
          </p:nvPr>
        </p:nvSpPr>
        <p:spPr/>
        <p:txBody>
          <a:bodyPr/>
          <a:lstStyle/>
          <a:p>
            <a:r>
              <a:rPr lang="tr-TR" dirty="0" smtClean="0"/>
              <a:t>Bunu biliyor musunuz?</a:t>
            </a:r>
            <a:endParaRPr lang="tr-TR" dirty="0"/>
          </a:p>
        </p:txBody>
      </p:sp>
      <p:sp>
        <p:nvSpPr>
          <p:cNvPr id="5" name="4 İçerik Yer Tutucusu"/>
          <p:cNvSpPr>
            <a:spLocks noGrp="1"/>
          </p:cNvSpPr>
          <p:nvPr>
            <p:ph sz="quarter" idx="1"/>
          </p:nvPr>
        </p:nvSpPr>
        <p:spPr>
          <a:xfrm>
            <a:off x="457200" y="1219200"/>
            <a:ext cx="3543296" cy="4937760"/>
          </a:xfrm>
        </p:spPr>
        <p:txBody>
          <a:bodyPr>
            <a:normAutofit fontScale="92500"/>
          </a:bodyPr>
          <a:lstStyle/>
          <a:p>
            <a:r>
              <a:rPr lang="tr-TR" dirty="0" smtClean="0"/>
              <a:t>Bu </a:t>
            </a:r>
            <a:r>
              <a:rPr lang="tr-TR" i="1" dirty="0" err="1" smtClean="0"/>
              <a:t>tweet</a:t>
            </a:r>
            <a:r>
              <a:rPr lang="tr-TR" dirty="0" err="1" smtClean="0"/>
              <a:t>'deki</a:t>
            </a:r>
            <a:r>
              <a:rPr lang="tr-TR" dirty="0" smtClean="0"/>
              <a:t> 7 hatayı bulunuz.</a:t>
            </a:r>
          </a:p>
          <a:p>
            <a:pPr marL="731520" lvl="1" indent="-457200">
              <a:buFont typeface="+mj-lt"/>
              <a:buAutoNum type="arabicPeriod"/>
            </a:pPr>
            <a:r>
              <a:rPr lang="tr-TR" sz="1600" dirty="0" smtClean="0"/>
              <a:t>Doğrusu sınıf == 4 veya sınıf ==5 … şeklinde olmalı</a:t>
            </a:r>
          </a:p>
          <a:p>
            <a:pPr marL="731520" lvl="1" indent="-457200">
              <a:buFont typeface="+mj-lt"/>
              <a:buAutoNum type="arabicPeriod"/>
            </a:pPr>
            <a:r>
              <a:rPr lang="tr-TR" sz="1600" dirty="0" smtClean="0"/>
              <a:t>O kadar uzun il satırı yerine </a:t>
            </a:r>
            <a:br>
              <a:rPr lang="tr-TR" sz="1600" dirty="0" smtClean="0"/>
            </a:br>
            <a:r>
              <a:rPr lang="tr-TR" sz="1600" dirty="0" smtClean="0"/>
              <a:t>		bir dizi, bir </a:t>
            </a:r>
            <a:r>
              <a:rPr lang="tr-TR" sz="1600" dirty="0" err="1" smtClean="0"/>
              <a:t>for</a:t>
            </a:r>
            <a:r>
              <a:rPr lang="tr-TR" sz="1600" dirty="0" smtClean="0"/>
              <a:t>…</a:t>
            </a:r>
          </a:p>
          <a:p>
            <a:pPr marL="731520" lvl="1" indent="-457200">
              <a:buFont typeface="+mj-lt"/>
              <a:buAutoNum type="arabicPeriod"/>
            </a:pPr>
            <a:r>
              <a:rPr lang="tr-TR" sz="1600" i="1" dirty="0" smtClean="0"/>
              <a:t>İçin (yani </a:t>
            </a:r>
            <a:r>
              <a:rPr lang="tr-TR" sz="1600" i="1" dirty="0" err="1" smtClean="0"/>
              <a:t>for</a:t>
            </a:r>
            <a:r>
              <a:rPr lang="tr-TR" sz="1600" i="1" dirty="0" smtClean="0"/>
              <a:t>) </a:t>
            </a:r>
            <a:r>
              <a:rPr lang="tr-TR" sz="1600" dirty="0" smtClean="0"/>
              <a:t>için için ağlıyor. Üç öbek yok.</a:t>
            </a:r>
          </a:p>
          <a:p>
            <a:pPr marL="731520" lvl="1" indent="-457200">
              <a:buFont typeface="+mj-lt"/>
              <a:buAutoNum type="arabicPeriod"/>
            </a:pPr>
            <a:r>
              <a:rPr lang="tr-TR" sz="1600" b="1" dirty="0" smtClean="0"/>
              <a:t>=&lt; nedir? &lt;= olacak</a:t>
            </a:r>
          </a:p>
          <a:p>
            <a:pPr marL="731520" lvl="1" indent="-457200">
              <a:buFont typeface="+mj-lt"/>
              <a:buAutoNum type="arabicPeriod"/>
            </a:pPr>
            <a:r>
              <a:rPr lang="tr-TR" sz="1600" dirty="0" smtClean="0"/>
              <a:t>Girinti yok</a:t>
            </a:r>
          </a:p>
          <a:p>
            <a:pPr marL="731520" lvl="1" indent="-457200">
              <a:buFont typeface="+mj-lt"/>
              <a:buAutoNum type="arabicPeriod"/>
            </a:pPr>
            <a:r>
              <a:rPr lang="tr-TR" sz="1600" dirty="0" smtClean="0"/>
              <a:t>Değişken isimlendirmeleri tutarsız (sınıf ve Sınav – büyük küçük harf)</a:t>
            </a:r>
          </a:p>
          <a:p>
            <a:pPr marL="731520" lvl="1" indent="-457200">
              <a:buFont typeface="+mj-lt"/>
              <a:buAutoNum type="arabicPeriod"/>
            </a:pPr>
            <a:r>
              <a:rPr lang="tr-TR" sz="1600" dirty="0" smtClean="0"/>
              <a:t>Dizilerde [] yerine () kullanımı. Fonksiyona değil ki () olsun.</a:t>
            </a:r>
          </a:p>
          <a:p>
            <a:pPr marL="731520" lvl="1" indent="-457200">
              <a:buNone/>
            </a:pPr>
            <a:endParaRPr lang="tr-TR" sz="1600" dirty="0" smtClean="0"/>
          </a:p>
          <a:p>
            <a:pPr marL="731520" lvl="1" indent="-457200">
              <a:buNone/>
            </a:pPr>
            <a:r>
              <a:rPr lang="tr-TR" sz="1600" dirty="0" smtClean="0"/>
              <a:t>İNSANLARIN İLGİSİNİ ÇEKMEK İÇİN</a:t>
            </a:r>
          </a:p>
          <a:p>
            <a:pPr marL="731520" lvl="1" indent="-457200">
              <a:buNone/>
            </a:pPr>
            <a:r>
              <a:rPr lang="tr-TR" sz="1600" dirty="0" smtClean="0"/>
              <a:t>GÜZEL BİR YAKLAŞIM</a:t>
            </a:r>
          </a:p>
          <a:p>
            <a:pPr marL="731520" lvl="1" indent="-457200">
              <a:buNone/>
            </a:pPr>
            <a:endParaRPr lang="tr-TR" sz="1600" dirty="0"/>
          </a:p>
        </p:txBody>
      </p:sp>
      <p:pic>
        <p:nvPicPr>
          <p:cNvPr id="1026" name="Picture 2" descr="Image result for TWEET"/>
          <p:cNvPicPr>
            <a:picLocks noChangeAspect="1" noChangeArrowheads="1"/>
          </p:cNvPicPr>
          <p:nvPr/>
        </p:nvPicPr>
        <p:blipFill>
          <a:blip r:embed="rId3"/>
          <a:srcRect/>
          <a:stretch>
            <a:fillRect/>
          </a:stretch>
        </p:blipFill>
        <p:spPr bwMode="auto">
          <a:xfrm>
            <a:off x="6786578" y="4429132"/>
            <a:ext cx="1666860" cy="1666860"/>
          </a:xfrm>
          <a:prstGeom prst="rect">
            <a:avLst/>
          </a:prstGeom>
          <a:noFill/>
        </p:spPr>
      </p:pic>
      <p:pic>
        <p:nvPicPr>
          <p:cNvPr id="2" name="Picture 2"/>
          <p:cNvPicPr>
            <a:picLocks noChangeAspect="1" noChangeArrowheads="1"/>
          </p:cNvPicPr>
          <p:nvPr/>
        </p:nvPicPr>
        <p:blipFill>
          <a:blip r:embed="rId4" cstate="print"/>
          <a:srcRect/>
          <a:stretch>
            <a:fillRect/>
          </a:stretch>
        </p:blipFill>
        <p:spPr bwMode="auto">
          <a:xfrm>
            <a:off x="4500562" y="4286256"/>
            <a:ext cx="2072128" cy="2089140"/>
          </a:xfrm>
          <a:prstGeom prst="rect">
            <a:avLst/>
          </a:prstGeom>
          <a:noFill/>
          <a:ln w="9525">
            <a:noFill/>
            <a:miter lim="800000"/>
            <a:headEnd/>
            <a:tailEnd/>
          </a:ln>
          <a:effectLst/>
        </p:spPr>
      </p:pic>
    </p:spTree>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4000" b="1" smtClean="0">
                <a:solidFill>
                  <a:schemeClr val="tx2">
                    <a:lumMod val="60000"/>
                    <a:lumOff val="40000"/>
                  </a:schemeClr>
                </a:solidFill>
              </a:rPr>
              <a:t>Özyineleme (Recursion)</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fontScale="92500" lnSpcReduction="20000"/>
          </a:bodyPr>
          <a:lstStyle/>
          <a:p>
            <a:pPr algn="just">
              <a:buFontTx/>
              <a:buChar char="-"/>
            </a:pPr>
            <a:r>
              <a:rPr lang="tr-TR" sz="2400" dirty="0" smtClean="0">
                <a:solidFill>
                  <a:schemeClr val="tx1"/>
                </a:solidFill>
              </a:rPr>
              <a:t> </a:t>
            </a:r>
            <a:r>
              <a:rPr lang="tr-TR" dirty="0" smtClean="0">
                <a:solidFill>
                  <a:schemeClr val="tx1"/>
                </a:solidFill>
              </a:rPr>
              <a:t>Özyineleme döngüye benzer bir yapıdır. Dolayısıyla özyinelemenin de döngü yapılarında yaşanabilecek bazı problemlere açık olduğunu söylemek gerekir.</a:t>
            </a:r>
          </a:p>
          <a:p>
            <a:pPr algn="just">
              <a:buFontTx/>
              <a:buChar char="-"/>
            </a:pPr>
            <a:endParaRPr lang="tr-TR" dirty="0">
              <a:solidFill>
                <a:schemeClr val="tx1"/>
              </a:solidFill>
            </a:endParaRPr>
          </a:p>
          <a:p>
            <a:pPr algn="just">
              <a:buFontTx/>
              <a:buChar char="-"/>
            </a:pPr>
            <a:r>
              <a:rPr lang="tr-TR" dirty="0" smtClean="0">
                <a:solidFill>
                  <a:schemeClr val="tx1"/>
                </a:solidFill>
              </a:rPr>
              <a:t> Bir problemi özyineleme ile ifade etmek için iki durumun sağlanması gerekir.</a:t>
            </a:r>
          </a:p>
          <a:p>
            <a:pPr algn="just">
              <a:buFontTx/>
              <a:buChar char="-"/>
            </a:pPr>
            <a:endParaRPr lang="tr-TR" dirty="0" smtClean="0">
              <a:solidFill>
                <a:schemeClr val="tx1"/>
              </a:solidFill>
            </a:endParaRPr>
          </a:p>
          <a:p>
            <a:pPr marL="342900" indent="-342900" algn="just">
              <a:buFont typeface="Wingdings" panose="05000000000000000000" pitchFamily="2" charset="2"/>
              <a:buChar char="Ø"/>
            </a:pPr>
            <a:r>
              <a:rPr lang="tr-TR" b="1" dirty="0" smtClean="0">
                <a:solidFill>
                  <a:schemeClr val="tx1"/>
                </a:solidFill>
              </a:rPr>
              <a:t>1-) Temel Olgu (</a:t>
            </a:r>
            <a:r>
              <a:rPr lang="tr-TR" b="1" dirty="0" err="1" smtClean="0">
                <a:solidFill>
                  <a:schemeClr val="tx1"/>
                </a:solidFill>
              </a:rPr>
              <a:t>Base</a:t>
            </a:r>
            <a:r>
              <a:rPr lang="tr-TR" b="1" dirty="0" smtClean="0">
                <a:solidFill>
                  <a:schemeClr val="tx1"/>
                </a:solidFill>
              </a:rPr>
              <a:t> </a:t>
            </a:r>
            <a:r>
              <a:rPr lang="tr-TR" b="1" dirty="0" err="1" smtClean="0">
                <a:solidFill>
                  <a:schemeClr val="tx1"/>
                </a:solidFill>
              </a:rPr>
              <a:t>Case</a:t>
            </a:r>
            <a:r>
              <a:rPr lang="tr-TR" b="1" dirty="0" smtClean="0">
                <a:solidFill>
                  <a:schemeClr val="tx1"/>
                </a:solidFill>
              </a:rPr>
              <a:t>)</a:t>
            </a:r>
          </a:p>
          <a:p>
            <a:pPr algn="just"/>
            <a:r>
              <a:rPr lang="tr-TR" dirty="0" smtClean="0">
                <a:solidFill>
                  <a:schemeClr val="tx1"/>
                </a:solidFill>
              </a:rPr>
              <a:t>Bir problemin en temel değeri/</a:t>
            </a:r>
            <a:r>
              <a:rPr lang="tr-TR" dirty="0" err="1" smtClean="0">
                <a:solidFill>
                  <a:schemeClr val="tx1"/>
                </a:solidFill>
              </a:rPr>
              <a:t>leri</a:t>
            </a:r>
            <a:r>
              <a:rPr lang="tr-TR" dirty="0" smtClean="0">
                <a:solidFill>
                  <a:schemeClr val="tx1"/>
                </a:solidFill>
              </a:rPr>
              <a:t> olarak düşünülebilir. Bu değer genellikle hiçbir matematiksel hesaplama yapılmadan bulunabilen bir değerdir. Örneğin faktöriyel hesabı yaparken 0! = 1, 1 = 1 değerleri hesaplamaya gerek duyulmadan belirlenen temel olgulardır. Yine </a:t>
            </a:r>
            <a:r>
              <a:rPr lang="tr-TR" dirty="0" err="1" smtClean="0">
                <a:solidFill>
                  <a:schemeClr val="tx1"/>
                </a:solidFill>
              </a:rPr>
              <a:t>Fibonacci</a:t>
            </a:r>
            <a:r>
              <a:rPr lang="tr-TR" dirty="0" smtClean="0">
                <a:solidFill>
                  <a:schemeClr val="tx1"/>
                </a:solidFill>
              </a:rPr>
              <a:t> serisine 1. </a:t>
            </a:r>
            <a:r>
              <a:rPr lang="tr-TR" dirty="0" err="1" smtClean="0">
                <a:solidFill>
                  <a:schemeClr val="tx1"/>
                </a:solidFill>
              </a:rPr>
              <a:t>Fibonacci</a:t>
            </a:r>
            <a:r>
              <a:rPr lang="tr-TR" dirty="0" smtClean="0">
                <a:solidFill>
                  <a:schemeClr val="tx1"/>
                </a:solidFill>
              </a:rPr>
              <a:t> sayısının 0, ikinci </a:t>
            </a:r>
            <a:r>
              <a:rPr lang="tr-TR" dirty="0" err="1" smtClean="0">
                <a:solidFill>
                  <a:schemeClr val="tx1"/>
                </a:solidFill>
              </a:rPr>
              <a:t>Fibonacci</a:t>
            </a:r>
            <a:r>
              <a:rPr lang="tr-TR" dirty="0" smtClean="0">
                <a:solidFill>
                  <a:schemeClr val="tx1"/>
                </a:solidFill>
              </a:rPr>
              <a:t> sayısının 1 olması da temel olgulara örnektir.</a:t>
            </a:r>
          </a:p>
          <a:p>
            <a:pPr marL="342900" indent="-342900" algn="just">
              <a:buFont typeface="Wingdings" panose="05000000000000000000" pitchFamily="2" charset="2"/>
              <a:buChar char="Ø"/>
            </a:pPr>
            <a:endParaRPr lang="tr-TR" dirty="0" smtClean="0">
              <a:solidFill>
                <a:schemeClr val="tx1"/>
              </a:solidFill>
            </a:endParaRPr>
          </a:p>
          <a:p>
            <a:pPr algn="just"/>
            <a:endParaRPr lang="tr-TR" sz="2400" dirty="0" smtClean="0">
              <a:solidFill>
                <a:schemeClr val="tx1"/>
              </a:solidFill>
            </a:endParaRPr>
          </a:p>
        </p:txBody>
      </p:sp>
    </p:spTree>
    <p:extLst>
      <p:ext uri="{BB962C8B-B14F-4D97-AF65-F5344CB8AC3E}">
        <p14:creationId xmlns:p14="http://schemas.microsoft.com/office/powerpoint/2010/main" xmlns="" val="2042323241"/>
      </p:ext>
    </p:extLst>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4000" b="1" smtClean="0">
                <a:solidFill>
                  <a:schemeClr val="tx2">
                    <a:lumMod val="60000"/>
                    <a:lumOff val="40000"/>
                  </a:schemeClr>
                </a:solidFill>
              </a:rPr>
              <a:t>Özyineleme (Recursion)</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fontScale="85000" lnSpcReduction="20000"/>
          </a:bodyPr>
          <a:lstStyle/>
          <a:p>
            <a:pPr algn="just"/>
            <a:r>
              <a:rPr lang="tr-TR" dirty="0" smtClean="0">
                <a:solidFill>
                  <a:schemeClr val="tx1"/>
                </a:solidFill>
              </a:rPr>
              <a:t>- Bir problemi özyineleme ile ifade etmek için iki durumun sağlanması gerekir.</a:t>
            </a:r>
          </a:p>
          <a:p>
            <a:pPr algn="just"/>
            <a:endParaRPr lang="tr-TR" dirty="0" smtClean="0">
              <a:solidFill>
                <a:schemeClr val="tx1"/>
              </a:solidFill>
            </a:endParaRPr>
          </a:p>
          <a:p>
            <a:pPr marL="342900" indent="-342900" algn="just">
              <a:buFont typeface="Wingdings" panose="05000000000000000000" pitchFamily="2" charset="2"/>
              <a:buChar char="Ø"/>
            </a:pPr>
            <a:r>
              <a:rPr lang="tr-TR" b="1" dirty="0" smtClean="0">
                <a:solidFill>
                  <a:schemeClr val="tx1"/>
                </a:solidFill>
              </a:rPr>
              <a:t>2-) </a:t>
            </a:r>
            <a:r>
              <a:rPr lang="tr-TR" b="1" dirty="0" err="1" smtClean="0">
                <a:solidFill>
                  <a:schemeClr val="tx1"/>
                </a:solidFill>
              </a:rPr>
              <a:t>Özyineli</a:t>
            </a:r>
            <a:r>
              <a:rPr lang="tr-TR" b="1" dirty="0" smtClean="0">
                <a:solidFill>
                  <a:schemeClr val="tx1"/>
                </a:solidFill>
              </a:rPr>
              <a:t> Tanım (</a:t>
            </a:r>
            <a:r>
              <a:rPr lang="tr-TR" b="1" dirty="0" err="1" smtClean="0">
                <a:solidFill>
                  <a:schemeClr val="tx1"/>
                </a:solidFill>
              </a:rPr>
              <a:t>Recursive</a:t>
            </a:r>
            <a:r>
              <a:rPr lang="tr-TR" b="1" dirty="0" smtClean="0">
                <a:solidFill>
                  <a:schemeClr val="tx1"/>
                </a:solidFill>
              </a:rPr>
              <a:t> </a:t>
            </a:r>
            <a:r>
              <a:rPr lang="tr-TR" b="1" dirty="0" err="1" smtClean="0">
                <a:solidFill>
                  <a:schemeClr val="tx1"/>
                </a:solidFill>
              </a:rPr>
              <a:t>Definition</a:t>
            </a:r>
            <a:r>
              <a:rPr lang="tr-TR" b="1" dirty="0" smtClean="0">
                <a:solidFill>
                  <a:schemeClr val="tx1"/>
                </a:solidFill>
              </a:rPr>
              <a:t>)</a:t>
            </a:r>
          </a:p>
          <a:p>
            <a:pPr algn="just"/>
            <a:r>
              <a:rPr lang="tr-TR" dirty="0" smtClean="0">
                <a:solidFill>
                  <a:schemeClr val="tx1"/>
                </a:solidFill>
              </a:rPr>
              <a:t>Bir problemin belirli bir </a:t>
            </a:r>
            <a:r>
              <a:rPr lang="tr-TR" b="1" i="1" dirty="0" smtClean="0">
                <a:solidFill>
                  <a:schemeClr val="tx1"/>
                </a:solidFill>
              </a:rPr>
              <a:t>n</a:t>
            </a:r>
            <a:r>
              <a:rPr lang="tr-TR" dirty="0" smtClean="0">
                <a:solidFill>
                  <a:schemeClr val="tx1"/>
                </a:solidFill>
              </a:rPr>
              <a:t> anındaki çözümünü bulmaya yarayan matematiksel tanımdır. Örneğin faktöriyel hesabı için </a:t>
            </a:r>
            <a:r>
              <a:rPr lang="tr-TR" dirty="0" err="1" smtClean="0">
                <a:solidFill>
                  <a:schemeClr val="tx1"/>
                </a:solidFill>
              </a:rPr>
              <a:t>özyineli</a:t>
            </a:r>
            <a:r>
              <a:rPr lang="tr-TR" dirty="0" smtClean="0">
                <a:solidFill>
                  <a:schemeClr val="tx1"/>
                </a:solidFill>
              </a:rPr>
              <a:t> tanım şu şekilde tanımlanabilir:</a:t>
            </a:r>
          </a:p>
          <a:p>
            <a:pPr algn="just"/>
            <a:endParaRPr lang="tr-TR" dirty="0">
              <a:solidFill>
                <a:schemeClr val="tx1"/>
              </a:solidFill>
            </a:endParaRPr>
          </a:p>
          <a:p>
            <a:pPr algn="just"/>
            <a:r>
              <a:rPr lang="tr-TR" dirty="0" smtClean="0">
                <a:solidFill>
                  <a:schemeClr val="tx1"/>
                </a:solidFill>
              </a:rPr>
              <a:t>faktöriyel(n) = n * faktöriyel(n – 1)</a:t>
            </a:r>
          </a:p>
          <a:p>
            <a:pPr algn="just"/>
            <a:endParaRPr lang="tr-TR" dirty="0">
              <a:solidFill>
                <a:schemeClr val="tx1"/>
              </a:solidFill>
            </a:endParaRPr>
          </a:p>
          <a:p>
            <a:pPr algn="just"/>
            <a:r>
              <a:rPr lang="tr-TR" dirty="0" smtClean="0">
                <a:solidFill>
                  <a:schemeClr val="tx1"/>
                </a:solidFill>
              </a:rPr>
              <a:t>Burada n! işleminin sonucu </a:t>
            </a:r>
            <a:r>
              <a:rPr lang="tr-TR" dirty="0" err="1" smtClean="0">
                <a:solidFill>
                  <a:schemeClr val="tx1"/>
                </a:solidFill>
              </a:rPr>
              <a:t>özyineli</a:t>
            </a:r>
            <a:r>
              <a:rPr lang="tr-TR" dirty="0" smtClean="0">
                <a:solidFill>
                  <a:schemeClr val="tx1"/>
                </a:solidFill>
              </a:rPr>
              <a:t> olarak n ile (n-1)! işleminin çarpımı olarak ifade edilmiştir. Eğer </a:t>
            </a:r>
            <a:r>
              <a:rPr lang="tr-TR" dirty="0" err="1" smtClean="0">
                <a:solidFill>
                  <a:schemeClr val="tx1"/>
                </a:solidFill>
              </a:rPr>
              <a:t>özyineli</a:t>
            </a:r>
            <a:r>
              <a:rPr lang="tr-TR" dirty="0" smtClean="0">
                <a:solidFill>
                  <a:schemeClr val="tx1"/>
                </a:solidFill>
              </a:rPr>
              <a:t> bir tanım olmasaydı bunu n tane işlem şeklinde ifade etmemiz gerekirdi:</a:t>
            </a:r>
          </a:p>
          <a:p>
            <a:pPr algn="just"/>
            <a:endParaRPr lang="tr-TR" dirty="0">
              <a:solidFill>
                <a:schemeClr val="tx1"/>
              </a:solidFill>
            </a:endParaRPr>
          </a:p>
          <a:p>
            <a:pPr algn="just"/>
            <a:r>
              <a:rPr lang="tr-TR" dirty="0" smtClean="0">
                <a:solidFill>
                  <a:schemeClr val="tx1"/>
                </a:solidFill>
              </a:rPr>
              <a:t>1*2*3*4*………..*(n-2)*(n-1)*n</a:t>
            </a:r>
          </a:p>
          <a:p>
            <a:pPr marL="342900" indent="-342900" algn="just">
              <a:buFont typeface="Wingdings" panose="05000000000000000000" pitchFamily="2" charset="2"/>
              <a:buChar char="Ø"/>
            </a:pPr>
            <a:endParaRPr lang="tr-TR" dirty="0" smtClean="0">
              <a:solidFill>
                <a:schemeClr val="tx1"/>
              </a:solidFill>
            </a:endParaRPr>
          </a:p>
          <a:p>
            <a:pPr algn="just"/>
            <a:endParaRPr lang="tr-TR" sz="2400" dirty="0" smtClean="0">
              <a:solidFill>
                <a:schemeClr val="tx1"/>
              </a:solidFill>
            </a:endParaRPr>
          </a:p>
        </p:txBody>
      </p:sp>
    </p:spTree>
    <p:extLst>
      <p:ext uri="{BB962C8B-B14F-4D97-AF65-F5344CB8AC3E}">
        <p14:creationId xmlns:p14="http://schemas.microsoft.com/office/powerpoint/2010/main" xmlns="" val="3434385533"/>
      </p:ext>
    </p:extLst>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4000" b="1" smtClean="0">
                <a:solidFill>
                  <a:schemeClr val="tx2">
                    <a:lumMod val="60000"/>
                    <a:lumOff val="40000"/>
                  </a:schemeClr>
                </a:solidFill>
              </a:rPr>
              <a:t>Özyineleme (Recursion)</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fontScale="85000" lnSpcReduction="20000"/>
          </a:bodyPr>
          <a:lstStyle/>
          <a:p>
            <a:pPr marL="342900" indent="-342900" algn="just">
              <a:buFontTx/>
              <a:buChar char="-"/>
            </a:pPr>
            <a:r>
              <a:rPr lang="tr-TR" sz="2500" dirty="0" smtClean="0">
                <a:solidFill>
                  <a:schemeClr val="tx1"/>
                </a:solidFill>
              </a:rPr>
              <a:t>Dolayısıyla bir problemi </a:t>
            </a:r>
            <a:r>
              <a:rPr lang="tr-TR" sz="2500" dirty="0" err="1" smtClean="0">
                <a:solidFill>
                  <a:schemeClr val="tx1"/>
                </a:solidFill>
              </a:rPr>
              <a:t>özyineli</a:t>
            </a:r>
            <a:r>
              <a:rPr lang="tr-TR" sz="2500" dirty="0" smtClean="0">
                <a:solidFill>
                  <a:schemeClr val="tx1"/>
                </a:solidFill>
              </a:rPr>
              <a:t> olarak tanımlamak ve çözmek o problemin daha küçük parçalarını çözmek ve bu küçük parçaların çözümünü birleştirerek daha büyük çözümü elde etmek olarak düşünülebilir. Bu problem çözümü yöntemine bilgisayar bilimlerinde </a:t>
            </a:r>
            <a:r>
              <a:rPr lang="tr-TR" sz="2500" b="1" dirty="0" smtClean="0">
                <a:solidFill>
                  <a:schemeClr val="tx1"/>
                </a:solidFill>
              </a:rPr>
              <a:t>böl-ve-fethet</a:t>
            </a:r>
            <a:r>
              <a:rPr lang="tr-TR" sz="2500" dirty="0" smtClean="0">
                <a:solidFill>
                  <a:schemeClr val="tx1"/>
                </a:solidFill>
              </a:rPr>
              <a:t> (</a:t>
            </a:r>
            <a:r>
              <a:rPr lang="tr-TR" sz="2500" dirty="0" err="1" smtClean="0">
                <a:solidFill>
                  <a:schemeClr val="tx1"/>
                </a:solidFill>
              </a:rPr>
              <a:t>divide</a:t>
            </a:r>
            <a:r>
              <a:rPr lang="tr-TR" sz="2500" dirty="0" smtClean="0">
                <a:solidFill>
                  <a:schemeClr val="tx1"/>
                </a:solidFill>
              </a:rPr>
              <a:t>-</a:t>
            </a:r>
            <a:r>
              <a:rPr lang="tr-TR" sz="2500" dirty="0" err="1" smtClean="0">
                <a:solidFill>
                  <a:schemeClr val="tx1"/>
                </a:solidFill>
              </a:rPr>
              <a:t>and</a:t>
            </a:r>
            <a:r>
              <a:rPr lang="tr-TR" sz="2500" dirty="0" smtClean="0">
                <a:solidFill>
                  <a:schemeClr val="tx1"/>
                </a:solidFill>
              </a:rPr>
              <a:t>-</a:t>
            </a:r>
            <a:r>
              <a:rPr lang="tr-TR" sz="2500" dirty="0" err="1" smtClean="0">
                <a:solidFill>
                  <a:schemeClr val="tx1"/>
                </a:solidFill>
              </a:rPr>
              <a:t>conquer</a:t>
            </a:r>
            <a:r>
              <a:rPr lang="tr-TR" sz="2500" dirty="0" smtClean="0">
                <a:solidFill>
                  <a:schemeClr val="tx1"/>
                </a:solidFill>
              </a:rPr>
              <a:t>) denmektedir.</a:t>
            </a:r>
          </a:p>
          <a:p>
            <a:pPr marL="342900" indent="-342900" algn="just">
              <a:buFontTx/>
              <a:buChar char="-"/>
            </a:pPr>
            <a:endParaRPr lang="tr-TR" sz="2500" dirty="0">
              <a:solidFill>
                <a:schemeClr val="tx1"/>
              </a:solidFill>
            </a:endParaRPr>
          </a:p>
          <a:p>
            <a:pPr marL="342900" indent="-342900" algn="just">
              <a:buFontTx/>
              <a:buChar char="-"/>
            </a:pPr>
            <a:r>
              <a:rPr lang="tr-TR" sz="2500" dirty="0" smtClean="0">
                <a:solidFill>
                  <a:schemeClr val="tx1"/>
                </a:solidFill>
              </a:rPr>
              <a:t>Peki bir problemi </a:t>
            </a:r>
            <a:r>
              <a:rPr lang="tr-TR" sz="2500" dirty="0" err="1" smtClean="0">
                <a:solidFill>
                  <a:schemeClr val="tx1"/>
                </a:solidFill>
              </a:rPr>
              <a:t>özyine</a:t>
            </a:r>
            <a:r>
              <a:rPr lang="tr-TR" sz="2500" dirty="0" smtClean="0">
                <a:solidFill>
                  <a:schemeClr val="tx1"/>
                </a:solidFill>
              </a:rPr>
              <a:t> olarak tanımlamak için neden 2 durumun sağlanması gerekiyor? (Temel Olgu ve </a:t>
            </a:r>
            <a:r>
              <a:rPr lang="tr-TR" sz="2500" dirty="0" err="1" smtClean="0">
                <a:solidFill>
                  <a:schemeClr val="tx1"/>
                </a:solidFill>
              </a:rPr>
              <a:t>Özyineli</a:t>
            </a:r>
            <a:r>
              <a:rPr lang="tr-TR" sz="2500" dirty="0" smtClean="0">
                <a:solidFill>
                  <a:schemeClr val="tx1"/>
                </a:solidFill>
              </a:rPr>
              <a:t> Tanım) </a:t>
            </a:r>
            <a:r>
              <a:rPr lang="tr-TR" sz="2500" dirty="0" err="1" smtClean="0">
                <a:solidFill>
                  <a:schemeClr val="tx1"/>
                </a:solidFill>
              </a:rPr>
              <a:t>Özyineli</a:t>
            </a:r>
            <a:r>
              <a:rPr lang="tr-TR" sz="2500" dirty="0" smtClean="0">
                <a:solidFill>
                  <a:schemeClr val="tx1"/>
                </a:solidFill>
              </a:rPr>
              <a:t> tanım problemin küçük parçalarının çözümünü gösteren tanımdır. Ancak </a:t>
            </a:r>
            <a:r>
              <a:rPr lang="tr-TR" sz="2500" dirty="0" err="1" smtClean="0">
                <a:solidFill>
                  <a:schemeClr val="tx1"/>
                </a:solidFill>
              </a:rPr>
              <a:t>özyineli</a:t>
            </a:r>
            <a:r>
              <a:rPr lang="tr-TR" sz="2500" dirty="0" smtClean="0">
                <a:solidFill>
                  <a:schemeClr val="tx1"/>
                </a:solidFill>
              </a:rPr>
              <a:t> tanım incelendiğinde şöyle bir durumla karşılaşılırız:</a:t>
            </a:r>
          </a:p>
          <a:p>
            <a:pPr marL="342900" indent="-342900" algn="just">
              <a:buFontTx/>
              <a:buChar char="-"/>
            </a:pPr>
            <a:endParaRPr lang="tr-TR" sz="2500" dirty="0">
              <a:solidFill>
                <a:schemeClr val="tx1"/>
              </a:solidFill>
            </a:endParaRPr>
          </a:p>
          <a:p>
            <a:pPr algn="just"/>
            <a:r>
              <a:rPr lang="tr-TR" sz="2500" dirty="0" smtClean="0">
                <a:solidFill>
                  <a:schemeClr val="tx1"/>
                </a:solidFill>
              </a:rPr>
              <a:t>faktöriyel(4) = 4 * faktöriyel(3)</a:t>
            </a:r>
          </a:p>
          <a:p>
            <a:pPr algn="just"/>
            <a:r>
              <a:rPr lang="tr-TR" sz="2500" dirty="0" smtClean="0">
                <a:solidFill>
                  <a:schemeClr val="tx1"/>
                </a:solidFill>
              </a:rPr>
              <a:t>faktöriyel(3) </a:t>
            </a:r>
            <a:r>
              <a:rPr lang="tr-TR" sz="2500" dirty="0">
                <a:solidFill>
                  <a:schemeClr val="tx1"/>
                </a:solidFill>
              </a:rPr>
              <a:t>= </a:t>
            </a:r>
            <a:r>
              <a:rPr lang="tr-TR" sz="2500" dirty="0" smtClean="0">
                <a:solidFill>
                  <a:schemeClr val="tx1"/>
                </a:solidFill>
              </a:rPr>
              <a:t>3 </a:t>
            </a:r>
            <a:r>
              <a:rPr lang="tr-TR" sz="2500" dirty="0">
                <a:solidFill>
                  <a:schemeClr val="tx1"/>
                </a:solidFill>
              </a:rPr>
              <a:t>* </a:t>
            </a:r>
            <a:r>
              <a:rPr lang="tr-TR" sz="2500" dirty="0" smtClean="0">
                <a:solidFill>
                  <a:schemeClr val="tx1"/>
                </a:solidFill>
              </a:rPr>
              <a:t>faktöriyel(2)</a:t>
            </a:r>
          </a:p>
          <a:p>
            <a:pPr algn="just"/>
            <a:r>
              <a:rPr lang="tr-TR" sz="2500" dirty="0" smtClean="0">
                <a:solidFill>
                  <a:schemeClr val="tx1"/>
                </a:solidFill>
              </a:rPr>
              <a:t>faktöriyel(2) </a:t>
            </a:r>
            <a:r>
              <a:rPr lang="tr-TR" sz="2500" dirty="0">
                <a:solidFill>
                  <a:schemeClr val="tx1"/>
                </a:solidFill>
              </a:rPr>
              <a:t>= </a:t>
            </a:r>
            <a:r>
              <a:rPr lang="tr-TR" sz="2500" dirty="0" smtClean="0">
                <a:solidFill>
                  <a:schemeClr val="tx1"/>
                </a:solidFill>
              </a:rPr>
              <a:t>2 </a:t>
            </a:r>
            <a:r>
              <a:rPr lang="tr-TR" sz="2500" dirty="0">
                <a:solidFill>
                  <a:schemeClr val="tx1"/>
                </a:solidFill>
              </a:rPr>
              <a:t>* </a:t>
            </a:r>
            <a:r>
              <a:rPr lang="tr-TR" sz="2500" dirty="0" smtClean="0">
                <a:solidFill>
                  <a:schemeClr val="tx1"/>
                </a:solidFill>
              </a:rPr>
              <a:t>faktöriyel(1)</a:t>
            </a:r>
          </a:p>
          <a:p>
            <a:pPr algn="just"/>
            <a:r>
              <a:rPr lang="tr-TR" sz="2500" dirty="0" smtClean="0">
                <a:solidFill>
                  <a:schemeClr val="tx1"/>
                </a:solidFill>
              </a:rPr>
              <a:t>faktöriyel(1) </a:t>
            </a:r>
            <a:r>
              <a:rPr lang="tr-TR" sz="2500" dirty="0">
                <a:solidFill>
                  <a:schemeClr val="tx1"/>
                </a:solidFill>
              </a:rPr>
              <a:t>= </a:t>
            </a:r>
            <a:r>
              <a:rPr lang="tr-TR" sz="2500" dirty="0" smtClean="0">
                <a:solidFill>
                  <a:schemeClr val="tx1"/>
                </a:solidFill>
              </a:rPr>
              <a:t>1 </a:t>
            </a:r>
            <a:r>
              <a:rPr lang="tr-TR" sz="2500" dirty="0">
                <a:solidFill>
                  <a:schemeClr val="tx1"/>
                </a:solidFill>
              </a:rPr>
              <a:t>* </a:t>
            </a:r>
            <a:r>
              <a:rPr lang="tr-TR" sz="2500" dirty="0" smtClean="0">
                <a:solidFill>
                  <a:schemeClr val="tx1"/>
                </a:solidFill>
              </a:rPr>
              <a:t>faktöriyel(0)</a:t>
            </a:r>
          </a:p>
          <a:p>
            <a:pPr algn="just"/>
            <a:r>
              <a:rPr lang="tr-TR" sz="2500" dirty="0" smtClean="0">
                <a:solidFill>
                  <a:schemeClr val="tx1"/>
                </a:solidFill>
              </a:rPr>
              <a:t>faktöriyel(0) </a:t>
            </a:r>
            <a:r>
              <a:rPr lang="tr-TR" sz="2500" dirty="0">
                <a:solidFill>
                  <a:schemeClr val="tx1"/>
                </a:solidFill>
              </a:rPr>
              <a:t>= </a:t>
            </a:r>
            <a:r>
              <a:rPr lang="tr-TR" sz="2500" dirty="0" smtClean="0">
                <a:solidFill>
                  <a:schemeClr val="tx1"/>
                </a:solidFill>
              </a:rPr>
              <a:t>0 </a:t>
            </a:r>
            <a:r>
              <a:rPr lang="tr-TR" sz="2500" dirty="0">
                <a:solidFill>
                  <a:schemeClr val="tx1"/>
                </a:solidFill>
              </a:rPr>
              <a:t>* faktöriyel</a:t>
            </a:r>
            <a:r>
              <a:rPr lang="tr-TR" sz="2500" dirty="0" smtClean="0">
                <a:solidFill>
                  <a:schemeClr val="tx1"/>
                </a:solidFill>
              </a:rPr>
              <a:t>(-1)</a:t>
            </a:r>
          </a:p>
          <a:p>
            <a:pPr algn="just"/>
            <a:endParaRPr lang="tr-TR" sz="2500" dirty="0">
              <a:solidFill>
                <a:schemeClr val="tx1"/>
              </a:solidFill>
            </a:endParaRPr>
          </a:p>
          <a:p>
            <a:pPr algn="just"/>
            <a:endParaRPr lang="tr-TR" dirty="0" smtClean="0">
              <a:solidFill>
                <a:schemeClr val="tx1"/>
              </a:solidFill>
            </a:endParaRPr>
          </a:p>
          <a:p>
            <a:pPr algn="just"/>
            <a:endParaRPr lang="tr-TR" dirty="0">
              <a:solidFill>
                <a:schemeClr val="tx1"/>
              </a:solidFill>
            </a:endParaRPr>
          </a:p>
          <a:p>
            <a:pPr algn="just"/>
            <a:endParaRPr lang="tr-TR" dirty="0">
              <a:solidFill>
                <a:schemeClr val="tx1"/>
              </a:solidFill>
            </a:endParaRPr>
          </a:p>
          <a:p>
            <a:pPr algn="just"/>
            <a:endParaRPr lang="tr-TR" dirty="0">
              <a:solidFill>
                <a:schemeClr val="tx1"/>
              </a:solidFill>
            </a:endParaRPr>
          </a:p>
          <a:p>
            <a:pPr algn="just"/>
            <a:endParaRPr lang="tr-TR" dirty="0">
              <a:solidFill>
                <a:schemeClr val="tx1"/>
              </a:solidFill>
            </a:endParaRPr>
          </a:p>
          <a:p>
            <a:pPr algn="just"/>
            <a:endParaRPr lang="tr-TR" dirty="0">
              <a:solidFill>
                <a:schemeClr val="tx1"/>
              </a:solidFill>
            </a:endParaRPr>
          </a:p>
          <a:p>
            <a:pPr algn="just"/>
            <a:endParaRPr lang="tr-TR" dirty="0" smtClean="0">
              <a:solidFill>
                <a:schemeClr val="tx1"/>
              </a:solidFill>
            </a:endParaRPr>
          </a:p>
          <a:p>
            <a:pPr marL="342900" indent="-342900" algn="just">
              <a:buFont typeface="Wingdings" panose="05000000000000000000" pitchFamily="2" charset="2"/>
              <a:buChar char="Ø"/>
            </a:pPr>
            <a:endParaRPr lang="tr-TR" dirty="0" smtClean="0">
              <a:solidFill>
                <a:schemeClr val="tx1"/>
              </a:solidFill>
            </a:endParaRPr>
          </a:p>
          <a:p>
            <a:pPr algn="just"/>
            <a:endParaRPr lang="tr-TR" sz="2400" dirty="0" smtClean="0">
              <a:solidFill>
                <a:schemeClr val="tx1"/>
              </a:solidFill>
            </a:endParaRPr>
          </a:p>
        </p:txBody>
      </p:sp>
    </p:spTree>
    <p:extLst>
      <p:ext uri="{BB962C8B-B14F-4D97-AF65-F5344CB8AC3E}">
        <p14:creationId xmlns:p14="http://schemas.microsoft.com/office/powerpoint/2010/main" xmlns="" val="3688666418"/>
      </p:ext>
    </p:extLst>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4000" b="1" smtClean="0">
                <a:solidFill>
                  <a:schemeClr val="tx2">
                    <a:lumMod val="60000"/>
                    <a:lumOff val="40000"/>
                  </a:schemeClr>
                </a:solidFill>
              </a:rPr>
              <a:t>Özyineleme (Recursion)</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fontScale="92500" lnSpcReduction="20000"/>
          </a:bodyPr>
          <a:lstStyle/>
          <a:p>
            <a:pPr algn="just"/>
            <a:r>
              <a:rPr lang="tr-TR" sz="2500" dirty="0" err="1" smtClean="0">
                <a:solidFill>
                  <a:schemeClr val="tx1"/>
                </a:solidFill>
              </a:rPr>
              <a:t>Özyineli</a:t>
            </a:r>
            <a:r>
              <a:rPr lang="tr-TR" sz="2500" dirty="0" smtClean="0">
                <a:solidFill>
                  <a:schemeClr val="tx1"/>
                </a:solidFill>
              </a:rPr>
              <a:t> tanım tek başına sonsuz tane işlemi ifade eder. Bu durumda problemin çözümüne ulaşılamaz. Bu yüzden </a:t>
            </a:r>
            <a:r>
              <a:rPr lang="tr-TR" sz="2500" dirty="0" err="1" smtClean="0">
                <a:solidFill>
                  <a:schemeClr val="tx1"/>
                </a:solidFill>
              </a:rPr>
              <a:t>özyineli</a:t>
            </a:r>
            <a:r>
              <a:rPr lang="tr-TR" sz="2500" dirty="0" smtClean="0">
                <a:solidFill>
                  <a:schemeClr val="tx1"/>
                </a:solidFill>
              </a:rPr>
              <a:t> tanımın </a:t>
            </a:r>
            <a:r>
              <a:rPr lang="tr-TR" sz="2500" b="1" dirty="0" smtClean="0">
                <a:solidFill>
                  <a:schemeClr val="tx1"/>
                </a:solidFill>
              </a:rPr>
              <a:t>durması gereken bir noktanın </a:t>
            </a:r>
            <a:r>
              <a:rPr lang="tr-TR" sz="2500" dirty="0" smtClean="0">
                <a:solidFill>
                  <a:schemeClr val="tx1"/>
                </a:solidFill>
              </a:rPr>
              <a:t>belirtilmesi gerekir. Bu da temel olgu ile sağlanır. Temel olguda </a:t>
            </a:r>
          </a:p>
          <a:p>
            <a:pPr algn="just"/>
            <a:r>
              <a:rPr lang="tr-TR" sz="2500" dirty="0" smtClean="0">
                <a:solidFill>
                  <a:schemeClr val="tx1"/>
                </a:solidFill>
              </a:rPr>
              <a:t>0! = 1 ve 1! = 1  (!’</a:t>
            </a:r>
            <a:r>
              <a:rPr lang="tr-TR" sz="2500" dirty="0" err="1" smtClean="0">
                <a:solidFill>
                  <a:schemeClr val="tx1"/>
                </a:solidFill>
              </a:rPr>
              <a:t>ler</a:t>
            </a:r>
            <a:r>
              <a:rPr lang="tr-TR" sz="2500" dirty="0" smtClean="0">
                <a:solidFill>
                  <a:schemeClr val="tx1"/>
                </a:solidFill>
              </a:rPr>
              <a:t> matematikteki </a:t>
            </a:r>
            <a:r>
              <a:rPr lang="tr-TR" sz="2500" dirty="0" err="1" smtClean="0">
                <a:solidFill>
                  <a:schemeClr val="tx1"/>
                </a:solidFill>
              </a:rPr>
              <a:t>faktoriyel</a:t>
            </a:r>
            <a:r>
              <a:rPr lang="tr-TR" sz="2500" dirty="0" smtClean="0">
                <a:solidFill>
                  <a:schemeClr val="tx1"/>
                </a:solidFill>
              </a:rPr>
              <a:t> anlamında)</a:t>
            </a:r>
          </a:p>
          <a:p>
            <a:pPr algn="just"/>
            <a:r>
              <a:rPr lang="tr-TR" sz="2500" dirty="0" smtClean="0">
                <a:solidFill>
                  <a:schemeClr val="tx1"/>
                </a:solidFill>
              </a:rPr>
              <a:t>tanımları yapılırsa yukarıdaki </a:t>
            </a:r>
            <a:r>
              <a:rPr lang="tr-TR" sz="2500" dirty="0" err="1" smtClean="0">
                <a:solidFill>
                  <a:schemeClr val="tx1"/>
                </a:solidFill>
              </a:rPr>
              <a:t>özyineli</a:t>
            </a:r>
            <a:r>
              <a:rPr lang="tr-TR" sz="2500" dirty="0" smtClean="0">
                <a:solidFill>
                  <a:schemeClr val="tx1"/>
                </a:solidFill>
              </a:rPr>
              <a:t> işlemler şu hale dönüşür:</a:t>
            </a:r>
          </a:p>
          <a:p>
            <a:pPr algn="just"/>
            <a:endParaRPr lang="tr-TR" sz="2500" dirty="0" smtClean="0">
              <a:solidFill>
                <a:schemeClr val="tx1"/>
              </a:solidFill>
            </a:endParaRPr>
          </a:p>
          <a:p>
            <a:pPr algn="just"/>
            <a:r>
              <a:rPr lang="tr-TR" sz="2500" dirty="0">
                <a:solidFill>
                  <a:schemeClr val="tx1"/>
                </a:solidFill>
              </a:rPr>
              <a:t>faktöriyel(4) = 4 * faktöriyel(3)</a:t>
            </a:r>
          </a:p>
          <a:p>
            <a:pPr algn="just"/>
            <a:r>
              <a:rPr lang="tr-TR" sz="2500" dirty="0">
                <a:solidFill>
                  <a:schemeClr val="tx1"/>
                </a:solidFill>
              </a:rPr>
              <a:t>faktöriyel(3) = 3 * faktöriyel(2)</a:t>
            </a:r>
          </a:p>
          <a:p>
            <a:pPr algn="just"/>
            <a:r>
              <a:rPr lang="tr-TR" sz="2500" dirty="0">
                <a:solidFill>
                  <a:schemeClr val="tx1"/>
                </a:solidFill>
              </a:rPr>
              <a:t>faktöriyel(2) = 2 * faktöriyel(1)</a:t>
            </a:r>
          </a:p>
          <a:p>
            <a:pPr algn="just"/>
            <a:r>
              <a:rPr lang="tr-TR" sz="2500" dirty="0">
                <a:solidFill>
                  <a:schemeClr val="tx1"/>
                </a:solidFill>
              </a:rPr>
              <a:t>faktöriyel(1) = 1  </a:t>
            </a:r>
            <a:r>
              <a:rPr lang="tr-TR" sz="2500" dirty="0" smtClean="0">
                <a:solidFill>
                  <a:schemeClr val="tx1"/>
                </a:solidFill>
              </a:rPr>
              <a:t>  //temel olgu</a:t>
            </a:r>
          </a:p>
          <a:p>
            <a:pPr algn="just"/>
            <a:r>
              <a:rPr lang="tr-TR" sz="2500" dirty="0">
                <a:solidFill>
                  <a:schemeClr val="tx1"/>
                </a:solidFill>
              </a:rPr>
              <a:t>f</a:t>
            </a:r>
            <a:r>
              <a:rPr lang="tr-TR" sz="2500" dirty="0" smtClean="0">
                <a:solidFill>
                  <a:schemeClr val="tx1"/>
                </a:solidFill>
              </a:rPr>
              <a:t>aktöriyel(2) = 2 * 1</a:t>
            </a:r>
          </a:p>
          <a:p>
            <a:pPr algn="just"/>
            <a:r>
              <a:rPr lang="tr-TR" sz="2500" dirty="0">
                <a:solidFill>
                  <a:schemeClr val="tx1"/>
                </a:solidFill>
              </a:rPr>
              <a:t>f</a:t>
            </a:r>
            <a:r>
              <a:rPr lang="tr-TR" sz="2500" dirty="0" smtClean="0">
                <a:solidFill>
                  <a:schemeClr val="tx1"/>
                </a:solidFill>
              </a:rPr>
              <a:t>aktöriyel(3) = 3 * 2</a:t>
            </a:r>
          </a:p>
          <a:p>
            <a:pPr algn="just"/>
            <a:r>
              <a:rPr lang="tr-TR" sz="2500" dirty="0" smtClean="0">
                <a:solidFill>
                  <a:schemeClr val="tx1"/>
                </a:solidFill>
              </a:rPr>
              <a:t>faktöriyel(4) </a:t>
            </a:r>
            <a:r>
              <a:rPr lang="tr-TR" sz="2500" dirty="0">
                <a:solidFill>
                  <a:schemeClr val="tx1"/>
                </a:solidFill>
              </a:rPr>
              <a:t>= </a:t>
            </a:r>
            <a:r>
              <a:rPr lang="tr-TR" sz="2500" dirty="0" smtClean="0">
                <a:solidFill>
                  <a:schemeClr val="tx1"/>
                </a:solidFill>
              </a:rPr>
              <a:t>4 * 6</a:t>
            </a:r>
            <a:endParaRPr lang="tr-TR" sz="2500" dirty="0">
              <a:solidFill>
                <a:schemeClr val="tx1"/>
              </a:solidFill>
            </a:endParaRPr>
          </a:p>
          <a:p>
            <a:pPr algn="just"/>
            <a:endParaRPr lang="tr-TR" dirty="0" smtClean="0">
              <a:solidFill>
                <a:schemeClr val="tx1"/>
              </a:solidFill>
            </a:endParaRPr>
          </a:p>
          <a:p>
            <a:pPr algn="just"/>
            <a:endParaRPr lang="tr-TR" dirty="0">
              <a:solidFill>
                <a:schemeClr val="tx1"/>
              </a:solidFill>
            </a:endParaRPr>
          </a:p>
          <a:p>
            <a:pPr algn="just"/>
            <a:endParaRPr lang="tr-TR" dirty="0">
              <a:solidFill>
                <a:schemeClr val="tx1"/>
              </a:solidFill>
            </a:endParaRPr>
          </a:p>
          <a:p>
            <a:pPr algn="just"/>
            <a:endParaRPr lang="tr-TR" dirty="0">
              <a:solidFill>
                <a:schemeClr val="tx1"/>
              </a:solidFill>
            </a:endParaRPr>
          </a:p>
          <a:p>
            <a:pPr algn="just"/>
            <a:endParaRPr lang="tr-TR" dirty="0">
              <a:solidFill>
                <a:schemeClr val="tx1"/>
              </a:solidFill>
            </a:endParaRPr>
          </a:p>
          <a:p>
            <a:pPr algn="just"/>
            <a:endParaRPr lang="tr-TR" dirty="0">
              <a:solidFill>
                <a:schemeClr val="tx1"/>
              </a:solidFill>
            </a:endParaRPr>
          </a:p>
          <a:p>
            <a:pPr algn="just"/>
            <a:endParaRPr lang="tr-TR" dirty="0" smtClean="0">
              <a:solidFill>
                <a:schemeClr val="tx1"/>
              </a:solidFill>
            </a:endParaRPr>
          </a:p>
          <a:p>
            <a:pPr marL="342900" indent="-342900" algn="just">
              <a:buFont typeface="Wingdings" panose="05000000000000000000" pitchFamily="2" charset="2"/>
              <a:buChar char="Ø"/>
            </a:pPr>
            <a:endParaRPr lang="tr-TR" dirty="0" smtClean="0">
              <a:solidFill>
                <a:schemeClr val="tx1"/>
              </a:solidFill>
            </a:endParaRPr>
          </a:p>
          <a:p>
            <a:pPr algn="just"/>
            <a:endParaRPr lang="tr-TR" sz="2400" dirty="0" smtClean="0">
              <a:solidFill>
                <a:schemeClr val="tx1"/>
              </a:solidFill>
            </a:endParaRPr>
          </a:p>
        </p:txBody>
      </p:sp>
    </p:spTree>
    <p:extLst>
      <p:ext uri="{BB962C8B-B14F-4D97-AF65-F5344CB8AC3E}">
        <p14:creationId xmlns:p14="http://schemas.microsoft.com/office/powerpoint/2010/main" xmlns="" val="3688666418"/>
      </p:ext>
    </p:extLst>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Alıştırma</a:t>
            </a:r>
            <a:endParaRPr lang="tr-TR" dirty="0"/>
          </a:p>
        </p:txBody>
      </p:sp>
      <p:sp>
        <p:nvSpPr>
          <p:cNvPr id="3" name="2 İçerik Yer Tutucusu"/>
          <p:cNvSpPr>
            <a:spLocks noGrp="1"/>
          </p:cNvSpPr>
          <p:nvPr>
            <p:ph sz="quarter" idx="1"/>
          </p:nvPr>
        </p:nvSpPr>
        <p:spPr/>
        <p:txBody>
          <a:bodyPr/>
          <a:lstStyle/>
          <a:p>
            <a:r>
              <a:rPr lang="tr-TR" dirty="0" smtClean="0"/>
              <a:t>Özyinelemeli olarak üçgen çizdirebilir misiniz?</a:t>
            </a:r>
            <a:endParaRPr lang="tr-TR" dirty="0"/>
          </a:p>
        </p:txBody>
      </p:sp>
      <p:sp>
        <p:nvSpPr>
          <p:cNvPr id="4" name="3 Dik Üçgen"/>
          <p:cNvSpPr/>
          <p:nvPr/>
        </p:nvSpPr>
        <p:spPr>
          <a:xfrm flipV="1">
            <a:off x="3354947" y="2202285"/>
            <a:ext cx="2054180" cy="1912513"/>
          </a:xfrm>
          <a:prstGeom prst="rtTriangl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tr-TR"/>
          </a:p>
        </p:txBody>
      </p:sp>
      <p:pic>
        <p:nvPicPr>
          <p:cNvPr id="5" name="4 Resim" descr="bilgisayar.wmf"/>
          <p:cNvPicPr>
            <a:picLocks noChangeAspect="1"/>
          </p:cNvPicPr>
          <p:nvPr/>
        </p:nvPicPr>
        <p:blipFill>
          <a:blip r:embed="rId2"/>
          <a:stretch>
            <a:fillRect/>
          </a:stretch>
        </p:blipFill>
        <p:spPr>
          <a:xfrm>
            <a:off x="6072198" y="3857628"/>
            <a:ext cx="1809750" cy="1847850"/>
          </a:xfrm>
          <a:prstGeom prst="rect">
            <a:avLst/>
          </a:prstGeom>
        </p:spPr>
      </p:pic>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Bir geribildirim… </a:t>
            </a:r>
            <a:endParaRPr lang="tr-TR" dirty="0"/>
          </a:p>
        </p:txBody>
      </p:sp>
      <p:pic>
        <p:nvPicPr>
          <p:cNvPr id="5" name="4 İçerik Yer Tutucusu" descr="File_000.jpeg"/>
          <p:cNvPicPr>
            <a:picLocks noGrp="1" noChangeAspect="1"/>
          </p:cNvPicPr>
          <p:nvPr>
            <p:ph sz="quarter" idx="1"/>
          </p:nvPr>
        </p:nvPicPr>
        <p:blipFill>
          <a:blip r:embed="rId2" cstate="screen">
            <a:lum bright="-10000" contrast="40000"/>
          </a:blip>
          <a:srcRect/>
          <a:stretch>
            <a:fillRect/>
          </a:stretch>
        </p:blipFill>
        <p:spPr>
          <a:xfrm rot="21083183">
            <a:off x="714348" y="1357298"/>
            <a:ext cx="7863417" cy="479424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00364" y="5357826"/>
            <a:ext cx="8229600" cy="990600"/>
          </a:xfrm>
        </p:spPr>
        <p:txBody>
          <a:bodyPr/>
          <a:lstStyle/>
          <a:p>
            <a:r>
              <a:rPr lang="tr-TR" dirty="0" smtClean="0"/>
              <a:t>Uygulama – Ekran çıktısı</a:t>
            </a:r>
            <a:endParaRPr lang="tr-TR" dirty="0"/>
          </a:p>
        </p:txBody>
      </p:sp>
      <p:sp>
        <p:nvSpPr>
          <p:cNvPr id="3" name="2 İçerik Yer Tutucusu"/>
          <p:cNvSpPr>
            <a:spLocks noGrp="1"/>
          </p:cNvSpPr>
          <p:nvPr>
            <p:ph sz="quarter" idx="1"/>
          </p:nvPr>
        </p:nvSpPr>
        <p:spPr>
          <a:xfrm>
            <a:off x="428596" y="500042"/>
            <a:ext cx="2971792" cy="2995618"/>
          </a:xfrm>
        </p:spPr>
        <p:style>
          <a:lnRef idx="2">
            <a:schemeClr val="accent1"/>
          </a:lnRef>
          <a:fillRef idx="1">
            <a:schemeClr val="lt1"/>
          </a:fillRef>
          <a:effectRef idx="0">
            <a:schemeClr val="accent1"/>
          </a:effectRef>
          <a:fontRef idx="minor">
            <a:schemeClr val="dk1"/>
          </a:fontRef>
        </p:style>
        <p:txBody>
          <a:bodyPr>
            <a:normAutofit fontScale="85000" lnSpcReduction="20000"/>
          </a:bodyPr>
          <a:lstStyle/>
          <a:p>
            <a:pPr>
              <a:buNone/>
            </a:pPr>
            <a:r>
              <a:rPr lang="tr-TR" dirty="0" smtClean="0"/>
              <a:t>#</a:t>
            </a:r>
            <a:r>
              <a:rPr lang="tr-TR" dirty="0" err="1" smtClean="0"/>
              <a:t>include</a:t>
            </a:r>
            <a:r>
              <a:rPr lang="tr-TR" dirty="0" smtClean="0"/>
              <a:t> &lt;</a:t>
            </a:r>
            <a:r>
              <a:rPr lang="tr-TR" dirty="0" err="1" smtClean="0"/>
              <a:t>stdio</a:t>
            </a:r>
            <a:r>
              <a:rPr lang="tr-TR" dirty="0" smtClean="0"/>
              <a:t>.h&gt;</a:t>
            </a:r>
          </a:p>
          <a:p>
            <a:pPr>
              <a:buNone/>
            </a:pPr>
            <a:r>
              <a:rPr lang="tr-TR" dirty="0" smtClean="0"/>
              <a:t>#</a:t>
            </a:r>
            <a:r>
              <a:rPr lang="tr-TR" dirty="0" err="1" smtClean="0"/>
              <a:t>include</a:t>
            </a:r>
            <a:r>
              <a:rPr lang="tr-TR" dirty="0" smtClean="0"/>
              <a:t> &lt;</a:t>
            </a:r>
            <a:r>
              <a:rPr lang="tr-TR" dirty="0" err="1" smtClean="0"/>
              <a:t>conio</a:t>
            </a:r>
            <a:r>
              <a:rPr lang="tr-TR" dirty="0" smtClean="0"/>
              <a:t>.h&gt;</a:t>
            </a:r>
          </a:p>
          <a:p>
            <a:pPr>
              <a:buNone/>
            </a:pPr>
            <a:r>
              <a:rPr lang="tr-TR" dirty="0" err="1" smtClean="0"/>
              <a:t>void</a:t>
            </a:r>
            <a:r>
              <a:rPr lang="tr-TR" dirty="0" smtClean="0"/>
              <a:t> alfabe(</a:t>
            </a:r>
            <a:r>
              <a:rPr lang="tr-TR" dirty="0" err="1" smtClean="0"/>
              <a:t>char</a:t>
            </a:r>
            <a:r>
              <a:rPr lang="tr-TR" dirty="0" smtClean="0"/>
              <a:t> c);</a:t>
            </a:r>
          </a:p>
          <a:p>
            <a:pPr>
              <a:buNone/>
            </a:pPr>
            <a:r>
              <a:rPr lang="tr-TR" dirty="0" err="1" smtClean="0"/>
              <a:t>int</a:t>
            </a:r>
            <a:r>
              <a:rPr lang="tr-TR" dirty="0" smtClean="0"/>
              <a:t> </a:t>
            </a:r>
            <a:r>
              <a:rPr lang="tr-TR" dirty="0" err="1" smtClean="0"/>
              <a:t>main</a:t>
            </a:r>
            <a:r>
              <a:rPr lang="tr-TR" dirty="0" smtClean="0"/>
              <a:t>()</a:t>
            </a:r>
          </a:p>
          <a:p>
            <a:pPr>
              <a:buNone/>
            </a:pPr>
            <a:r>
              <a:rPr lang="tr-TR" dirty="0" smtClean="0"/>
              <a:t>{</a:t>
            </a:r>
          </a:p>
          <a:p>
            <a:pPr>
              <a:buNone/>
            </a:pPr>
            <a:r>
              <a:rPr lang="tr-TR" dirty="0" smtClean="0"/>
              <a:t>	alfabe('A');</a:t>
            </a:r>
          </a:p>
          <a:p>
            <a:pPr>
              <a:buNone/>
            </a:pPr>
            <a:r>
              <a:rPr lang="tr-TR" dirty="0" smtClean="0"/>
              <a:t>	</a:t>
            </a:r>
            <a:r>
              <a:rPr lang="tr-TR" dirty="0" err="1" smtClean="0"/>
              <a:t>return</a:t>
            </a:r>
            <a:r>
              <a:rPr lang="tr-TR" dirty="0" smtClean="0"/>
              <a:t> 0;</a:t>
            </a:r>
          </a:p>
          <a:p>
            <a:pPr>
              <a:buNone/>
            </a:pPr>
            <a:r>
              <a:rPr lang="tr-TR" dirty="0" smtClean="0"/>
              <a:t>}</a:t>
            </a:r>
          </a:p>
          <a:p>
            <a:pPr>
              <a:buNone/>
            </a:pPr>
            <a:endParaRPr lang="tr-TR" dirty="0" smtClean="0"/>
          </a:p>
        </p:txBody>
      </p:sp>
      <p:sp>
        <p:nvSpPr>
          <p:cNvPr id="4" name="3 Dikdörtgen"/>
          <p:cNvSpPr/>
          <p:nvPr/>
        </p:nvSpPr>
        <p:spPr>
          <a:xfrm>
            <a:off x="2428860" y="2571744"/>
            <a:ext cx="6215106" cy="3046988"/>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buNone/>
            </a:pPr>
            <a:r>
              <a:rPr lang="tr-TR" sz="2400" dirty="0" err="1" smtClean="0"/>
              <a:t>void</a:t>
            </a:r>
            <a:r>
              <a:rPr lang="tr-TR" sz="2400" dirty="0" smtClean="0"/>
              <a:t> alfabe(</a:t>
            </a:r>
            <a:r>
              <a:rPr lang="tr-TR" sz="2400" dirty="0" err="1" smtClean="0"/>
              <a:t>char</a:t>
            </a:r>
            <a:r>
              <a:rPr lang="tr-TR" sz="2400" dirty="0" smtClean="0"/>
              <a:t> c)</a:t>
            </a:r>
          </a:p>
          <a:p>
            <a:pPr>
              <a:buNone/>
            </a:pPr>
            <a:r>
              <a:rPr lang="tr-TR" sz="2400" dirty="0" smtClean="0"/>
              <a:t>{</a:t>
            </a:r>
          </a:p>
          <a:p>
            <a:pPr>
              <a:buNone/>
            </a:pPr>
            <a:r>
              <a:rPr lang="tr-TR" sz="2400" dirty="0" smtClean="0"/>
              <a:t>	</a:t>
            </a:r>
            <a:r>
              <a:rPr lang="tr-TR" sz="2400" dirty="0" err="1" smtClean="0"/>
              <a:t>printf</a:t>
            </a:r>
            <a:r>
              <a:rPr lang="tr-TR" sz="2400" dirty="0" smtClean="0"/>
              <a:t>("%c   ",c); //</a:t>
            </a:r>
            <a:r>
              <a:rPr lang="tr-TR" sz="2400" dirty="0" err="1" smtClean="0"/>
              <a:t>getch</a:t>
            </a:r>
            <a:r>
              <a:rPr lang="tr-TR" sz="2400" dirty="0" smtClean="0"/>
              <a:t>();</a:t>
            </a:r>
          </a:p>
          <a:p>
            <a:pPr>
              <a:buNone/>
            </a:pPr>
            <a:r>
              <a:rPr lang="tr-TR" sz="2400" dirty="0" smtClean="0"/>
              <a:t>	</a:t>
            </a:r>
            <a:r>
              <a:rPr lang="tr-TR" sz="2400" dirty="0" err="1" smtClean="0"/>
              <a:t>if</a:t>
            </a:r>
            <a:r>
              <a:rPr lang="tr-TR" sz="2400" dirty="0" smtClean="0"/>
              <a:t>(c=='F')</a:t>
            </a:r>
            <a:r>
              <a:rPr lang="tr-TR" sz="2400" dirty="0" err="1" smtClean="0"/>
              <a:t>return</a:t>
            </a:r>
            <a:r>
              <a:rPr lang="tr-TR" sz="2400" dirty="0" smtClean="0"/>
              <a:t>;</a:t>
            </a:r>
          </a:p>
          <a:p>
            <a:r>
              <a:rPr lang="tr-TR" sz="2400" dirty="0" smtClean="0"/>
              <a:t>	alfabe((</a:t>
            </a:r>
            <a:r>
              <a:rPr lang="tr-TR" sz="2400" dirty="0" err="1" smtClean="0"/>
              <a:t>char</a:t>
            </a:r>
            <a:r>
              <a:rPr lang="tr-TR" sz="2400" dirty="0" smtClean="0"/>
              <a:t>)( (</a:t>
            </a:r>
            <a:r>
              <a:rPr lang="tr-TR" sz="2400" dirty="0" err="1" smtClean="0"/>
              <a:t>int</a:t>
            </a:r>
            <a:r>
              <a:rPr lang="tr-TR" sz="2400" dirty="0" smtClean="0"/>
              <a:t>)c+1) ); //</a:t>
            </a:r>
            <a:r>
              <a:rPr lang="tr-TR" sz="2400" dirty="0" err="1" smtClean="0"/>
              <a:t>getch</a:t>
            </a:r>
            <a:r>
              <a:rPr lang="tr-TR" sz="2400" dirty="0" smtClean="0"/>
              <a:t>(); </a:t>
            </a:r>
          </a:p>
          <a:p>
            <a:r>
              <a:rPr lang="tr-TR" sz="2400" dirty="0" smtClean="0"/>
              <a:t>// </a:t>
            </a:r>
            <a:r>
              <a:rPr lang="tr-TR" sz="2400" dirty="0" err="1" smtClean="0"/>
              <a:t>printf</a:t>
            </a:r>
            <a:r>
              <a:rPr lang="tr-TR" sz="2400" dirty="0" smtClean="0"/>
              <a:t>("%c   ",c);</a:t>
            </a:r>
            <a:r>
              <a:rPr lang="tr-TR" dirty="0" smtClean="0"/>
              <a:t> </a:t>
            </a:r>
            <a:r>
              <a:rPr lang="tr-TR" sz="1600" dirty="0" smtClean="0"/>
              <a:t>//</a:t>
            </a:r>
            <a:r>
              <a:rPr lang="tr-TR" sz="1600" dirty="0" err="1" smtClean="0"/>
              <a:t>Burda</a:t>
            </a:r>
            <a:r>
              <a:rPr lang="tr-TR" sz="1600" dirty="0" smtClean="0"/>
              <a:t> bu satir </a:t>
            </a:r>
            <a:r>
              <a:rPr lang="tr-TR" sz="1600" dirty="0" err="1" smtClean="0"/>
              <a:t>olsaydi</a:t>
            </a:r>
            <a:r>
              <a:rPr lang="tr-TR" sz="1600" dirty="0" smtClean="0"/>
              <a:t>?</a:t>
            </a:r>
            <a:endParaRPr lang="tr-TR" sz="2000" dirty="0" smtClean="0"/>
          </a:p>
          <a:p>
            <a:pPr>
              <a:buNone/>
            </a:pPr>
            <a:r>
              <a:rPr lang="tr-TR" sz="2400" dirty="0" smtClean="0"/>
              <a:t>	</a:t>
            </a:r>
            <a:r>
              <a:rPr lang="tr-TR" sz="2400" dirty="0" err="1" smtClean="0"/>
              <a:t>return</a:t>
            </a:r>
            <a:r>
              <a:rPr lang="tr-TR" sz="2400" dirty="0" smtClean="0"/>
              <a:t>;	</a:t>
            </a:r>
          </a:p>
          <a:p>
            <a:pPr>
              <a:buNone/>
            </a:pPr>
            <a:r>
              <a:rPr lang="tr-TR" sz="2400" dirty="0" smtClean="0"/>
              <a:t>}</a:t>
            </a:r>
            <a:endParaRPr lang="tr-TR" sz="2400" dirty="0"/>
          </a:p>
        </p:txBody>
      </p:sp>
      <p:pic>
        <p:nvPicPr>
          <p:cNvPr id="5" name="4 Resim" descr="soru.jpg"/>
          <p:cNvPicPr>
            <a:picLocks noChangeAspect="1"/>
          </p:cNvPicPr>
          <p:nvPr/>
        </p:nvPicPr>
        <p:blipFill>
          <a:blip r:embed="rId2"/>
          <a:stretch>
            <a:fillRect/>
          </a:stretch>
        </p:blipFill>
        <p:spPr>
          <a:xfrm>
            <a:off x="7143768" y="4714884"/>
            <a:ext cx="1767840" cy="1328928"/>
          </a:xfrm>
          <a:prstGeom prst="rect">
            <a:avLst/>
          </a:prstGeom>
        </p:spPr>
      </p:pic>
      <p:sp>
        <p:nvSpPr>
          <p:cNvPr id="6" name="5 Yuvarlatılmış Dikdörtgen"/>
          <p:cNvSpPr/>
          <p:nvPr/>
        </p:nvSpPr>
        <p:spPr>
          <a:xfrm>
            <a:off x="285720" y="4286256"/>
            <a:ext cx="2071734" cy="207170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Gerçek hayatta da…</a:t>
            </a:r>
            <a:br>
              <a:rPr lang="tr-TR" dirty="0" smtClean="0"/>
            </a:br>
            <a:r>
              <a:rPr lang="tr-TR" sz="1400" dirty="0" smtClean="0"/>
              <a:t>İyi tanımlanmış görev dağılımları</a:t>
            </a:r>
          </a:p>
          <a:p>
            <a:pPr algn="ctr"/>
            <a:r>
              <a:rPr lang="tr-TR" sz="1400" dirty="0" smtClean="0"/>
              <a:t>+</a:t>
            </a:r>
          </a:p>
          <a:p>
            <a:pPr algn="ctr"/>
            <a:r>
              <a:rPr lang="tr-TR" sz="1400" dirty="0" smtClean="0"/>
              <a:t>ekip çalışması</a:t>
            </a:r>
          </a:p>
          <a:p>
            <a:pPr algn="ctr"/>
            <a:r>
              <a:rPr lang="tr-TR" sz="1400" dirty="0" smtClean="0"/>
              <a:t>ile yüksek başarılar elde edilebilir.</a:t>
            </a:r>
            <a:endParaRPr lang="tr-TR" sz="1400" dirty="0"/>
          </a:p>
        </p:txBody>
      </p:sp>
      <p:pic>
        <p:nvPicPr>
          <p:cNvPr id="1027" name="Picture 3"/>
          <p:cNvPicPr>
            <a:picLocks noChangeAspect="1" noChangeArrowheads="1"/>
          </p:cNvPicPr>
          <p:nvPr/>
        </p:nvPicPr>
        <p:blipFill>
          <a:blip r:embed="rId3"/>
          <a:srcRect t="5244" r="63584" b="73056"/>
          <a:stretch>
            <a:fillRect/>
          </a:stretch>
        </p:blipFill>
        <p:spPr bwMode="auto">
          <a:xfrm>
            <a:off x="5643570" y="1285860"/>
            <a:ext cx="3351600" cy="1428760"/>
          </a:xfrm>
          <a:prstGeom prst="rect">
            <a:avLst/>
          </a:prstGeom>
          <a:noFill/>
          <a:ln w="9525">
            <a:noFill/>
            <a:miter lim="800000"/>
            <a:headEnd/>
            <a:tailEnd/>
          </a:ln>
          <a:effec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770" decel="100000"/>
                                        <p:tgtEl>
                                          <p:spTgt spid="1027"/>
                                        </p:tgtEl>
                                      </p:cBhvr>
                                    </p:animEffect>
                                    <p:animScale>
                                      <p:cBhvr>
                                        <p:cTn id="8" dur="770" decel="100000"/>
                                        <p:tgtEl>
                                          <p:spTgt spid="1027"/>
                                        </p:tgtEl>
                                      </p:cBhvr>
                                      <p:from x="10000" y="10000"/>
                                      <p:to x="200000" y="450000"/>
                                    </p:animScale>
                                    <p:animScale>
                                      <p:cBhvr>
                                        <p:cTn id="9" dur="1230" accel="100000" fill="hold">
                                          <p:stCondLst>
                                            <p:cond delay="770"/>
                                          </p:stCondLst>
                                        </p:cTn>
                                        <p:tgtEl>
                                          <p:spTgt spid="1027"/>
                                        </p:tgtEl>
                                      </p:cBhvr>
                                      <p:from x="200000" y="450000"/>
                                      <p:to x="100000" y="100000"/>
                                    </p:animScale>
                                    <p:set>
                                      <p:cBhvr>
                                        <p:cTn id="10" dur="770" fill="hold"/>
                                        <p:tgtEl>
                                          <p:spTgt spid="1027"/>
                                        </p:tgtEl>
                                        <p:attrNameLst>
                                          <p:attrName>ppt_x</p:attrName>
                                        </p:attrNameLst>
                                      </p:cBhvr>
                                      <p:to>
                                        <p:strVal val="(0.5)"/>
                                      </p:to>
                                    </p:set>
                                    <p:anim from="(0.5)" to="(#ppt_x)" calcmode="lin" valueType="num">
                                      <p:cBhvr>
                                        <p:cTn id="11" dur="1230" accel="100000" fill="hold">
                                          <p:stCondLst>
                                            <p:cond delay="770"/>
                                          </p:stCondLst>
                                        </p:cTn>
                                        <p:tgtEl>
                                          <p:spTgt spid="1027"/>
                                        </p:tgtEl>
                                        <p:attrNameLst>
                                          <p:attrName>ppt_x</p:attrName>
                                        </p:attrNameLst>
                                      </p:cBhvr>
                                    </p:anim>
                                    <p:set>
                                      <p:cBhvr>
                                        <p:cTn id="12" dur="770" fill="hold"/>
                                        <p:tgtEl>
                                          <p:spTgt spid="1027"/>
                                        </p:tgtEl>
                                        <p:attrNameLst>
                                          <p:attrName>ppt_y</p:attrName>
                                        </p:attrNameLst>
                                      </p:cBhvr>
                                      <p:to>
                                        <p:strVal val="(#ppt_y+0.4)"/>
                                      </p:to>
                                    </p:set>
                                    <p:anim from="(#ppt_y+0.4)" to="(#ppt_y)" calcmode="lin" valueType="num">
                                      <p:cBhvr>
                                        <p:cTn id="13" dur="1230" accel="100000" fill="hold">
                                          <p:stCondLst>
                                            <p:cond delay="770"/>
                                          </p:stCondLst>
                                        </p:cTn>
                                        <p:tgtEl>
                                          <p:spTgt spid="1027"/>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Özyinelemeli Sorularda Düşünce şekli…</a:t>
            </a:r>
            <a:endParaRPr lang="tr-TR" dirty="0"/>
          </a:p>
        </p:txBody>
      </p:sp>
      <p:sp>
        <p:nvSpPr>
          <p:cNvPr id="3" name="2 İçerik Yer Tutucusu"/>
          <p:cNvSpPr>
            <a:spLocks noGrp="1"/>
          </p:cNvSpPr>
          <p:nvPr>
            <p:ph sz="quarter" idx="1"/>
          </p:nvPr>
        </p:nvSpPr>
        <p:spPr/>
        <p:txBody>
          <a:bodyPr/>
          <a:lstStyle/>
          <a:p>
            <a:r>
              <a:rPr lang="tr-TR" dirty="0" smtClean="0"/>
              <a:t>Bu tür sorularda “alfabe(‘A’) ne yapar?” şeklinde ilerlediğinizde zorlanıyorsanız alternatif olarak temel olgudan başlayarak düşünebilirsiniz.</a:t>
            </a:r>
          </a:p>
          <a:p>
            <a:endParaRPr lang="tr-TR" dirty="0" smtClean="0"/>
          </a:p>
          <a:p>
            <a:r>
              <a:rPr lang="tr-TR" sz="2400" dirty="0" smtClean="0"/>
              <a:t>alfabe(‘F’) ne yapar? F yazdırır ve çıkar.</a:t>
            </a:r>
          </a:p>
          <a:p>
            <a:r>
              <a:rPr lang="tr-TR" sz="2400" dirty="0" smtClean="0"/>
              <a:t>alfabe(‘E’) ne yapar? E yazdırır ve alfabe(‘F’) çalıştırır ve çıkar.</a:t>
            </a:r>
          </a:p>
          <a:p>
            <a:r>
              <a:rPr lang="tr-TR" sz="2400" dirty="0" smtClean="0"/>
              <a:t>…</a:t>
            </a:r>
          </a:p>
          <a:p>
            <a:endParaRPr lang="tr-TR" sz="2400" dirty="0" smtClean="0"/>
          </a:p>
        </p:txBody>
      </p:sp>
    </p:spTree>
  </p:cSld>
  <p:clrMapOvr>
    <a:masterClrMapping/>
  </p:clrMapOvr>
  <p:transition>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Alıştırma</a:t>
            </a:r>
            <a:endParaRPr lang="tr-TR" dirty="0"/>
          </a:p>
        </p:txBody>
      </p:sp>
      <p:sp>
        <p:nvSpPr>
          <p:cNvPr id="3" name="2 İçerik Yer Tutucusu"/>
          <p:cNvSpPr>
            <a:spLocks noGrp="1"/>
          </p:cNvSpPr>
          <p:nvPr>
            <p:ph sz="quarter" idx="1"/>
          </p:nvPr>
        </p:nvSpPr>
        <p:spPr/>
        <p:txBody>
          <a:bodyPr/>
          <a:lstStyle/>
          <a:p>
            <a:r>
              <a:rPr lang="tr-TR" dirty="0" smtClean="0"/>
              <a:t>Peki ya bu üçgeni, özyinelemeli olarak çizdirebilir misiniz?</a:t>
            </a:r>
            <a:endParaRPr lang="tr-TR" dirty="0"/>
          </a:p>
        </p:txBody>
      </p:sp>
      <p:sp>
        <p:nvSpPr>
          <p:cNvPr id="4" name="3 Dik Üçgen"/>
          <p:cNvSpPr/>
          <p:nvPr/>
        </p:nvSpPr>
        <p:spPr>
          <a:xfrm flipV="1">
            <a:off x="3354947" y="2202285"/>
            <a:ext cx="2054180" cy="1912513"/>
          </a:xfrm>
          <a:prstGeom prst="rtTriangl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tr-TR"/>
          </a:p>
        </p:txBody>
      </p:sp>
      <p:sp>
        <p:nvSpPr>
          <p:cNvPr id="6" name="5 Dik Üçgen"/>
          <p:cNvSpPr/>
          <p:nvPr/>
        </p:nvSpPr>
        <p:spPr>
          <a:xfrm>
            <a:off x="3357554" y="4143380"/>
            <a:ext cx="2054180" cy="1912513"/>
          </a:xfrm>
          <a:prstGeom prst="rtTriangl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tr-TR"/>
          </a:p>
        </p:txBody>
      </p:sp>
      <p:pic>
        <p:nvPicPr>
          <p:cNvPr id="7" name="6 Resim" descr="bilgisayar.wmf"/>
          <p:cNvPicPr>
            <a:picLocks noChangeAspect="1"/>
          </p:cNvPicPr>
          <p:nvPr/>
        </p:nvPicPr>
        <p:blipFill>
          <a:blip r:embed="rId2"/>
          <a:stretch>
            <a:fillRect/>
          </a:stretch>
        </p:blipFill>
        <p:spPr>
          <a:xfrm>
            <a:off x="5929322" y="3857628"/>
            <a:ext cx="1809750" cy="1847850"/>
          </a:xfrm>
          <a:prstGeom prst="rect">
            <a:avLst/>
          </a:prstGeom>
        </p:spPr>
      </p:pic>
      <p:sp>
        <p:nvSpPr>
          <p:cNvPr id="8" name="7 Yuvarlatılmış Dikdörtgen"/>
          <p:cNvSpPr/>
          <p:nvPr/>
        </p:nvSpPr>
        <p:spPr>
          <a:xfrm>
            <a:off x="285720" y="3143248"/>
            <a:ext cx="2571768" cy="264320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tr-TR" sz="1600" dirty="0" smtClean="0"/>
              <a:t>Daha rahat anlaşılması için ikinci parametre olarak da bir karakter göndererek</a:t>
            </a:r>
          </a:p>
          <a:p>
            <a:r>
              <a:rPr lang="tr-TR" sz="1600" dirty="0" smtClean="0"/>
              <a:t>AAA</a:t>
            </a:r>
          </a:p>
          <a:p>
            <a:r>
              <a:rPr lang="tr-TR" sz="1600" dirty="0" smtClean="0"/>
              <a:t>BB</a:t>
            </a:r>
          </a:p>
          <a:p>
            <a:r>
              <a:rPr lang="tr-TR" sz="1600" dirty="0" smtClean="0"/>
              <a:t>C</a:t>
            </a:r>
          </a:p>
          <a:p>
            <a:r>
              <a:rPr lang="tr-TR" sz="1600" dirty="0" smtClean="0"/>
              <a:t>BB</a:t>
            </a:r>
          </a:p>
          <a:p>
            <a:r>
              <a:rPr lang="tr-TR" sz="1600" dirty="0" smtClean="0"/>
              <a:t>AAA</a:t>
            </a:r>
          </a:p>
          <a:p>
            <a:r>
              <a:rPr lang="tr-TR" sz="1600" dirty="0" smtClean="0"/>
              <a:t>şeklinde yazdırabilirsiniz.</a:t>
            </a:r>
            <a:endParaRPr lang="tr-TR" sz="1600" dirty="0"/>
          </a:p>
        </p:txBody>
      </p:sp>
    </p:spTree>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800" dirty="0" smtClean="0"/>
              <a:t>Alıştırma</a:t>
            </a:r>
            <a:endParaRPr lang="tr-TR" sz="2800" dirty="0"/>
          </a:p>
        </p:txBody>
      </p:sp>
      <p:sp>
        <p:nvSpPr>
          <p:cNvPr id="3" name="2 İçerik Yer Tutucusu"/>
          <p:cNvSpPr>
            <a:spLocks noGrp="1"/>
          </p:cNvSpPr>
          <p:nvPr>
            <p:ph sz="quarter" idx="1"/>
          </p:nvPr>
        </p:nvSpPr>
        <p:spPr>
          <a:xfrm>
            <a:off x="457200" y="1219200"/>
            <a:ext cx="8229600" cy="5210196"/>
          </a:xfrm>
        </p:spPr>
        <p:txBody>
          <a:bodyPr>
            <a:normAutofit fontScale="47500" lnSpcReduction="20000"/>
          </a:bodyPr>
          <a:lstStyle/>
          <a:p>
            <a:pPr>
              <a:buNone/>
            </a:pPr>
            <a:r>
              <a:rPr lang="tr-TR" sz="2800" dirty="0" smtClean="0"/>
              <a:t>#</a:t>
            </a:r>
            <a:r>
              <a:rPr lang="tr-TR" sz="2800" dirty="0" err="1" smtClean="0"/>
              <a:t>include</a:t>
            </a:r>
            <a:r>
              <a:rPr lang="tr-TR" sz="2800" dirty="0" smtClean="0"/>
              <a:t> &lt;</a:t>
            </a:r>
            <a:r>
              <a:rPr lang="tr-TR" sz="2800" dirty="0" err="1" smtClean="0"/>
              <a:t>stdio</a:t>
            </a:r>
            <a:r>
              <a:rPr lang="tr-TR" sz="2800" dirty="0" smtClean="0"/>
              <a:t>.h&gt;</a:t>
            </a:r>
          </a:p>
          <a:p>
            <a:pPr>
              <a:buNone/>
            </a:pPr>
            <a:r>
              <a:rPr lang="tr-TR" sz="2800" dirty="0" smtClean="0"/>
              <a:t>#</a:t>
            </a:r>
            <a:r>
              <a:rPr lang="tr-TR" sz="2800" dirty="0" err="1" smtClean="0"/>
              <a:t>include</a:t>
            </a:r>
            <a:r>
              <a:rPr lang="tr-TR" sz="2800" dirty="0" smtClean="0"/>
              <a:t> &lt;</a:t>
            </a:r>
            <a:r>
              <a:rPr lang="tr-TR" sz="2800" dirty="0" err="1" smtClean="0"/>
              <a:t>unistd</a:t>
            </a:r>
            <a:r>
              <a:rPr lang="tr-TR" sz="2800" dirty="0" smtClean="0"/>
              <a:t>.h&gt;</a:t>
            </a:r>
          </a:p>
          <a:p>
            <a:pPr>
              <a:buNone/>
            </a:pPr>
            <a:r>
              <a:rPr lang="tr-TR" sz="2800" dirty="0" err="1" smtClean="0"/>
              <a:t>void</a:t>
            </a:r>
            <a:r>
              <a:rPr lang="tr-TR" sz="2800" dirty="0" smtClean="0"/>
              <a:t> K (</a:t>
            </a:r>
            <a:r>
              <a:rPr lang="tr-TR" sz="2800" dirty="0" err="1" smtClean="0"/>
              <a:t>int</a:t>
            </a:r>
            <a:r>
              <a:rPr lang="tr-TR" sz="2800" dirty="0" smtClean="0"/>
              <a:t> n, </a:t>
            </a:r>
            <a:r>
              <a:rPr lang="tr-TR" sz="2800" dirty="0" err="1" smtClean="0"/>
              <a:t>char</a:t>
            </a:r>
            <a:r>
              <a:rPr lang="tr-TR" sz="2800" dirty="0" smtClean="0"/>
              <a:t> x);</a:t>
            </a:r>
          </a:p>
          <a:p>
            <a:pPr>
              <a:buNone/>
            </a:pPr>
            <a:r>
              <a:rPr lang="tr-TR" sz="2800" dirty="0" err="1" smtClean="0"/>
              <a:t>int</a:t>
            </a:r>
            <a:r>
              <a:rPr lang="tr-TR" sz="2800" dirty="0" smtClean="0"/>
              <a:t> </a:t>
            </a:r>
            <a:r>
              <a:rPr lang="tr-TR" sz="2800" dirty="0" err="1" smtClean="0"/>
              <a:t>main</a:t>
            </a:r>
            <a:r>
              <a:rPr lang="tr-TR" sz="2800" dirty="0" smtClean="0"/>
              <a:t>()</a:t>
            </a:r>
          </a:p>
          <a:p>
            <a:pPr>
              <a:buNone/>
            </a:pPr>
            <a:r>
              <a:rPr lang="tr-TR" sz="2800" dirty="0" smtClean="0"/>
              <a:t>{</a:t>
            </a:r>
          </a:p>
          <a:p>
            <a:pPr>
              <a:buNone/>
            </a:pPr>
            <a:r>
              <a:rPr lang="tr-TR" sz="2800" dirty="0" smtClean="0"/>
              <a:t>	K(3, 'A');</a:t>
            </a:r>
          </a:p>
          <a:p>
            <a:pPr>
              <a:buNone/>
            </a:pPr>
            <a:r>
              <a:rPr lang="tr-TR" sz="2800" dirty="0" smtClean="0"/>
              <a:t>	</a:t>
            </a:r>
            <a:r>
              <a:rPr lang="tr-TR" sz="2800" dirty="0" err="1" smtClean="0"/>
              <a:t>return</a:t>
            </a:r>
            <a:r>
              <a:rPr lang="tr-TR" sz="2800" dirty="0" smtClean="0"/>
              <a:t> 0;</a:t>
            </a:r>
          </a:p>
          <a:p>
            <a:pPr>
              <a:buNone/>
            </a:pPr>
            <a:r>
              <a:rPr lang="tr-TR" sz="2800" dirty="0" smtClean="0"/>
              <a:t>}</a:t>
            </a:r>
          </a:p>
          <a:p>
            <a:pPr>
              <a:buNone/>
            </a:pPr>
            <a:r>
              <a:rPr lang="tr-TR" sz="2800" dirty="0" err="1" smtClean="0"/>
              <a:t>void</a:t>
            </a:r>
            <a:r>
              <a:rPr lang="tr-TR" sz="2800" dirty="0" smtClean="0"/>
              <a:t> K (</a:t>
            </a:r>
            <a:r>
              <a:rPr lang="tr-TR" sz="2800" dirty="0" err="1" smtClean="0"/>
              <a:t>int</a:t>
            </a:r>
            <a:r>
              <a:rPr lang="tr-TR" sz="2800" dirty="0" smtClean="0"/>
              <a:t> n, </a:t>
            </a:r>
            <a:r>
              <a:rPr lang="tr-TR" sz="2800" dirty="0" err="1" smtClean="0"/>
              <a:t>char</a:t>
            </a:r>
            <a:r>
              <a:rPr lang="tr-TR" sz="2800" dirty="0" smtClean="0"/>
              <a:t> x)</a:t>
            </a:r>
          </a:p>
          <a:p>
            <a:pPr>
              <a:buNone/>
            </a:pPr>
            <a:r>
              <a:rPr lang="tr-TR" sz="2800" dirty="0" smtClean="0"/>
              <a:t>{</a:t>
            </a:r>
          </a:p>
          <a:p>
            <a:pPr>
              <a:buNone/>
            </a:pPr>
            <a:r>
              <a:rPr lang="tr-TR" sz="2800" dirty="0" smtClean="0"/>
              <a:t>	</a:t>
            </a:r>
            <a:r>
              <a:rPr lang="tr-TR" sz="2800" dirty="0" err="1" smtClean="0"/>
              <a:t>if</a:t>
            </a:r>
            <a:r>
              <a:rPr lang="tr-TR" sz="2800" dirty="0" smtClean="0"/>
              <a:t>(n==1) {</a:t>
            </a:r>
            <a:r>
              <a:rPr lang="tr-TR" sz="2800" dirty="0" err="1" smtClean="0"/>
              <a:t>printf</a:t>
            </a:r>
            <a:r>
              <a:rPr lang="tr-TR" sz="2800" dirty="0" smtClean="0"/>
              <a:t>("%c\n",x); </a:t>
            </a:r>
            <a:r>
              <a:rPr lang="tr-TR" sz="2800" dirty="0" err="1" smtClean="0"/>
              <a:t>sleep</a:t>
            </a:r>
            <a:r>
              <a:rPr lang="tr-TR" sz="2800" dirty="0" smtClean="0"/>
              <a:t>(1); </a:t>
            </a:r>
            <a:r>
              <a:rPr lang="tr-TR" sz="2800" dirty="0" err="1" smtClean="0"/>
              <a:t>return</a:t>
            </a:r>
            <a:r>
              <a:rPr lang="tr-TR" sz="2800" dirty="0" smtClean="0"/>
              <a:t>;}</a:t>
            </a:r>
          </a:p>
          <a:p>
            <a:pPr>
              <a:buNone/>
            </a:pPr>
            <a:r>
              <a:rPr lang="tr-TR" sz="2800" dirty="0" smtClean="0"/>
              <a:t>	</a:t>
            </a:r>
          </a:p>
          <a:p>
            <a:pPr>
              <a:buNone/>
            </a:pPr>
            <a:r>
              <a:rPr lang="tr-TR" sz="2800" dirty="0" smtClean="0"/>
              <a:t>	</a:t>
            </a:r>
            <a:r>
              <a:rPr lang="tr-TR" sz="2800" dirty="0" err="1" smtClean="0"/>
              <a:t>int</a:t>
            </a:r>
            <a:r>
              <a:rPr lang="tr-TR" sz="2800" dirty="0" smtClean="0"/>
              <a:t> i;</a:t>
            </a:r>
          </a:p>
          <a:p>
            <a:pPr>
              <a:buNone/>
            </a:pPr>
            <a:r>
              <a:rPr lang="tr-TR" sz="2800" dirty="0" smtClean="0"/>
              <a:t>	</a:t>
            </a:r>
            <a:r>
              <a:rPr lang="tr-TR" sz="2800" dirty="0" err="1" smtClean="0"/>
              <a:t>for</a:t>
            </a:r>
            <a:r>
              <a:rPr lang="tr-TR" sz="2800" dirty="0" smtClean="0"/>
              <a:t>(i=0;i&lt;n;i++) {</a:t>
            </a:r>
            <a:r>
              <a:rPr lang="tr-TR" sz="2800" dirty="0" err="1" smtClean="0"/>
              <a:t>printf</a:t>
            </a:r>
            <a:r>
              <a:rPr lang="tr-TR" sz="2800" dirty="0" smtClean="0"/>
              <a:t>("%c",x);} </a:t>
            </a:r>
            <a:r>
              <a:rPr lang="tr-TR" sz="2800" dirty="0" err="1" smtClean="0"/>
              <a:t>sleep</a:t>
            </a:r>
            <a:r>
              <a:rPr lang="tr-TR" sz="2800" dirty="0" smtClean="0"/>
              <a:t>(1);</a:t>
            </a:r>
          </a:p>
          <a:p>
            <a:pPr>
              <a:buNone/>
            </a:pPr>
            <a:r>
              <a:rPr lang="tr-TR" sz="2800" dirty="0" smtClean="0"/>
              <a:t>	</a:t>
            </a:r>
            <a:r>
              <a:rPr lang="tr-TR" sz="2800" dirty="0" err="1" smtClean="0"/>
              <a:t>printf</a:t>
            </a:r>
            <a:r>
              <a:rPr lang="tr-TR" sz="2800" dirty="0" smtClean="0"/>
              <a:t>("\n");</a:t>
            </a:r>
          </a:p>
          <a:p>
            <a:pPr>
              <a:buNone/>
            </a:pPr>
            <a:r>
              <a:rPr lang="tr-TR" sz="2800" dirty="0" smtClean="0"/>
              <a:t>	</a:t>
            </a:r>
          </a:p>
          <a:p>
            <a:pPr>
              <a:buNone/>
            </a:pPr>
            <a:r>
              <a:rPr lang="tr-TR" sz="2800" dirty="0" smtClean="0"/>
              <a:t>	K(n-1, x+1);</a:t>
            </a:r>
          </a:p>
          <a:p>
            <a:pPr>
              <a:buNone/>
            </a:pPr>
            <a:endParaRPr lang="tr-TR" sz="2800" dirty="0" smtClean="0"/>
          </a:p>
          <a:p>
            <a:pPr>
              <a:buNone/>
            </a:pPr>
            <a:r>
              <a:rPr lang="tr-TR" sz="2800" dirty="0" smtClean="0"/>
              <a:t>	</a:t>
            </a:r>
            <a:r>
              <a:rPr lang="tr-TR" sz="2800" dirty="0" err="1" smtClean="0"/>
              <a:t>for</a:t>
            </a:r>
            <a:r>
              <a:rPr lang="tr-TR" sz="2800" dirty="0" smtClean="0"/>
              <a:t>(i=0;i&lt;n;i++) {</a:t>
            </a:r>
            <a:r>
              <a:rPr lang="tr-TR" sz="2800" dirty="0" err="1" smtClean="0"/>
              <a:t>printf</a:t>
            </a:r>
            <a:r>
              <a:rPr lang="tr-TR" sz="2800" dirty="0" smtClean="0"/>
              <a:t>("%c",x);} </a:t>
            </a:r>
            <a:r>
              <a:rPr lang="tr-TR" sz="2800" dirty="0" err="1" smtClean="0"/>
              <a:t>sleep</a:t>
            </a:r>
            <a:r>
              <a:rPr lang="tr-TR" sz="2800" dirty="0" smtClean="0"/>
              <a:t>(1);</a:t>
            </a:r>
          </a:p>
          <a:p>
            <a:pPr>
              <a:buNone/>
            </a:pPr>
            <a:r>
              <a:rPr lang="tr-TR" sz="2800" dirty="0" smtClean="0"/>
              <a:t>	</a:t>
            </a:r>
            <a:r>
              <a:rPr lang="tr-TR" sz="2800" dirty="0" err="1" smtClean="0"/>
              <a:t>printf</a:t>
            </a:r>
            <a:r>
              <a:rPr lang="tr-TR" sz="2800" dirty="0" smtClean="0"/>
              <a:t>("\n");</a:t>
            </a:r>
          </a:p>
          <a:p>
            <a:pPr>
              <a:buNone/>
            </a:pPr>
            <a:r>
              <a:rPr lang="tr-TR" sz="2800" dirty="0" smtClean="0"/>
              <a:t>	</a:t>
            </a:r>
            <a:r>
              <a:rPr lang="tr-TR" sz="2800" dirty="0" err="1" smtClean="0"/>
              <a:t>return</a:t>
            </a:r>
            <a:r>
              <a:rPr lang="tr-TR" sz="2800" dirty="0" smtClean="0"/>
              <a:t>;	</a:t>
            </a:r>
          </a:p>
          <a:p>
            <a:pPr>
              <a:buNone/>
            </a:pPr>
            <a:r>
              <a:rPr lang="tr-TR" sz="2800" dirty="0" smtClean="0"/>
              <a:t>}</a:t>
            </a:r>
          </a:p>
          <a:p>
            <a:endParaRPr lang="tr-TR" dirty="0"/>
          </a:p>
        </p:txBody>
      </p:sp>
      <p:pic>
        <p:nvPicPr>
          <p:cNvPr id="1026" name="Picture 2"/>
          <p:cNvPicPr>
            <a:picLocks noChangeAspect="1" noChangeArrowheads="1"/>
          </p:cNvPicPr>
          <p:nvPr/>
        </p:nvPicPr>
        <p:blipFill>
          <a:blip r:embed="rId2"/>
          <a:srcRect r="53331" b="68750"/>
          <a:stretch>
            <a:fillRect/>
          </a:stretch>
        </p:blipFill>
        <p:spPr bwMode="auto">
          <a:xfrm>
            <a:off x="3214678" y="1285860"/>
            <a:ext cx="5286412" cy="1990168"/>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4857752" y="3643314"/>
            <a:ext cx="2928958" cy="2316729"/>
          </a:xfrm>
          <a:prstGeom prst="rect">
            <a:avLst/>
          </a:prstGeom>
          <a:noFill/>
          <a:ln w="9525">
            <a:noFill/>
            <a:miter lim="800000"/>
            <a:headEnd/>
            <a:tailEnd/>
          </a:ln>
          <a:effectLst/>
        </p:spPr>
      </p:pic>
    </p:spTree>
  </p:cSld>
  <p:clrMapOvr>
    <a:masterClrMapping/>
  </p:clrMapOvr>
  <p:transition>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29200" y="214290"/>
            <a:ext cx="8229600" cy="990600"/>
          </a:xfrm>
        </p:spPr>
        <p:txBody>
          <a:bodyPr/>
          <a:lstStyle/>
          <a:p>
            <a:r>
              <a:rPr lang="tr-TR" dirty="0" smtClean="0"/>
              <a:t>Örnek - Özyineleme</a:t>
            </a:r>
            <a:endParaRPr lang="tr-TR" dirty="0"/>
          </a:p>
        </p:txBody>
      </p:sp>
      <p:sp>
        <p:nvSpPr>
          <p:cNvPr id="3" name="2 İçerik Yer Tutucusu"/>
          <p:cNvSpPr>
            <a:spLocks noGrp="1"/>
          </p:cNvSpPr>
          <p:nvPr>
            <p:ph sz="quarter" idx="1"/>
          </p:nvPr>
        </p:nvSpPr>
        <p:spPr>
          <a:xfrm>
            <a:off x="428596" y="285728"/>
            <a:ext cx="8229600" cy="5857916"/>
          </a:xfrm>
        </p:spPr>
        <p:txBody>
          <a:bodyPr>
            <a:normAutofit fontScale="62500" lnSpcReduction="20000"/>
          </a:bodyPr>
          <a:lstStyle/>
          <a:p>
            <a:pPr>
              <a:buNone/>
            </a:pPr>
            <a:r>
              <a:rPr lang="tr-TR" dirty="0" smtClean="0"/>
              <a:t>#</a:t>
            </a:r>
            <a:r>
              <a:rPr lang="tr-TR" dirty="0" err="1" smtClean="0"/>
              <a:t>include</a:t>
            </a:r>
            <a:r>
              <a:rPr lang="tr-TR" dirty="0" smtClean="0"/>
              <a:t> &lt;</a:t>
            </a:r>
            <a:r>
              <a:rPr lang="tr-TR" dirty="0" err="1" smtClean="0"/>
              <a:t>stdio</a:t>
            </a:r>
            <a:r>
              <a:rPr lang="tr-TR" dirty="0" smtClean="0"/>
              <a:t>.h&gt;</a:t>
            </a:r>
          </a:p>
          <a:p>
            <a:pPr>
              <a:buNone/>
            </a:pPr>
            <a:r>
              <a:rPr lang="tr-TR" dirty="0" err="1" smtClean="0"/>
              <a:t>void</a:t>
            </a:r>
            <a:r>
              <a:rPr lang="tr-TR" dirty="0" smtClean="0"/>
              <a:t> </a:t>
            </a:r>
            <a:r>
              <a:rPr lang="tr-TR" dirty="0" err="1" smtClean="0"/>
              <a:t>ozyineli</a:t>
            </a:r>
            <a:r>
              <a:rPr lang="tr-TR" dirty="0" smtClean="0"/>
              <a:t>(</a:t>
            </a:r>
            <a:r>
              <a:rPr lang="tr-TR" dirty="0" err="1" smtClean="0"/>
              <a:t>int</a:t>
            </a:r>
            <a:r>
              <a:rPr lang="tr-TR" dirty="0" smtClean="0"/>
              <a:t>);</a:t>
            </a:r>
          </a:p>
          <a:p>
            <a:pPr>
              <a:buNone/>
            </a:pPr>
            <a:r>
              <a:rPr lang="tr-TR" dirty="0" err="1" smtClean="0"/>
              <a:t>int</a:t>
            </a:r>
            <a:r>
              <a:rPr lang="tr-TR" dirty="0" smtClean="0"/>
              <a:t> </a:t>
            </a:r>
            <a:r>
              <a:rPr lang="tr-TR" dirty="0" err="1" smtClean="0"/>
              <a:t>main</a:t>
            </a:r>
            <a:r>
              <a:rPr lang="tr-TR" dirty="0" smtClean="0"/>
              <a:t>() </a:t>
            </a:r>
          </a:p>
          <a:p>
            <a:pPr>
              <a:buNone/>
            </a:pPr>
            <a:r>
              <a:rPr lang="tr-TR" dirty="0" smtClean="0"/>
              <a:t>{</a:t>
            </a:r>
          </a:p>
          <a:p>
            <a:pPr>
              <a:buNone/>
            </a:pPr>
            <a:r>
              <a:rPr lang="tr-TR" dirty="0" smtClean="0"/>
              <a:t>	</a:t>
            </a:r>
            <a:r>
              <a:rPr lang="tr-TR" dirty="0" err="1" smtClean="0"/>
              <a:t>printf</a:t>
            </a:r>
            <a:r>
              <a:rPr lang="tr-TR" dirty="0" smtClean="0"/>
              <a:t>("A");</a:t>
            </a:r>
          </a:p>
          <a:p>
            <a:pPr>
              <a:buNone/>
            </a:pPr>
            <a:r>
              <a:rPr lang="tr-TR" dirty="0" smtClean="0"/>
              <a:t>	</a:t>
            </a:r>
            <a:r>
              <a:rPr lang="tr-TR" dirty="0" err="1" smtClean="0"/>
              <a:t>ozyineli</a:t>
            </a:r>
            <a:r>
              <a:rPr lang="tr-TR" dirty="0" smtClean="0"/>
              <a:t>(3);</a:t>
            </a:r>
          </a:p>
          <a:p>
            <a:pPr>
              <a:buNone/>
            </a:pPr>
            <a:r>
              <a:rPr lang="tr-TR" dirty="0" smtClean="0"/>
              <a:t>	</a:t>
            </a:r>
            <a:r>
              <a:rPr lang="tr-TR" dirty="0" err="1" smtClean="0"/>
              <a:t>printf</a:t>
            </a:r>
            <a:r>
              <a:rPr lang="tr-TR" dirty="0" smtClean="0"/>
              <a:t>("C");</a:t>
            </a:r>
          </a:p>
          <a:p>
            <a:pPr>
              <a:buNone/>
            </a:pPr>
            <a:r>
              <a:rPr lang="tr-TR" dirty="0" smtClean="0"/>
              <a:t>	</a:t>
            </a:r>
            <a:r>
              <a:rPr lang="tr-TR" dirty="0" err="1" smtClean="0"/>
              <a:t>return</a:t>
            </a:r>
            <a:r>
              <a:rPr lang="tr-TR" dirty="0" smtClean="0"/>
              <a:t> 0;</a:t>
            </a:r>
          </a:p>
          <a:p>
            <a:pPr>
              <a:buNone/>
            </a:pPr>
            <a:r>
              <a:rPr lang="tr-TR" dirty="0" smtClean="0"/>
              <a:t>}</a:t>
            </a:r>
          </a:p>
          <a:p>
            <a:pPr>
              <a:buNone/>
            </a:pPr>
            <a:r>
              <a:rPr lang="tr-TR" dirty="0" err="1" smtClean="0"/>
              <a:t>void</a:t>
            </a:r>
            <a:r>
              <a:rPr lang="tr-TR" dirty="0" smtClean="0"/>
              <a:t> </a:t>
            </a:r>
            <a:r>
              <a:rPr lang="tr-TR" dirty="0" err="1" smtClean="0"/>
              <a:t>ozyineli</a:t>
            </a:r>
            <a:r>
              <a:rPr lang="tr-TR" dirty="0" smtClean="0"/>
              <a:t>(</a:t>
            </a:r>
            <a:r>
              <a:rPr lang="tr-TR" dirty="0" err="1" smtClean="0"/>
              <a:t>int</a:t>
            </a:r>
            <a:r>
              <a:rPr lang="tr-TR" dirty="0" smtClean="0"/>
              <a:t> a) </a:t>
            </a:r>
          </a:p>
          <a:p>
            <a:pPr>
              <a:buNone/>
            </a:pPr>
            <a:r>
              <a:rPr lang="tr-TR" dirty="0" smtClean="0"/>
              <a:t>{</a:t>
            </a:r>
          </a:p>
          <a:p>
            <a:pPr>
              <a:buNone/>
            </a:pPr>
            <a:r>
              <a:rPr lang="tr-TR" dirty="0" smtClean="0"/>
              <a:t>	</a:t>
            </a:r>
            <a:r>
              <a:rPr lang="tr-TR" dirty="0" err="1" smtClean="0"/>
              <a:t>if</a:t>
            </a:r>
            <a:r>
              <a:rPr lang="tr-TR" dirty="0" smtClean="0"/>
              <a:t>(a==1) </a:t>
            </a:r>
          </a:p>
          <a:p>
            <a:pPr>
              <a:buNone/>
            </a:pPr>
            <a:r>
              <a:rPr lang="tr-TR" dirty="0" smtClean="0"/>
              <a:t>		</a:t>
            </a:r>
            <a:r>
              <a:rPr lang="tr-TR" dirty="0" err="1" smtClean="0"/>
              <a:t>return</a:t>
            </a:r>
            <a:r>
              <a:rPr lang="tr-TR" dirty="0" smtClean="0"/>
              <a:t>;</a:t>
            </a:r>
          </a:p>
          <a:p>
            <a:pPr>
              <a:buNone/>
            </a:pPr>
            <a:r>
              <a:rPr lang="tr-TR" dirty="0" smtClean="0"/>
              <a:t>	else </a:t>
            </a:r>
          </a:p>
          <a:p>
            <a:pPr>
              <a:buNone/>
            </a:pPr>
            <a:r>
              <a:rPr lang="tr-TR" dirty="0" smtClean="0"/>
              <a:t>	{</a:t>
            </a:r>
          </a:p>
          <a:p>
            <a:pPr>
              <a:buNone/>
            </a:pPr>
            <a:r>
              <a:rPr lang="tr-TR" dirty="0" smtClean="0"/>
              <a:t>		</a:t>
            </a:r>
            <a:r>
              <a:rPr lang="tr-TR" dirty="0" err="1" smtClean="0"/>
              <a:t>printf</a:t>
            </a:r>
            <a:r>
              <a:rPr lang="tr-TR" dirty="0" smtClean="0"/>
              <a:t>("%d",a--);</a:t>
            </a:r>
          </a:p>
          <a:p>
            <a:pPr>
              <a:buNone/>
            </a:pPr>
            <a:r>
              <a:rPr lang="tr-TR" dirty="0" smtClean="0"/>
              <a:t>		</a:t>
            </a:r>
            <a:r>
              <a:rPr lang="tr-TR" dirty="0" err="1" smtClean="0"/>
              <a:t>ozyineli</a:t>
            </a:r>
            <a:r>
              <a:rPr lang="tr-TR" dirty="0" smtClean="0"/>
              <a:t>(a);</a:t>
            </a:r>
          </a:p>
          <a:p>
            <a:pPr>
              <a:buNone/>
            </a:pPr>
            <a:r>
              <a:rPr lang="tr-TR" dirty="0" smtClean="0"/>
              <a:t>		</a:t>
            </a:r>
            <a:r>
              <a:rPr lang="tr-TR" dirty="0" err="1" smtClean="0"/>
              <a:t>printf</a:t>
            </a:r>
            <a:r>
              <a:rPr lang="tr-TR" dirty="0" smtClean="0"/>
              <a:t>("B");</a:t>
            </a:r>
          </a:p>
          <a:p>
            <a:pPr>
              <a:buNone/>
            </a:pPr>
            <a:r>
              <a:rPr lang="tr-TR" dirty="0" smtClean="0"/>
              <a:t>		</a:t>
            </a:r>
            <a:r>
              <a:rPr lang="tr-TR" dirty="0" err="1" smtClean="0"/>
              <a:t>return</a:t>
            </a:r>
            <a:r>
              <a:rPr lang="tr-TR" dirty="0" smtClean="0"/>
              <a:t>;</a:t>
            </a:r>
          </a:p>
          <a:p>
            <a:pPr>
              <a:buNone/>
            </a:pPr>
            <a:r>
              <a:rPr lang="tr-TR" dirty="0" smtClean="0"/>
              <a:t>	}</a:t>
            </a:r>
          </a:p>
          <a:p>
            <a:pPr>
              <a:buNone/>
            </a:pPr>
            <a:r>
              <a:rPr lang="tr-TR" dirty="0" smtClean="0"/>
              <a:t>}</a:t>
            </a:r>
            <a:endParaRPr lang="tr-TR" dirty="0"/>
          </a:p>
        </p:txBody>
      </p:sp>
      <p:sp>
        <p:nvSpPr>
          <p:cNvPr id="5" name="4 Metin kutusu"/>
          <p:cNvSpPr txBox="1"/>
          <p:nvPr/>
        </p:nvSpPr>
        <p:spPr>
          <a:xfrm>
            <a:off x="3571868" y="1285860"/>
            <a:ext cx="5143536" cy="39703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dirty="0" err="1" smtClean="0"/>
              <a:t>main’e</a:t>
            </a:r>
            <a:r>
              <a:rPr lang="tr-TR" dirty="0" smtClean="0"/>
              <a:t> gir.</a:t>
            </a:r>
          </a:p>
          <a:p>
            <a:r>
              <a:rPr lang="tr-TR" dirty="0" err="1" smtClean="0"/>
              <a:t>A’yı</a:t>
            </a:r>
            <a:r>
              <a:rPr lang="tr-TR" dirty="0" smtClean="0"/>
              <a:t> yazdır.</a:t>
            </a:r>
          </a:p>
          <a:p>
            <a:r>
              <a:rPr lang="tr-TR" dirty="0" smtClean="0"/>
              <a:t>	1.</a:t>
            </a:r>
            <a:r>
              <a:rPr lang="tr-TR" dirty="0" err="1" smtClean="0"/>
              <a:t>özyineli</a:t>
            </a:r>
            <a:r>
              <a:rPr lang="tr-TR" dirty="0" smtClean="0"/>
              <a:t> çağır. ( </a:t>
            </a:r>
            <a:r>
              <a:rPr lang="tr-TR" dirty="0" err="1" smtClean="0"/>
              <a:t>ozyinele</a:t>
            </a:r>
            <a:r>
              <a:rPr lang="tr-TR" dirty="0" smtClean="0"/>
              <a:t>(3) )</a:t>
            </a:r>
          </a:p>
          <a:p>
            <a:r>
              <a:rPr lang="tr-TR" dirty="0" smtClean="0"/>
              <a:t>	3 yazdır.</a:t>
            </a:r>
          </a:p>
          <a:p>
            <a:r>
              <a:rPr lang="tr-TR" dirty="0" smtClean="0"/>
              <a:t>		2.</a:t>
            </a:r>
            <a:r>
              <a:rPr lang="tr-TR" dirty="0" err="1" smtClean="0"/>
              <a:t>özyineli</a:t>
            </a:r>
            <a:r>
              <a:rPr lang="tr-TR" dirty="0" smtClean="0"/>
              <a:t> çağır. ( </a:t>
            </a:r>
            <a:r>
              <a:rPr lang="tr-TR" dirty="0" err="1" smtClean="0"/>
              <a:t>ozyinele</a:t>
            </a:r>
            <a:r>
              <a:rPr lang="tr-TR" dirty="0" smtClean="0"/>
              <a:t>(2) )</a:t>
            </a:r>
          </a:p>
          <a:p>
            <a:r>
              <a:rPr lang="tr-TR" dirty="0" smtClean="0"/>
              <a:t>		2 yazdır.</a:t>
            </a:r>
          </a:p>
          <a:p>
            <a:r>
              <a:rPr lang="tr-TR" dirty="0" smtClean="0"/>
              <a:t>		      3.</a:t>
            </a:r>
            <a:r>
              <a:rPr lang="tr-TR" dirty="0" err="1" smtClean="0"/>
              <a:t>özyineli</a:t>
            </a:r>
            <a:r>
              <a:rPr lang="tr-TR" dirty="0" smtClean="0"/>
              <a:t> çağır (</a:t>
            </a:r>
            <a:r>
              <a:rPr lang="tr-TR" dirty="0" err="1" smtClean="0"/>
              <a:t>ozyinele</a:t>
            </a:r>
            <a:r>
              <a:rPr lang="tr-TR" dirty="0" smtClean="0"/>
              <a:t>(1))</a:t>
            </a:r>
          </a:p>
          <a:p>
            <a:r>
              <a:rPr lang="tr-TR" dirty="0" smtClean="0"/>
              <a:t>		      3.</a:t>
            </a:r>
            <a:r>
              <a:rPr lang="tr-TR" dirty="0" err="1" smtClean="0"/>
              <a:t>özyineliden</a:t>
            </a:r>
            <a:r>
              <a:rPr lang="tr-TR" dirty="0" smtClean="0"/>
              <a:t> çık.</a:t>
            </a:r>
          </a:p>
          <a:p>
            <a:r>
              <a:rPr lang="tr-TR" dirty="0" smtClean="0"/>
              <a:t>		B yazdır.</a:t>
            </a:r>
          </a:p>
          <a:p>
            <a:r>
              <a:rPr lang="tr-TR" dirty="0" smtClean="0"/>
              <a:t>		2.</a:t>
            </a:r>
            <a:r>
              <a:rPr lang="tr-TR" dirty="0" err="1" smtClean="0"/>
              <a:t>özyineliden</a:t>
            </a:r>
            <a:r>
              <a:rPr lang="tr-TR" dirty="0" smtClean="0"/>
              <a:t> çık.</a:t>
            </a:r>
          </a:p>
          <a:p>
            <a:r>
              <a:rPr lang="tr-TR" dirty="0" smtClean="0"/>
              <a:t>	B yazdır.</a:t>
            </a:r>
          </a:p>
          <a:p>
            <a:r>
              <a:rPr lang="tr-TR" dirty="0" smtClean="0"/>
              <a:t>	1.</a:t>
            </a:r>
            <a:r>
              <a:rPr lang="tr-TR" dirty="0" err="1" smtClean="0"/>
              <a:t>özyineliden</a:t>
            </a:r>
            <a:r>
              <a:rPr lang="tr-TR" dirty="0" smtClean="0"/>
              <a:t> çık.</a:t>
            </a:r>
          </a:p>
          <a:p>
            <a:r>
              <a:rPr lang="tr-TR" dirty="0" err="1" smtClean="0"/>
              <a:t>C’yi</a:t>
            </a:r>
            <a:r>
              <a:rPr lang="tr-TR" dirty="0" smtClean="0"/>
              <a:t> yazdır.</a:t>
            </a:r>
          </a:p>
          <a:p>
            <a:r>
              <a:rPr lang="tr-TR" dirty="0" err="1" smtClean="0"/>
              <a:t>main’den</a:t>
            </a:r>
            <a:r>
              <a:rPr lang="tr-TR" dirty="0" smtClean="0"/>
              <a:t> çık.</a:t>
            </a:r>
            <a:endParaRPr lang="tr-TR" dirty="0"/>
          </a:p>
        </p:txBody>
      </p:sp>
      <p:pic>
        <p:nvPicPr>
          <p:cNvPr id="1026" name="Picture 2"/>
          <p:cNvPicPr>
            <a:picLocks noChangeAspect="1" noChangeArrowheads="1"/>
          </p:cNvPicPr>
          <p:nvPr/>
        </p:nvPicPr>
        <p:blipFill>
          <a:blip r:embed="rId2"/>
          <a:srcRect/>
          <a:stretch>
            <a:fillRect/>
          </a:stretch>
        </p:blipFill>
        <p:spPr bwMode="auto">
          <a:xfrm>
            <a:off x="6072198" y="4643446"/>
            <a:ext cx="2300290" cy="1747769"/>
          </a:xfrm>
          <a:prstGeom prst="rect">
            <a:avLst/>
          </a:prstGeom>
          <a:noFill/>
          <a:ln w="9525">
            <a:noFill/>
            <a:miter lim="800000"/>
            <a:headEnd/>
            <a:tailEnd/>
          </a:ln>
          <a:effec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5" presetClass="entr" presetSubtype="10" fill="hold" nodeType="clickEffect">
                                  <p:stCondLst>
                                    <p:cond delay="0"/>
                                  </p:stCondLst>
                                  <p:childTnLst>
                                    <p:set>
                                      <p:cBhvr>
                                        <p:cTn id="62" dur="1" fill="hold">
                                          <p:stCondLst>
                                            <p:cond delay="0"/>
                                          </p:stCondLst>
                                        </p:cTn>
                                        <p:tgtEl>
                                          <p:spTgt spid="1026"/>
                                        </p:tgtEl>
                                        <p:attrNameLst>
                                          <p:attrName>style.visibility</p:attrName>
                                        </p:attrNameLst>
                                      </p:cBhvr>
                                      <p:to>
                                        <p:strVal val="visible"/>
                                      </p:to>
                                    </p:set>
                                    <p:animEffect transition="in" filter="checkerboard(across)">
                                      <p:cBhvr>
                                        <p:cTn id="63"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Sınava Yönelik Çalışma Sorusu 6</a:t>
            </a:r>
            <a:endParaRPr lang="tr-TR" dirty="0"/>
          </a:p>
        </p:txBody>
      </p:sp>
      <p:sp>
        <p:nvSpPr>
          <p:cNvPr id="3" name="2 İçerik Yer Tutucusu"/>
          <p:cNvSpPr>
            <a:spLocks noGrp="1"/>
          </p:cNvSpPr>
          <p:nvPr>
            <p:ph sz="quarter" idx="1"/>
          </p:nvPr>
        </p:nvSpPr>
        <p:spPr/>
        <p:txBody>
          <a:bodyPr/>
          <a:lstStyle/>
          <a:p>
            <a:r>
              <a:rPr lang="tr-TR" dirty="0" smtClean="0"/>
              <a:t>Çok öğretici bir sınava yönelik çalışma sorusu!</a:t>
            </a:r>
          </a:p>
        </p:txBody>
      </p:sp>
      <p:sp>
        <p:nvSpPr>
          <p:cNvPr id="4" name="3 Metin kutusu"/>
          <p:cNvSpPr txBox="1"/>
          <p:nvPr/>
        </p:nvSpPr>
        <p:spPr>
          <a:xfrm>
            <a:off x="785786" y="1928802"/>
            <a:ext cx="3429024" cy="1231106"/>
          </a:xfrm>
          <a:prstGeom prst="rect">
            <a:avLst/>
          </a:prstGeom>
          <a:noFill/>
        </p:spPr>
        <p:txBody>
          <a:bodyPr wrap="square" rtlCol="0">
            <a:spAutoFit/>
          </a:bodyPr>
          <a:lstStyle/>
          <a:p>
            <a:r>
              <a:rPr lang="tr-T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“YILIN</a:t>
            </a:r>
          </a:p>
          <a:p>
            <a:pPr algn="ctr"/>
            <a:r>
              <a:rPr lang="tr-TR"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EN İYİ </a:t>
            </a:r>
            <a:r>
              <a:rPr lang="tr-TR" sz="32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SYÇS’si</a:t>
            </a:r>
            <a:r>
              <a:rPr lang="tr-TR"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p>
          <a:p>
            <a:pPr algn="ctr"/>
            <a:r>
              <a:rPr lang="tr-TR" sz="24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New </a:t>
            </a:r>
            <a:r>
              <a:rPr lang="tr-TR" sz="2400" b="1" i="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Yörk</a:t>
            </a:r>
            <a:r>
              <a:rPr lang="tr-TR" sz="24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tr-TR" sz="2400" b="1" i="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Times</a:t>
            </a:r>
            <a:r>
              <a:rPr lang="tr-TR" sz="24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tr-TR" sz="2400" b="1" i="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4 Metin kutusu"/>
          <p:cNvSpPr txBox="1"/>
          <p:nvPr/>
        </p:nvSpPr>
        <p:spPr>
          <a:xfrm rot="673642">
            <a:off x="4239399" y="2178520"/>
            <a:ext cx="3429024" cy="1323439"/>
          </a:xfrm>
          <a:prstGeom prst="rect">
            <a:avLst/>
          </a:prstGeom>
          <a:noFill/>
        </p:spPr>
        <p:txBody>
          <a:bodyPr wrap="square" rtlCol="0">
            <a:spAutoFit/>
          </a:bodyPr>
          <a:lstStyle/>
          <a:p>
            <a:pPr algn="r"/>
            <a:r>
              <a:rPr lang="tr-TR"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“Yapılması şart”</a:t>
            </a:r>
          </a:p>
          <a:p>
            <a:pPr algn="r"/>
            <a:r>
              <a:rPr lang="tr-TR" sz="24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Atilla </a:t>
            </a:r>
            <a:r>
              <a:rPr lang="tr-TR" sz="2400" b="1" i="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Dörsay</a:t>
            </a:r>
            <a:r>
              <a:rPr lang="tr-TR" sz="24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p>
          <a:p>
            <a:pPr algn="r"/>
            <a:endParaRPr lang="tr-TR" sz="24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6" name="5 Metin kutusu"/>
          <p:cNvSpPr txBox="1"/>
          <p:nvPr/>
        </p:nvSpPr>
        <p:spPr>
          <a:xfrm>
            <a:off x="1071538" y="3357562"/>
            <a:ext cx="5643602" cy="144655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r>
              <a:rPr lang="tr-TR" sz="32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“Bilgi Yarışması” ödevinin yönetmeninden</a:t>
            </a:r>
            <a:endParaRPr lang="tr-TR" sz="24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r"/>
            <a:endParaRPr lang="tr-TR" sz="24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6 Metin kutusu"/>
          <p:cNvSpPr txBox="1"/>
          <p:nvPr/>
        </p:nvSpPr>
        <p:spPr>
          <a:xfrm>
            <a:off x="428596" y="5715016"/>
            <a:ext cx="8501122"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sz="1400" i="1" dirty="0" smtClean="0"/>
              <a:t>*’</a:t>
            </a:r>
            <a:r>
              <a:rPr lang="tr-TR" sz="1400" i="1" dirty="0" err="1" smtClean="0"/>
              <a:t>lı</a:t>
            </a:r>
            <a:r>
              <a:rPr lang="tr-TR" sz="1400" i="1" dirty="0" smtClean="0"/>
              <a:t> iki  ifade tamamen hayal ürünüdür.</a:t>
            </a:r>
            <a:br>
              <a:rPr lang="tr-TR" sz="1400" i="1" dirty="0" smtClean="0"/>
            </a:br>
            <a:r>
              <a:rPr lang="tr-TR" sz="1400" i="1" dirty="0" smtClean="0"/>
              <a:t>Hatırlatma: </a:t>
            </a:r>
            <a:r>
              <a:rPr lang="tr-TR" sz="1400" b="1" i="1" u="sng" dirty="0" smtClean="0"/>
              <a:t>Sınavlarda </a:t>
            </a:r>
            <a:r>
              <a:rPr lang="tr-TR" sz="1400" b="1" i="1" u="sng" dirty="0" err="1" smtClean="0"/>
              <a:t>SYÇS’lerle</a:t>
            </a:r>
            <a:r>
              <a:rPr lang="tr-TR" sz="1400" b="1" i="1" u="sng" dirty="0" smtClean="0"/>
              <a:t> ilgili kısımlar olabiliyor.</a:t>
            </a:r>
            <a:endParaRPr lang="tr-TR" sz="1400" b="1" i="1" u="sng" dirty="0"/>
          </a:p>
        </p:txBody>
      </p:sp>
      <p:pic>
        <p:nvPicPr>
          <p:cNvPr id="9" name="8 Resim" descr="index.png"/>
          <p:cNvPicPr>
            <a:picLocks noChangeAspect="1"/>
          </p:cNvPicPr>
          <p:nvPr/>
        </p:nvPicPr>
        <p:blipFill>
          <a:blip r:embed="rId2">
            <a:clrChange>
              <a:clrFrom>
                <a:srgbClr val="FFFFFF"/>
              </a:clrFrom>
              <a:clrTo>
                <a:srgbClr val="FFFFFF">
                  <a:alpha val="0"/>
                </a:srgbClr>
              </a:clrTo>
            </a:clrChange>
          </a:blip>
          <a:stretch>
            <a:fillRect/>
          </a:stretch>
        </p:blipFill>
        <p:spPr>
          <a:xfrm>
            <a:off x="428596" y="3824504"/>
            <a:ext cx="2714644" cy="2033363"/>
          </a:xfrm>
          <a:prstGeom prst="rect">
            <a:avLst/>
          </a:prstGeom>
        </p:spPr>
      </p:pic>
    </p:spTree>
  </p:cSld>
  <p:clrMapOvr>
    <a:masterClrMapping/>
  </p:clrMapOvr>
  <p:transition>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p:txBody>
          <a:bodyPr/>
          <a:lstStyle/>
          <a:p>
            <a:r>
              <a:rPr lang="tr-TR" dirty="0" smtClean="0"/>
              <a:t>Ödev 3 duyuruldu!</a:t>
            </a:r>
            <a:endParaRPr lang="tr-TR" dirty="0"/>
          </a:p>
        </p:txBody>
      </p:sp>
      <p:sp>
        <p:nvSpPr>
          <p:cNvPr id="5" name="4 İçerik Yer Tutucusu"/>
          <p:cNvSpPr>
            <a:spLocks noGrp="1"/>
          </p:cNvSpPr>
          <p:nvPr>
            <p:ph sz="quarter" idx="1"/>
          </p:nvPr>
        </p:nvSpPr>
        <p:spPr/>
        <p:txBody>
          <a:bodyPr/>
          <a:lstStyle/>
          <a:p>
            <a:r>
              <a:rPr lang="tr-TR" dirty="0" smtClean="0"/>
              <a:t>Yaklaşık 20-21 günlük bir süresi var ödev 3’ün. Son ana kalmamasına özen gösterin.</a:t>
            </a:r>
          </a:p>
          <a:p>
            <a:r>
              <a:rPr lang="tr-TR" dirty="0" smtClean="0"/>
              <a:t>Ara Sınav </a:t>
            </a:r>
            <a:r>
              <a:rPr lang="tr-TR" dirty="0" err="1" smtClean="0"/>
              <a:t>II’e</a:t>
            </a:r>
            <a:r>
              <a:rPr lang="tr-TR" dirty="0" smtClean="0"/>
              <a:t> hazırlanmak için iyi bir fırsat!</a:t>
            </a:r>
          </a:p>
        </p:txBody>
      </p:sp>
      <p:pic>
        <p:nvPicPr>
          <p:cNvPr id="8" name="Picture 7" descr="http://weknowyourdreams.com/images/calendar/calendar-04.jpg"/>
          <p:cNvPicPr>
            <a:picLocks/>
          </p:cNvPicPr>
          <p:nvPr/>
        </p:nvPicPr>
        <p:blipFill>
          <a:blip r:embed="rId2"/>
          <a:stretch>
            <a:fillRect/>
          </a:stretch>
        </p:blipFill>
        <p:spPr bwMode="auto">
          <a:xfrm>
            <a:off x="3000364" y="3071810"/>
            <a:ext cx="2500330" cy="220455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Bunu biliyor musunuz?</a:t>
            </a:r>
            <a:endParaRPr lang="tr-TR" dirty="0"/>
          </a:p>
        </p:txBody>
      </p:sp>
      <p:sp>
        <p:nvSpPr>
          <p:cNvPr id="3" name="2 İçerik Yer Tutucusu"/>
          <p:cNvSpPr>
            <a:spLocks noGrp="1"/>
          </p:cNvSpPr>
          <p:nvPr>
            <p:ph sz="quarter" idx="1"/>
          </p:nvPr>
        </p:nvSpPr>
        <p:spPr/>
        <p:txBody>
          <a:bodyPr/>
          <a:lstStyle/>
          <a:p>
            <a:r>
              <a:rPr lang="tr-TR" dirty="0" smtClean="0"/>
              <a:t>Örnekler:</a:t>
            </a:r>
          </a:p>
          <a:p>
            <a:pPr lvl="1"/>
            <a:r>
              <a:rPr lang="tr-TR" dirty="0" smtClean="0"/>
              <a:t>Araba Yarışı</a:t>
            </a:r>
          </a:p>
          <a:p>
            <a:pPr lvl="1"/>
            <a:r>
              <a:rPr lang="tr-TR" dirty="0" smtClean="0"/>
              <a:t>Tavuk</a:t>
            </a:r>
          </a:p>
          <a:p>
            <a:pPr lvl="1"/>
            <a:r>
              <a:rPr lang="tr-TR" dirty="0" smtClean="0"/>
              <a:t>Tank</a:t>
            </a:r>
          </a:p>
          <a:p>
            <a:pPr lvl="1"/>
            <a:r>
              <a:rPr lang="tr-TR" dirty="0" smtClean="0"/>
              <a:t>Yılan</a:t>
            </a:r>
            <a:endParaRPr lang="tr-TR" dirty="0"/>
          </a:p>
        </p:txBody>
      </p:sp>
      <p:sp>
        <p:nvSpPr>
          <p:cNvPr id="4" name="3 Yuvarlatılmış Dikdörtgen"/>
          <p:cNvSpPr/>
          <p:nvPr/>
        </p:nvSpPr>
        <p:spPr>
          <a:xfrm>
            <a:off x="3571868" y="2214554"/>
            <a:ext cx="4286280" cy="285752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2400" dirty="0" smtClean="0"/>
              <a:t>Şu ana kadarki bilgilerinizle basit ve eğlenceli oyunlar tasarlayabilir ve kodlayabilirsiniz!</a:t>
            </a:r>
            <a:endParaRPr lang="tr-TR" sz="2400" dirty="0"/>
          </a:p>
        </p:txBody>
      </p:sp>
    </p:spTree>
  </p:cSld>
  <p:clrMapOvr>
    <a:masterClrMapping/>
  </p:clrMapOvr>
  <p:transition>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kbhit’li</a:t>
            </a:r>
            <a:r>
              <a:rPr lang="tr-TR" dirty="0" smtClean="0"/>
              <a:t> bir alıştırma</a:t>
            </a:r>
            <a:endParaRPr lang="tr-TR" dirty="0"/>
          </a:p>
        </p:txBody>
      </p:sp>
      <p:sp>
        <p:nvSpPr>
          <p:cNvPr id="3" name="2 İçerik Yer Tutucusu"/>
          <p:cNvSpPr>
            <a:spLocks noGrp="1"/>
          </p:cNvSpPr>
          <p:nvPr>
            <p:ph sz="quarter" idx="1"/>
          </p:nvPr>
        </p:nvSpPr>
        <p:spPr/>
        <p:txBody>
          <a:bodyPr/>
          <a:lstStyle/>
          <a:p>
            <a:r>
              <a:rPr lang="tr-TR" dirty="0" smtClean="0"/>
              <a:t>Ekranda *’</a:t>
            </a:r>
            <a:r>
              <a:rPr lang="tr-TR" dirty="0" err="1" smtClean="0"/>
              <a:t>lar</a:t>
            </a:r>
            <a:r>
              <a:rPr lang="tr-TR" dirty="0" smtClean="0"/>
              <a:t> 20’taneden hızla azalır.</a:t>
            </a:r>
          </a:p>
          <a:p>
            <a:r>
              <a:rPr lang="tr-TR" dirty="0" smtClean="0"/>
              <a:t>Tam 7 tane kalmışken </a:t>
            </a:r>
            <a:r>
              <a:rPr lang="tr-TR" dirty="0" err="1" smtClean="0"/>
              <a:t>enter’a</a:t>
            </a:r>
            <a:r>
              <a:rPr lang="tr-TR" dirty="0" smtClean="0"/>
              <a:t> basmanız gerekir.</a:t>
            </a:r>
          </a:p>
          <a:p>
            <a:r>
              <a:rPr lang="tr-TR" dirty="0" smtClean="0"/>
              <a:t>Bastığınızda</a:t>
            </a:r>
          </a:p>
          <a:p>
            <a:pPr lvl="1"/>
            <a:r>
              <a:rPr lang="tr-TR" dirty="0" smtClean="0"/>
              <a:t>7 değilse, tekrar deneme süreci başlar.</a:t>
            </a:r>
          </a:p>
          <a:p>
            <a:pPr lvl="1"/>
            <a:r>
              <a:rPr lang="tr-TR" dirty="0" smtClean="0"/>
              <a:t>7 ise “kazandınız” yazar.</a:t>
            </a:r>
          </a:p>
        </p:txBody>
      </p:sp>
      <p:pic>
        <p:nvPicPr>
          <p:cNvPr id="4" name="3 Resim" descr="bilgisayar.wmf"/>
          <p:cNvPicPr>
            <a:picLocks noChangeAspect="1"/>
          </p:cNvPicPr>
          <p:nvPr/>
        </p:nvPicPr>
        <p:blipFill>
          <a:blip r:embed="rId2"/>
          <a:stretch>
            <a:fillRect/>
          </a:stretch>
        </p:blipFill>
        <p:spPr>
          <a:xfrm>
            <a:off x="7500958" y="5786454"/>
            <a:ext cx="1049566" cy="1071546"/>
          </a:xfrm>
          <a:prstGeom prst="rect">
            <a:avLst/>
          </a:prstGeom>
        </p:spPr>
      </p:pic>
      <p:sp>
        <p:nvSpPr>
          <p:cNvPr id="5" name="4 Yuvarlatılmış Dikdörtgen"/>
          <p:cNvSpPr/>
          <p:nvPr/>
        </p:nvSpPr>
        <p:spPr>
          <a:xfrm>
            <a:off x="5072066" y="4429132"/>
            <a:ext cx="3143272" cy="857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Derste yazılan kodlara konulmuştur.</a:t>
            </a:r>
            <a:endParaRPr lang="tr-TR" dirty="0"/>
          </a:p>
        </p:txBody>
      </p:sp>
    </p:spTree>
  </p:cSld>
  <p:clrMapOvr>
    <a:masterClrMapping/>
  </p:clrMapOvr>
  <p:transition>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Anlayamadığınız yerleri bizlere sorunuz.</a:t>
            </a:r>
            <a:endParaRPr lang="tr-TR" dirty="0"/>
          </a:p>
        </p:txBody>
      </p:sp>
      <p:sp>
        <p:nvSpPr>
          <p:cNvPr id="3" name="2 İçerik Yer Tutucusu"/>
          <p:cNvSpPr>
            <a:spLocks noGrp="1"/>
          </p:cNvSpPr>
          <p:nvPr>
            <p:ph sz="quarter" idx="1"/>
          </p:nvPr>
        </p:nvSpPr>
        <p:spPr/>
        <p:txBody>
          <a:bodyPr>
            <a:normAutofit/>
          </a:bodyPr>
          <a:lstStyle/>
          <a:p>
            <a:pPr algn="ctr"/>
            <a:r>
              <a:rPr lang="tr-TR" sz="8000" dirty="0" smtClean="0"/>
              <a:t>4.ders sonu</a:t>
            </a:r>
            <a:endParaRPr lang="tr-TR" sz="8000" dirty="0"/>
          </a:p>
        </p:txBody>
      </p:sp>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Geri bildirimler</a:t>
            </a:r>
            <a:endParaRPr lang="tr-TR" dirty="0"/>
          </a:p>
        </p:txBody>
      </p:sp>
      <p:sp>
        <p:nvSpPr>
          <p:cNvPr id="3" name="2 İçerik Yer Tutucusu"/>
          <p:cNvSpPr>
            <a:spLocks noGrp="1"/>
          </p:cNvSpPr>
          <p:nvPr>
            <p:ph sz="quarter" idx="1"/>
          </p:nvPr>
        </p:nvSpPr>
        <p:spPr/>
        <p:txBody>
          <a:bodyPr/>
          <a:lstStyle/>
          <a:p>
            <a:r>
              <a:rPr lang="tr-TR" dirty="0" smtClean="0"/>
              <a:t>Notu 95+</a:t>
            </a:r>
          </a:p>
          <a:p>
            <a:r>
              <a:rPr lang="tr-TR" dirty="0" smtClean="0"/>
              <a:t>Dersi ilk alışı</a:t>
            </a:r>
          </a:p>
          <a:p>
            <a:endParaRPr lang="tr-TR" dirty="0"/>
          </a:p>
        </p:txBody>
      </p:sp>
      <p:pic>
        <p:nvPicPr>
          <p:cNvPr id="6" name="5 Resim" descr="IMG_1524.JPG"/>
          <p:cNvPicPr>
            <a:picLocks noChangeAspect="1"/>
          </p:cNvPicPr>
          <p:nvPr/>
        </p:nvPicPr>
        <p:blipFill>
          <a:blip r:embed="rId2" cstate="print">
            <a:lum bright="30000"/>
          </a:blip>
          <a:srcRect l="1515" t="4545"/>
          <a:stretch>
            <a:fillRect/>
          </a:stretch>
        </p:blipFill>
        <p:spPr>
          <a:xfrm rot="5400000">
            <a:off x="3583794" y="1131058"/>
            <a:ext cx="6191254" cy="4500594"/>
          </a:xfrm>
          <a:prstGeom prst="rect">
            <a:avLst/>
          </a:prstGeom>
        </p:spPr>
      </p:pic>
      <p:sp>
        <p:nvSpPr>
          <p:cNvPr id="7" name="6 Yuvarlatılmış Dikdörtgen"/>
          <p:cNvSpPr/>
          <p:nvPr/>
        </p:nvSpPr>
        <p:spPr>
          <a:xfrm>
            <a:off x="857224" y="2571744"/>
            <a:ext cx="2857520" cy="17145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i="1" dirty="0" smtClean="0"/>
              <a:t>"… son haftaya büyük bir kısmı bırakmayı hazırlıklıydım…"</a:t>
            </a:r>
            <a:endParaRPr lang="tr-TR" i="1" dirty="0"/>
          </a:p>
        </p:txBody>
      </p:sp>
    </p:spTree>
  </p:cSld>
  <p:clrMapOvr>
    <a:masterClrMapping/>
  </p:clrMapOvr>
  <p:transition>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5. ve 5. dersler</a:t>
            </a:r>
            <a:endParaRPr lang="tr-TR" dirty="0"/>
          </a:p>
        </p:txBody>
      </p:sp>
      <p:sp>
        <p:nvSpPr>
          <p:cNvPr id="3" name="2 İçerik Yer Tutucusu"/>
          <p:cNvSpPr>
            <a:spLocks noGrp="1"/>
          </p:cNvSpPr>
          <p:nvPr>
            <p:ph sz="quarter" idx="1"/>
          </p:nvPr>
        </p:nvSpPr>
        <p:spPr/>
        <p:txBody>
          <a:bodyPr>
            <a:normAutofit/>
          </a:bodyPr>
          <a:lstStyle/>
          <a:p>
            <a:pPr algn="ctr"/>
            <a:r>
              <a:rPr lang="tr-TR" sz="7200" dirty="0" smtClean="0"/>
              <a:t>5. VE 6. DERSLER </a:t>
            </a:r>
          </a:p>
          <a:p>
            <a:pPr algn="ctr">
              <a:buNone/>
            </a:pPr>
            <a:r>
              <a:rPr lang="tr-TR" sz="7200" dirty="0" smtClean="0"/>
              <a:t>YAPILMADI.</a:t>
            </a:r>
            <a:br>
              <a:rPr lang="tr-TR" sz="7200" dirty="0" smtClean="0"/>
            </a:br>
            <a:r>
              <a:rPr lang="tr-TR" sz="3200" dirty="0" smtClean="0"/>
              <a:t> </a:t>
            </a:r>
            <a:r>
              <a:rPr lang="tr-TR" sz="3200" i="1" dirty="0" smtClean="0"/>
              <a:t>(detaylar için bkz. Piazza-&gt; Zaman Çizelgesi)</a:t>
            </a:r>
            <a:endParaRPr lang="tr-TR" sz="7200" i="1" dirty="0" smtClean="0"/>
          </a:p>
        </p:txBody>
      </p:sp>
    </p:spTree>
  </p:cSld>
  <p:clrMapOvr>
    <a:masterClrMapping/>
  </p:clrMapOvr>
  <p:transition>
    <p:random/>
  </p:transition>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EK SLAYTLAR</a:t>
            </a:r>
            <a:endParaRPr lang="tr-TR" dirty="0"/>
          </a:p>
        </p:txBody>
      </p:sp>
      <p:sp>
        <p:nvSpPr>
          <p:cNvPr id="3" name="2 İçerik Yer Tutucusu"/>
          <p:cNvSpPr>
            <a:spLocks noGrp="1"/>
          </p:cNvSpPr>
          <p:nvPr>
            <p:ph sz="quarter" idx="1"/>
          </p:nvPr>
        </p:nvSpPr>
        <p:spPr/>
        <p:txBody>
          <a:bodyPr/>
          <a:lstStyle/>
          <a:p>
            <a:r>
              <a:rPr lang="tr-TR" dirty="0" smtClean="0"/>
              <a:t>Ek slaytlar derste değinilmeyen slaytlardır.</a:t>
            </a:r>
          </a:p>
          <a:p>
            <a:pPr lvl="1"/>
            <a:r>
              <a:rPr lang="tr-TR" dirty="0" smtClean="0"/>
              <a:t>Derste değinilmemesinin nedeni, slaytlardan rahatlıkla anlaşılabilmesi, konunun pekiştirilmesi için alıştırmalar içermesi vs. olabilir.</a:t>
            </a:r>
          </a:p>
          <a:p>
            <a:r>
              <a:rPr lang="tr-TR" dirty="0" smtClean="0"/>
              <a:t>Bunlar sınavlarda sorumlu olduğunuz slaytlardır.</a:t>
            </a:r>
          </a:p>
          <a:p>
            <a:pPr lvl="1"/>
            <a:r>
              <a:rPr lang="tr-TR" dirty="0" smtClean="0"/>
              <a:t>Ancak derste değinilenler kadar öncelikli olarak sınavda yer almayabilirler.</a:t>
            </a:r>
            <a:endParaRPr lang="tr-TR" dirty="0"/>
          </a:p>
        </p:txBody>
      </p:sp>
    </p:spTree>
  </p:cSld>
  <p:clrMapOvr>
    <a:masterClrMapping/>
  </p:clrMapOvr>
  <p:transition>
    <p:rand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Özyineleme Alıştırması</a:t>
            </a:r>
            <a:endParaRPr lang="tr-TR" dirty="0"/>
          </a:p>
        </p:txBody>
      </p:sp>
      <p:sp>
        <p:nvSpPr>
          <p:cNvPr id="3" name="2 İçerik Yer Tutucusu"/>
          <p:cNvSpPr>
            <a:spLocks noGrp="1"/>
          </p:cNvSpPr>
          <p:nvPr>
            <p:ph sz="quarter" idx="1"/>
          </p:nvPr>
        </p:nvSpPr>
        <p:spPr/>
        <p:txBody>
          <a:bodyPr>
            <a:normAutofit/>
          </a:bodyPr>
          <a:lstStyle/>
          <a:p>
            <a:r>
              <a:rPr lang="tr-TR" dirty="0" smtClean="0"/>
              <a:t>Özyinelemeli olarak kum saati çizdirebilir misiniz?</a:t>
            </a:r>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r>
              <a:rPr lang="tr-TR" dirty="0" smtClean="0"/>
              <a:t>İpucu:  fonksiyon iki parametre alacak.</a:t>
            </a:r>
            <a:endParaRPr lang="tr-TR" dirty="0"/>
          </a:p>
        </p:txBody>
      </p:sp>
      <p:sp>
        <p:nvSpPr>
          <p:cNvPr id="4" name="3 Dik Üçgen"/>
          <p:cNvSpPr/>
          <p:nvPr/>
        </p:nvSpPr>
        <p:spPr>
          <a:xfrm rot="13500000" flipV="1">
            <a:off x="3468031" y="1420732"/>
            <a:ext cx="1911600" cy="1912513"/>
          </a:xfrm>
          <a:prstGeom prst="rtTriangl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tr-TR"/>
          </a:p>
        </p:txBody>
      </p:sp>
      <p:sp>
        <p:nvSpPr>
          <p:cNvPr id="6" name="5 Dik Üçgen"/>
          <p:cNvSpPr/>
          <p:nvPr/>
        </p:nvSpPr>
        <p:spPr>
          <a:xfrm rot="8102859">
            <a:off x="3478618" y="4121111"/>
            <a:ext cx="1911600" cy="1912513"/>
          </a:xfrm>
          <a:prstGeom prst="rtTriangl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tr-TR"/>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Özyineleme Alıştırması</a:t>
            </a:r>
            <a:endParaRPr lang="tr-TR" dirty="0"/>
          </a:p>
        </p:txBody>
      </p:sp>
      <p:sp>
        <p:nvSpPr>
          <p:cNvPr id="3" name="2 İçerik Yer Tutucusu"/>
          <p:cNvSpPr>
            <a:spLocks noGrp="1"/>
          </p:cNvSpPr>
          <p:nvPr>
            <p:ph sz="quarter" idx="1"/>
          </p:nvPr>
        </p:nvSpPr>
        <p:spPr/>
        <p:txBody>
          <a:bodyPr>
            <a:normAutofit/>
          </a:bodyPr>
          <a:lstStyle/>
          <a:p>
            <a:r>
              <a:rPr lang="tr-TR" dirty="0" smtClean="0"/>
              <a:t>Özyinelemeli olarak kum saati çizdirebilir misiniz?</a:t>
            </a:r>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r>
              <a:rPr lang="tr-TR" dirty="0" smtClean="0"/>
              <a:t>İpucu:  fonksiyon iki parametre alacak.</a:t>
            </a:r>
            <a:endParaRPr lang="tr-TR" dirty="0"/>
          </a:p>
        </p:txBody>
      </p:sp>
      <p:sp>
        <p:nvSpPr>
          <p:cNvPr id="4" name="3 Dik Üçgen"/>
          <p:cNvSpPr/>
          <p:nvPr/>
        </p:nvSpPr>
        <p:spPr>
          <a:xfrm rot="13500000" flipV="1">
            <a:off x="3468031" y="1420732"/>
            <a:ext cx="1911600" cy="1912513"/>
          </a:xfrm>
          <a:prstGeom prst="rtTriangl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tr-TR"/>
          </a:p>
        </p:txBody>
      </p:sp>
      <p:sp>
        <p:nvSpPr>
          <p:cNvPr id="6" name="5 Dik Üçgen"/>
          <p:cNvSpPr/>
          <p:nvPr/>
        </p:nvSpPr>
        <p:spPr>
          <a:xfrm rot="8102859">
            <a:off x="3478618" y="4121111"/>
            <a:ext cx="1911600" cy="1912513"/>
          </a:xfrm>
          <a:prstGeom prst="rtTriangl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tr-TR"/>
          </a:p>
        </p:txBody>
      </p:sp>
      <p:sp>
        <p:nvSpPr>
          <p:cNvPr id="7" name="6 Yuvarlatılmış Dikdörtgen"/>
          <p:cNvSpPr/>
          <p:nvPr/>
        </p:nvSpPr>
        <p:spPr>
          <a:xfrm>
            <a:off x="6072198" y="2428868"/>
            <a:ext cx="2571768" cy="264320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600" dirty="0" smtClean="0"/>
              <a:t>Daha rahat anlaşılması için ikinci parametre olarak da bir karakter göndererek</a:t>
            </a:r>
          </a:p>
          <a:p>
            <a:pPr algn="ctr"/>
            <a:r>
              <a:rPr lang="tr-TR" sz="1600" dirty="0" smtClean="0"/>
              <a:t>AAA</a:t>
            </a:r>
          </a:p>
          <a:p>
            <a:pPr algn="ctr"/>
            <a:r>
              <a:rPr lang="tr-TR" sz="1600" dirty="0" smtClean="0"/>
              <a:t>BB</a:t>
            </a:r>
          </a:p>
          <a:p>
            <a:pPr algn="ctr"/>
            <a:r>
              <a:rPr lang="tr-TR" sz="1600" dirty="0" smtClean="0"/>
              <a:t>C</a:t>
            </a:r>
          </a:p>
          <a:p>
            <a:pPr algn="ctr"/>
            <a:r>
              <a:rPr lang="tr-TR" sz="1600" dirty="0" smtClean="0"/>
              <a:t>BB</a:t>
            </a:r>
          </a:p>
          <a:p>
            <a:pPr algn="ctr"/>
            <a:r>
              <a:rPr lang="tr-TR" sz="1600" dirty="0" smtClean="0"/>
              <a:t>AAA</a:t>
            </a:r>
          </a:p>
          <a:p>
            <a:pPr algn="ctr"/>
            <a:r>
              <a:rPr lang="tr-TR" sz="1600" dirty="0" smtClean="0"/>
              <a:t>şeklinde yazdıralım.</a:t>
            </a:r>
            <a:endParaRPr lang="tr-TR" sz="1600" dirty="0"/>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Düşünce şekli…</a:t>
            </a:r>
            <a:endParaRPr lang="tr-TR" dirty="0"/>
          </a:p>
        </p:txBody>
      </p:sp>
      <p:sp>
        <p:nvSpPr>
          <p:cNvPr id="3" name="2 İçerik Yer Tutucusu"/>
          <p:cNvSpPr>
            <a:spLocks noGrp="1"/>
          </p:cNvSpPr>
          <p:nvPr>
            <p:ph sz="quarter" idx="1"/>
          </p:nvPr>
        </p:nvSpPr>
        <p:spPr>
          <a:xfrm>
            <a:off x="457200" y="1219200"/>
            <a:ext cx="5757874" cy="4937760"/>
          </a:xfrm>
        </p:spPr>
        <p:txBody>
          <a:bodyPr>
            <a:normAutofit/>
          </a:bodyPr>
          <a:lstStyle/>
          <a:p>
            <a:r>
              <a:rPr lang="tr-TR" sz="2400" dirty="0" smtClean="0"/>
              <a:t>İlgili fonksiyonu, </a:t>
            </a:r>
            <a:r>
              <a:rPr lang="tr-TR" sz="2400" b="1" u="sng" dirty="0" smtClean="0"/>
              <a:t>aldığı parametreyi </a:t>
            </a:r>
            <a:r>
              <a:rPr lang="tr-TR" sz="2400" dirty="0" smtClean="0"/>
              <a:t>ve </a:t>
            </a:r>
            <a:r>
              <a:rPr lang="tr-TR" sz="2400" b="1" u="sng" dirty="0" smtClean="0"/>
              <a:t>yaptığı işin tanımını </a:t>
            </a:r>
            <a:r>
              <a:rPr lang="tr-TR" sz="2400" dirty="0" smtClean="0"/>
              <a:t>iyice düşünün.</a:t>
            </a:r>
          </a:p>
          <a:p>
            <a:r>
              <a:rPr lang="tr-TR" sz="2400" dirty="0" smtClean="0"/>
              <a:t>Fonksiyon kendi yaptığı işi, farklı parametre (örn. n değil de n-1) ile çağırıldığında nasıl yapıyor…</a:t>
            </a:r>
          </a:p>
          <a:p>
            <a:r>
              <a:rPr lang="tr-TR" sz="2400" dirty="0" smtClean="0"/>
              <a:t>Fonksiyonun yaptığı işi, kendisi cinsinden ifade edebiliyor musunuz?</a:t>
            </a:r>
          </a:p>
          <a:p>
            <a:r>
              <a:rPr lang="tr-TR" sz="2400" dirty="0" smtClean="0"/>
              <a:t>Bu durumda zincirleme şekilde durum nereye gidiyor?</a:t>
            </a:r>
          </a:p>
          <a:p>
            <a:r>
              <a:rPr lang="tr-TR" sz="2400" dirty="0" smtClean="0"/>
              <a:t>Bir temel olgu tanımı ile bu gidişi durdurabiliyor musunuz?</a:t>
            </a:r>
            <a:endParaRPr lang="tr-TR" sz="2400" dirty="0"/>
          </a:p>
        </p:txBody>
      </p:sp>
      <p:cxnSp>
        <p:nvCxnSpPr>
          <p:cNvPr id="5" name="4 Düz Bağlayıcı"/>
          <p:cNvCxnSpPr/>
          <p:nvPr/>
        </p:nvCxnSpPr>
        <p:spPr>
          <a:xfrm>
            <a:off x="6357950" y="1857364"/>
            <a:ext cx="2160000" cy="1588"/>
          </a:xfrm>
          <a:prstGeom prst="line">
            <a:avLst/>
          </a:prstGeom>
          <a:ln w="254000" cap="rnd"/>
        </p:spPr>
        <p:style>
          <a:lnRef idx="1">
            <a:schemeClr val="accent1"/>
          </a:lnRef>
          <a:fillRef idx="0">
            <a:schemeClr val="accent1"/>
          </a:fillRef>
          <a:effectRef idx="0">
            <a:schemeClr val="accent1"/>
          </a:effectRef>
          <a:fontRef idx="minor">
            <a:schemeClr val="tx1"/>
          </a:fontRef>
        </p:style>
      </p:cxnSp>
      <p:cxnSp>
        <p:nvCxnSpPr>
          <p:cNvPr id="6" name="5 Düz Bağlayıcı"/>
          <p:cNvCxnSpPr/>
          <p:nvPr/>
        </p:nvCxnSpPr>
        <p:spPr>
          <a:xfrm>
            <a:off x="6643702" y="2214554"/>
            <a:ext cx="1620000" cy="1588"/>
          </a:xfrm>
          <a:prstGeom prst="line">
            <a:avLst/>
          </a:prstGeom>
          <a:ln w="2540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6 Düz Bağlayıcı"/>
          <p:cNvCxnSpPr/>
          <p:nvPr/>
        </p:nvCxnSpPr>
        <p:spPr>
          <a:xfrm>
            <a:off x="6921024" y="2571744"/>
            <a:ext cx="1080000" cy="1588"/>
          </a:xfrm>
          <a:prstGeom prst="line">
            <a:avLst/>
          </a:prstGeom>
          <a:ln w="2540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 name="7 Düz Bağlayıcı"/>
          <p:cNvCxnSpPr/>
          <p:nvPr/>
        </p:nvCxnSpPr>
        <p:spPr>
          <a:xfrm>
            <a:off x="6921024" y="3284536"/>
            <a:ext cx="1080000" cy="1588"/>
          </a:xfrm>
          <a:prstGeom prst="line">
            <a:avLst/>
          </a:prstGeom>
          <a:ln w="2540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 name="8 Düz Bağlayıcı"/>
          <p:cNvCxnSpPr/>
          <p:nvPr/>
        </p:nvCxnSpPr>
        <p:spPr>
          <a:xfrm>
            <a:off x="6595338" y="3641726"/>
            <a:ext cx="1620000" cy="1588"/>
          </a:xfrm>
          <a:prstGeom prst="line">
            <a:avLst/>
          </a:prstGeom>
          <a:ln w="2540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9 Düz Bağlayıcı"/>
          <p:cNvCxnSpPr/>
          <p:nvPr/>
        </p:nvCxnSpPr>
        <p:spPr>
          <a:xfrm>
            <a:off x="6357950" y="4000504"/>
            <a:ext cx="2160000" cy="1588"/>
          </a:xfrm>
          <a:prstGeom prst="line">
            <a:avLst/>
          </a:prstGeom>
          <a:ln w="254000" cap="rnd"/>
        </p:spPr>
        <p:style>
          <a:lnRef idx="1">
            <a:schemeClr val="accent1"/>
          </a:lnRef>
          <a:fillRef idx="0">
            <a:schemeClr val="accent1"/>
          </a:fillRef>
          <a:effectRef idx="0">
            <a:schemeClr val="accent1"/>
          </a:effectRef>
          <a:fontRef idx="minor">
            <a:schemeClr val="tx1"/>
          </a:fontRef>
        </p:style>
      </p:cxnSp>
      <p:cxnSp>
        <p:nvCxnSpPr>
          <p:cNvPr id="11" name="10 Düz Bağlayıcı"/>
          <p:cNvCxnSpPr/>
          <p:nvPr/>
        </p:nvCxnSpPr>
        <p:spPr>
          <a:xfrm>
            <a:off x="7175272" y="2927346"/>
            <a:ext cx="540000" cy="1588"/>
          </a:xfrm>
          <a:prstGeom prst="line">
            <a:avLst/>
          </a:prstGeom>
          <a:ln w="254000" cap="rnd">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 name="12 Düz Ok Bağlayıcısı"/>
          <p:cNvCxnSpPr/>
          <p:nvPr/>
        </p:nvCxnSpPr>
        <p:spPr>
          <a:xfrm>
            <a:off x="6286512" y="4357694"/>
            <a:ext cx="2357454"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4" name="13 Metin kutusu"/>
          <p:cNvSpPr txBox="1"/>
          <p:nvPr/>
        </p:nvSpPr>
        <p:spPr>
          <a:xfrm>
            <a:off x="7358082" y="4345552"/>
            <a:ext cx="428628" cy="369332"/>
          </a:xfrm>
          <a:prstGeom prst="rect">
            <a:avLst/>
          </a:prstGeom>
          <a:noFill/>
        </p:spPr>
        <p:txBody>
          <a:bodyPr wrap="square" rtlCol="0">
            <a:spAutoFit/>
          </a:bodyPr>
          <a:lstStyle/>
          <a:p>
            <a:r>
              <a:rPr lang="tr-TR" dirty="0" smtClean="0"/>
              <a:t>n</a:t>
            </a:r>
            <a:endParaRPr lang="tr-TR" dirty="0"/>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linds(horizontal)">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Özyineleme Alıştırması(</a:t>
            </a:r>
            <a:r>
              <a:rPr lang="tr-TR" dirty="0" err="1" smtClean="0"/>
              <a:t>yildiz</a:t>
            </a:r>
            <a:r>
              <a:rPr lang="tr-TR" dirty="0" smtClean="0"/>
              <a:t> basan)</a:t>
            </a:r>
            <a:endParaRPr lang="tr-TR" dirty="0"/>
          </a:p>
        </p:txBody>
      </p:sp>
      <p:sp>
        <p:nvSpPr>
          <p:cNvPr id="3" name="2 İçerik Yer Tutucusu"/>
          <p:cNvSpPr>
            <a:spLocks noGrp="1"/>
          </p:cNvSpPr>
          <p:nvPr>
            <p:ph sz="quarter" idx="1"/>
          </p:nvPr>
        </p:nvSpPr>
        <p:spPr>
          <a:xfrm>
            <a:off x="357158" y="1285860"/>
            <a:ext cx="3929090" cy="4937760"/>
          </a:xfrm>
        </p:spPr>
        <p:style>
          <a:lnRef idx="2">
            <a:schemeClr val="accent1"/>
          </a:lnRef>
          <a:fillRef idx="1">
            <a:schemeClr val="lt1"/>
          </a:fillRef>
          <a:effectRef idx="0">
            <a:schemeClr val="accent1"/>
          </a:effectRef>
          <a:fontRef idx="minor">
            <a:schemeClr val="dk1"/>
          </a:fontRef>
        </p:style>
        <p:txBody>
          <a:bodyPr>
            <a:normAutofit fontScale="62500" lnSpcReduction="20000"/>
          </a:bodyPr>
          <a:lstStyle/>
          <a:p>
            <a:pPr>
              <a:buNone/>
            </a:pPr>
            <a:r>
              <a:rPr lang="tr-TR" dirty="0" smtClean="0"/>
              <a:t>#</a:t>
            </a:r>
            <a:r>
              <a:rPr lang="tr-TR" dirty="0" err="1" smtClean="0"/>
              <a:t>include</a:t>
            </a:r>
            <a:r>
              <a:rPr lang="tr-TR" dirty="0" smtClean="0"/>
              <a:t> &lt;</a:t>
            </a:r>
            <a:r>
              <a:rPr lang="tr-TR" dirty="0" err="1" smtClean="0"/>
              <a:t>stdio</a:t>
            </a:r>
            <a:r>
              <a:rPr lang="tr-TR" dirty="0" smtClean="0"/>
              <a:t>.h&gt;</a:t>
            </a:r>
          </a:p>
          <a:p>
            <a:pPr>
              <a:buNone/>
            </a:pPr>
            <a:r>
              <a:rPr lang="tr-TR" dirty="0" smtClean="0"/>
              <a:t>#</a:t>
            </a:r>
            <a:r>
              <a:rPr lang="tr-TR" dirty="0" err="1" smtClean="0"/>
              <a:t>include</a:t>
            </a:r>
            <a:r>
              <a:rPr lang="tr-TR" dirty="0" smtClean="0"/>
              <a:t> &lt;</a:t>
            </a:r>
            <a:r>
              <a:rPr lang="tr-TR" dirty="0" err="1" smtClean="0"/>
              <a:t>conio</a:t>
            </a:r>
            <a:r>
              <a:rPr lang="tr-TR" dirty="0" smtClean="0"/>
              <a:t>.h&gt;</a:t>
            </a:r>
          </a:p>
          <a:p>
            <a:pPr>
              <a:buNone/>
            </a:pPr>
            <a:r>
              <a:rPr lang="tr-TR" dirty="0" err="1" smtClean="0"/>
              <a:t>void</a:t>
            </a:r>
            <a:r>
              <a:rPr lang="tr-TR" dirty="0" smtClean="0"/>
              <a:t> </a:t>
            </a:r>
            <a:r>
              <a:rPr lang="tr-TR" dirty="0" err="1" smtClean="0"/>
              <a:t>ucgen</a:t>
            </a:r>
            <a:r>
              <a:rPr lang="tr-TR" dirty="0" smtClean="0"/>
              <a:t>(</a:t>
            </a:r>
            <a:r>
              <a:rPr lang="tr-TR" dirty="0" err="1" smtClean="0"/>
              <a:t>int</a:t>
            </a:r>
            <a:r>
              <a:rPr lang="tr-TR" dirty="0" smtClean="0"/>
              <a:t> </a:t>
            </a:r>
            <a:r>
              <a:rPr lang="tr-TR" dirty="0" err="1" smtClean="0"/>
              <a:t>yildiz</a:t>
            </a:r>
            <a:r>
              <a:rPr lang="tr-TR" dirty="0" smtClean="0"/>
              <a:t>, </a:t>
            </a:r>
            <a:r>
              <a:rPr lang="tr-TR" dirty="0" err="1" smtClean="0"/>
              <a:t>int</a:t>
            </a:r>
            <a:r>
              <a:rPr lang="tr-TR" dirty="0" smtClean="0"/>
              <a:t> </a:t>
            </a:r>
            <a:r>
              <a:rPr lang="tr-TR" dirty="0" err="1" smtClean="0"/>
              <a:t>bosluk</a:t>
            </a:r>
            <a:r>
              <a:rPr lang="tr-TR" dirty="0" smtClean="0"/>
              <a:t>);</a:t>
            </a:r>
          </a:p>
          <a:p>
            <a:pPr>
              <a:buNone/>
            </a:pPr>
            <a:r>
              <a:rPr lang="tr-TR" dirty="0" err="1" smtClean="0"/>
              <a:t>void</a:t>
            </a:r>
            <a:r>
              <a:rPr lang="tr-TR" dirty="0" smtClean="0"/>
              <a:t> ekrana_</a:t>
            </a:r>
            <a:r>
              <a:rPr lang="tr-TR" dirty="0" err="1" smtClean="0"/>
              <a:t>bastir</a:t>
            </a:r>
            <a:r>
              <a:rPr lang="tr-TR" dirty="0" smtClean="0"/>
              <a:t>(</a:t>
            </a:r>
            <a:r>
              <a:rPr lang="tr-TR" dirty="0" err="1" smtClean="0"/>
              <a:t>int</a:t>
            </a:r>
            <a:r>
              <a:rPr lang="tr-TR" dirty="0" smtClean="0"/>
              <a:t> x, </a:t>
            </a:r>
            <a:r>
              <a:rPr lang="tr-TR" dirty="0" err="1" smtClean="0"/>
              <a:t>char</a:t>
            </a:r>
            <a:r>
              <a:rPr lang="tr-TR" dirty="0" smtClean="0"/>
              <a:t> c);</a:t>
            </a:r>
          </a:p>
          <a:p>
            <a:pPr>
              <a:buNone/>
            </a:pPr>
            <a:r>
              <a:rPr lang="tr-TR" dirty="0" err="1" smtClean="0"/>
              <a:t>int</a:t>
            </a:r>
            <a:r>
              <a:rPr lang="tr-TR" dirty="0" smtClean="0"/>
              <a:t> </a:t>
            </a:r>
            <a:r>
              <a:rPr lang="tr-TR" dirty="0" err="1" smtClean="0"/>
              <a:t>main</a:t>
            </a:r>
            <a:r>
              <a:rPr lang="tr-TR" dirty="0" smtClean="0"/>
              <a:t>() {</a:t>
            </a:r>
          </a:p>
          <a:p>
            <a:pPr>
              <a:buNone/>
            </a:pPr>
            <a:r>
              <a:rPr lang="tr-TR" dirty="0" smtClean="0"/>
              <a:t>	</a:t>
            </a:r>
            <a:r>
              <a:rPr lang="tr-TR" dirty="0" err="1" smtClean="0"/>
              <a:t>int</a:t>
            </a:r>
            <a:r>
              <a:rPr lang="tr-TR" dirty="0" smtClean="0"/>
              <a:t> i;</a:t>
            </a:r>
          </a:p>
          <a:p>
            <a:pPr>
              <a:buNone/>
            </a:pPr>
            <a:r>
              <a:rPr lang="tr-TR" dirty="0" smtClean="0"/>
              <a:t>	</a:t>
            </a:r>
            <a:r>
              <a:rPr lang="tr-TR" dirty="0" err="1" smtClean="0"/>
              <a:t>ucgen</a:t>
            </a:r>
            <a:r>
              <a:rPr lang="tr-TR" dirty="0" smtClean="0"/>
              <a:t>(17,0);</a:t>
            </a:r>
          </a:p>
          <a:p>
            <a:pPr>
              <a:buNone/>
            </a:pPr>
            <a:endParaRPr lang="tr-TR" dirty="0" smtClean="0"/>
          </a:p>
          <a:p>
            <a:pPr>
              <a:buNone/>
            </a:pPr>
            <a:r>
              <a:rPr lang="tr-TR" dirty="0" smtClean="0"/>
              <a:t>//</a:t>
            </a:r>
            <a:r>
              <a:rPr lang="tr-TR" dirty="0" err="1" smtClean="0"/>
              <a:t>getch</a:t>
            </a:r>
            <a:r>
              <a:rPr lang="tr-TR" dirty="0" smtClean="0"/>
              <a:t>();</a:t>
            </a:r>
          </a:p>
          <a:p>
            <a:pPr>
              <a:buNone/>
            </a:pPr>
            <a:r>
              <a:rPr lang="tr-TR" dirty="0" smtClean="0"/>
              <a:t>	</a:t>
            </a:r>
            <a:r>
              <a:rPr lang="tr-TR" dirty="0" err="1" smtClean="0"/>
              <a:t>return</a:t>
            </a:r>
            <a:r>
              <a:rPr lang="tr-TR" dirty="0" smtClean="0"/>
              <a:t> 0;</a:t>
            </a:r>
          </a:p>
          <a:p>
            <a:pPr>
              <a:buNone/>
            </a:pPr>
            <a:r>
              <a:rPr lang="tr-TR" dirty="0" smtClean="0"/>
              <a:t>}</a:t>
            </a:r>
          </a:p>
          <a:p>
            <a:pPr>
              <a:buNone/>
            </a:pPr>
            <a:endParaRPr lang="tr-TR" dirty="0" smtClean="0"/>
          </a:p>
          <a:p>
            <a:pPr>
              <a:buNone/>
            </a:pPr>
            <a:r>
              <a:rPr lang="tr-TR" dirty="0" err="1" smtClean="0"/>
              <a:t>void</a:t>
            </a:r>
            <a:r>
              <a:rPr lang="tr-TR" dirty="0" smtClean="0"/>
              <a:t> ekrana_</a:t>
            </a:r>
            <a:r>
              <a:rPr lang="tr-TR" dirty="0" err="1" smtClean="0"/>
              <a:t>bastir</a:t>
            </a:r>
            <a:r>
              <a:rPr lang="tr-TR" dirty="0" smtClean="0"/>
              <a:t>(</a:t>
            </a:r>
            <a:r>
              <a:rPr lang="tr-TR" dirty="0" err="1" smtClean="0"/>
              <a:t>int</a:t>
            </a:r>
            <a:r>
              <a:rPr lang="tr-TR" dirty="0" smtClean="0"/>
              <a:t> x, </a:t>
            </a:r>
            <a:r>
              <a:rPr lang="tr-TR" dirty="0" err="1" smtClean="0"/>
              <a:t>char</a:t>
            </a:r>
            <a:r>
              <a:rPr lang="tr-TR" dirty="0" smtClean="0"/>
              <a:t> c) {</a:t>
            </a:r>
          </a:p>
          <a:p>
            <a:pPr>
              <a:buNone/>
            </a:pPr>
            <a:r>
              <a:rPr lang="tr-TR" dirty="0" smtClean="0"/>
              <a:t>	</a:t>
            </a:r>
            <a:r>
              <a:rPr lang="tr-TR" dirty="0" err="1" smtClean="0"/>
              <a:t>int</a:t>
            </a:r>
            <a:r>
              <a:rPr lang="tr-TR" dirty="0" smtClean="0"/>
              <a:t> i;</a:t>
            </a:r>
          </a:p>
          <a:p>
            <a:pPr>
              <a:buNone/>
            </a:pPr>
            <a:r>
              <a:rPr lang="tr-TR" dirty="0" smtClean="0"/>
              <a:t>	</a:t>
            </a:r>
            <a:r>
              <a:rPr lang="tr-TR" dirty="0" err="1" smtClean="0"/>
              <a:t>for</a:t>
            </a:r>
            <a:r>
              <a:rPr lang="tr-TR" dirty="0" smtClean="0"/>
              <a:t>(i=0; i&lt;x; i++)</a:t>
            </a:r>
          </a:p>
          <a:p>
            <a:pPr>
              <a:buNone/>
            </a:pPr>
            <a:r>
              <a:rPr lang="tr-TR" dirty="0" smtClean="0"/>
              <a:t>		</a:t>
            </a:r>
            <a:r>
              <a:rPr lang="tr-TR" dirty="0" err="1" smtClean="0"/>
              <a:t>printf</a:t>
            </a:r>
            <a:r>
              <a:rPr lang="tr-TR" dirty="0" smtClean="0"/>
              <a:t>("%c", c);</a:t>
            </a:r>
          </a:p>
          <a:p>
            <a:pPr>
              <a:buNone/>
            </a:pPr>
            <a:r>
              <a:rPr lang="tr-TR" dirty="0" smtClean="0"/>
              <a:t>}</a:t>
            </a:r>
          </a:p>
        </p:txBody>
      </p:sp>
      <p:sp>
        <p:nvSpPr>
          <p:cNvPr id="4" name="3 Dikdörtgen"/>
          <p:cNvSpPr/>
          <p:nvPr/>
        </p:nvSpPr>
        <p:spPr>
          <a:xfrm>
            <a:off x="3571868" y="1500174"/>
            <a:ext cx="5143504" cy="4801314"/>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tr-TR" dirty="0" err="1" smtClean="0"/>
              <a:t>void</a:t>
            </a:r>
            <a:r>
              <a:rPr lang="tr-TR" dirty="0" smtClean="0"/>
              <a:t> </a:t>
            </a:r>
            <a:r>
              <a:rPr lang="tr-TR" dirty="0" err="1" smtClean="0"/>
              <a:t>ucgen</a:t>
            </a:r>
            <a:r>
              <a:rPr lang="tr-TR" dirty="0" smtClean="0"/>
              <a:t>(</a:t>
            </a:r>
            <a:r>
              <a:rPr lang="tr-TR" dirty="0" err="1" smtClean="0"/>
              <a:t>int</a:t>
            </a:r>
            <a:r>
              <a:rPr lang="tr-TR" dirty="0" smtClean="0"/>
              <a:t> </a:t>
            </a:r>
            <a:r>
              <a:rPr lang="tr-TR" dirty="0" err="1" smtClean="0"/>
              <a:t>yildiz</a:t>
            </a:r>
            <a:r>
              <a:rPr lang="tr-TR" dirty="0" smtClean="0"/>
              <a:t>, </a:t>
            </a:r>
            <a:r>
              <a:rPr lang="tr-TR" dirty="0" err="1" smtClean="0"/>
              <a:t>int</a:t>
            </a:r>
            <a:r>
              <a:rPr lang="tr-TR" dirty="0" smtClean="0"/>
              <a:t> </a:t>
            </a:r>
            <a:r>
              <a:rPr lang="tr-TR" dirty="0" err="1" smtClean="0"/>
              <a:t>bosluk</a:t>
            </a:r>
            <a:r>
              <a:rPr lang="tr-TR" dirty="0" smtClean="0"/>
              <a:t>) {</a:t>
            </a:r>
          </a:p>
          <a:p>
            <a:r>
              <a:rPr lang="tr-TR" dirty="0" smtClean="0"/>
              <a:t>	</a:t>
            </a:r>
            <a:r>
              <a:rPr lang="tr-TR" dirty="0" err="1" smtClean="0"/>
              <a:t>if</a:t>
            </a:r>
            <a:r>
              <a:rPr lang="tr-TR" dirty="0" smtClean="0"/>
              <a:t>(</a:t>
            </a:r>
            <a:r>
              <a:rPr lang="tr-TR" dirty="0" err="1" smtClean="0"/>
              <a:t>yildiz</a:t>
            </a:r>
            <a:r>
              <a:rPr lang="tr-TR" dirty="0" smtClean="0"/>
              <a:t>==1) {</a:t>
            </a:r>
          </a:p>
          <a:p>
            <a:r>
              <a:rPr lang="tr-TR" dirty="0" smtClean="0"/>
              <a:t>		ekrana_</a:t>
            </a:r>
            <a:r>
              <a:rPr lang="tr-TR" dirty="0" err="1" smtClean="0"/>
              <a:t>bastir</a:t>
            </a:r>
            <a:r>
              <a:rPr lang="tr-TR" dirty="0" smtClean="0"/>
              <a:t>(</a:t>
            </a:r>
            <a:r>
              <a:rPr lang="tr-TR" dirty="0" err="1" smtClean="0"/>
              <a:t>bosluk</a:t>
            </a:r>
            <a:r>
              <a:rPr lang="tr-TR" dirty="0" smtClean="0"/>
              <a:t>,' ');</a:t>
            </a:r>
          </a:p>
          <a:p>
            <a:r>
              <a:rPr lang="tr-TR" dirty="0" smtClean="0"/>
              <a:t>		</a:t>
            </a:r>
            <a:r>
              <a:rPr lang="tr-TR" dirty="0" err="1" smtClean="0"/>
              <a:t>printf</a:t>
            </a:r>
            <a:r>
              <a:rPr lang="tr-TR" dirty="0" smtClean="0"/>
              <a:t>("*");</a:t>
            </a:r>
          </a:p>
          <a:p>
            <a:r>
              <a:rPr lang="tr-TR" dirty="0" smtClean="0"/>
              <a:t>		</a:t>
            </a:r>
            <a:r>
              <a:rPr lang="tr-TR" dirty="0" err="1" smtClean="0"/>
              <a:t>return</a:t>
            </a:r>
            <a:r>
              <a:rPr lang="tr-TR" dirty="0" smtClean="0"/>
              <a:t>;</a:t>
            </a:r>
          </a:p>
          <a:p>
            <a:r>
              <a:rPr lang="tr-TR" dirty="0" smtClean="0"/>
              <a:t>	}</a:t>
            </a:r>
          </a:p>
          <a:p>
            <a:endParaRPr lang="tr-TR" dirty="0" smtClean="0"/>
          </a:p>
          <a:p>
            <a:r>
              <a:rPr lang="tr-TR" dirty="0" smtClean="0">
                <a:solidFill>
                  <a:srgbClr val="0000FF"/>
                </a:solidFill>
              </a:rPr>
              <a:t>	ekrana_</a:t>
            </a:r>
            <a:r>
              <a:rPr lang="tr-TR" dirty="0" err="1" smtClean="0">
                <a:solidFill>
                  <a:srgbClr val="0000FF"/>
                </a:solidFill>
              </a:rPr>
              <a:t>bastir</a:t>
            </a:r>
            <a:r>
              <a:rPr lang="tr-TR" dirty="0" smtClean="0">
                <a:solidFill>
                  <a:srgbClr val="0000FF"/>
                </a:solidFill>
              </a:rPr>
              <a:t>(</a:t>
            </a:r>
            <a:r>
              <a:rPr lang="tr-TR" dirty="0" err="1" smtClean="0">
                <a:solidFill>
                  <a:srgbClr val="0000FF"/>
                </a:solidFill>
              </a:rPr>
              <a:t>bosluk</a:t>
            </a:r>
            <a:r>
              <a:rPr lang="tr-TR" dirty="0" smtClean="0">
                <a:solidFill>
                  <a:srgbClr val="0000FF"/>
                </a:solidFill>
              </a:rPr>
              <a:t>,' ');</a:t>
            </a:r>
          </a:p>
          <a:p>
            <a:r>
              <a:rPr lang="tr-TR" dirty="0" smtClean="0">
                <a:solidFill>
                  <a:srgbClr val="0000FF"/>
                </a:solidFill>
              </a:rPr>
              <a:t>	ekrana_</a:t>
            </a:r>
            <a:r>
              <a:rPr lang="tr-TR" dirty="0" err="1" smtClean="0">
                <a:solidFill>
                  <a:srgbClr val="0000FF"/>
                </a:solidFill>
              </a:rPr>
              <a:t>bastir</a:t>
            </a:r>
            <a:r>
              <a:rPr lang="tr-TR" dirty="0" smtClean="0">
                <a:solidFill>
                  <a:srgbClr val="0000FF"/>
                </a:solidFill>
              </a:rPr>
              <a:t>(</a:t>
            </a:r>
            <a:r>
              <a:rPr lang="tr-TR" dirty="0" err="1" smtClean="0">
                <a:solidFill>
                  <a:srgbClr val="0000FF"/>
                </a:solidFill>
              </a:rPr>
              <a:t>yildiz</a:t>
            </a:r>
            <a:r>
              <a:rPr lang="tr-TR" dirty="0" smtClean="0">
                <a:solidFill>
                  <a:srgbClr val="0000FF"/>
                </a:solidFill>
              </a:rPr>
              <a:t>, '*');</a:t>
            </a:r>
          </a:p>
          <a:p>
            <a:r>
              <a:rPr lang="tr-TR" dirty="0" smtClean="0">
                <a:solidFill>
                  <a:srgbClr val="0000FF"/>
                </a:solidFill>
              </a:rPr>
              <a:t>	</a:t>
            </a:r>
            <a:r>
              <a:rPr lang="tr-TR" dirty="0" err="1" smtClean="0">
                <a:solidFill>
                  <a:srgbClr val="0000FF"/>
                </a:solidFill>
              </a:rPr>
              <a:t>printf</a:t>
            </a:r>
            <a:r>
              <a:rPr lang="tr-TR" dirty="0" smtClean="0">
                <a:solidFill>
                  <a:srgbClr val="0000FF"/>
                </a:solidFill>
              </a:rPr>
              <a:t>("\n");</a:t>
            </a:r>
          </a:p>
          <a:p>
            <a:r>
              <a:rPr lang="tr-TR" dirty="0" smtClean="0">
                <a:solidFill>
                  <a:srgbClr val="0000FF"/>
                </a:solidFill>
              </a:rPr>
              <a:t>	</a:t>
            </a:r>
            <a:r>
              <a:rPr lang="tr-TR" b="1" dirty="0" err="1" smtClean="0">
                <a:solidFill>
                  <a:srgbClr val="002060"/>
                </a:solidFill>
              </a:rPr>
              <a:t>ucgen</a:t>
            </a:r>
            <a:r>
              <a:rPr lang="tr-TR" b="1" dirty="0" smtClean="0">
                <a:solidFill>
                  <a:srgbClr val="002060"/>
                </a:solidFill>
              </a:rPr>
              <a:t>(</a:t>
            </a:r>
            <a:r>
              <a:rPr lang="tr-TR" b="1" dirty="0" err="1" smtClean="0">
                <a:solidFill>
                  <a:srgbClr val="002060"/>
                </a:solidFill>
              </a:rPr>
              <a:t>yildiz</a:t>
            </a:r>
            <a:r>
              <a:rPr lang="tr-TR" b="1" dirty="0" smtClean="0">
                <a:solidFill>
                  <a:srgbClr val="002060"/>
                </a:solidFill>
              </a:rPr>
              <a:t>-2, </a:t>
            </a:r>
            <a:r>
              <a:rPr lang="tr-TR" b="1" dirty="0" err="1" smtClean="0">
                <a:solidFill>
                  <a:srgbClr val="002060"/>
                </a:solidFill>
              </a:rPr>
              <a:t>bosluk</a:t>
            </a:r>
            <a:r>
              <a:rPr lang="tr-TR" b="1" dirty="0" smtClean="0">
                <a:solidFill>
                  <a:srgbClr val="002060"/>
                </a:solidFill>
              </a:rPr>
              <a:t>+1);</a:t>
            </a:r>
          </a:p>
          <a:p>
            <a:r>
              <a:rPr lang="tr-TR" dirty="0" smtClean="0">
                <a:solidFill>
                  <a:srgbClr val="0000FF"/>
                </a:solidFill>
              </a:rPr>
              <a:t>	</a:t>
            </a:r>
            <a:r>
              <a:rPr lang="tr-TR" dirty="0" err="1" smtClean="0">
                <a:solidFill>
                  <a:srgbClr val="0000FF"/>
                </a:solidFill>
              </a:rPr>
              <a:t>printf</a:t>
            </a:r>
            <a:r>
              <a:rPr lang="tr-TR" dirty="0" smtClean="0">
                <a:solidFill>
                  <a:srgbClr val="0000FF"/>
                </a:solidFill>
              </a:rPr>
              <a:t>("\n");</a:t>
            </a:r>
          </a:p>
          <a:p>
            <a:r>
              <a:rPr lang="tr-TR" dirty="0" smtClean="0">
                <a:solidFill>
                  <a:srgbClr val="0000FF"/>
                </a:solidFill>
              </a:rPr>
              <a:t>	ekrana_</a:t>
            </a:r>
            <a:r>
              <a:rPr lang="tr-TR" dirty="0" err="1" smtClean="0">
                <a:solidFill>
                  <a:srgbClr val="0000FF"/>
                </a:solidFill>
              </a:rPr>
              <a:t>bastir</a:t>
            </a:r>
            <a:r>
              <a:rPr lang="tr-TR" dirty="0" smtClean="0">
                <a:solidFill>
                  <a:srgbClr val="0000FF"/>
                </a:solidFill>
              </a:rPr>
              <a:t>(</a:t>
            </a:r>
            <a:r>
              <a:rPr lang="tr-TR" dirty="0" err="1" smtClean="0">
                <a:solidFill>
                  <a:srgbClr val="0000FF"/>
                </a:solidFill>
              </a:rPr>
              <a:t>bosluk</a:t>
            </a:r>
            <a:r>
              <a:rPr lang="tr-TR" dirty="0" smtClean="0">
                <a:solidFill>
                  <a:srgbClr val="0000FF"/>
                </a:solidFill>
              </a:rPr>
              <a:t>,' ');</a:t>
            </a:r>
          </a:p>
          <a:p>
            <a:r>
              <a:rPr lang="tr-TR" dirty="0" smtClean="0">
                <a:solidFill>
                  <a:srgbClr val="0000FF"/>
                </a:solidFill>
              </a:rPr>
              <a:t>	ekrana_</a:t>
            </a:r>
            <a:r>
              <a:rPr lang="tr-TR" dirty="0" err="1" smtClean="0">
                <a:solidFill>
                  <a:srgbClr val="0000FF"/>
                </a:solidFill>
              </a:rPr>
              <a:t>bastir</a:t>
            </a:r>
            <a:r>
              <a:rPr lang="tr-TR" dirty="0" smtClean="0">
                <a:solidFill>
                  <a:srgbClr val="0000FF"/>
                </a:solidFill>
              </a:rPr>
              <a:t>(</a:t>
            </a:r>
            <a:r>
              <a:rPr lang="tr-TR" dirty="0" err="1" smtClean="0">
                <a:solidFill>
                  <a:srgbClr val="0000FF"/>
                </a:solidFill>
              </a:rPr>
              <a:t>yildiz</a:t>
            </a:r>
            <a:r>
              <a:rPr lang="tr-TR" dirty="0" smtClean="0">
                <a:solidFill>
                  <a:srgbClr val="0000FF"/>
                </a:solidFill>
              </a:rPr>
              <a:t>, '*');</a:t>
            </a:r>
          </a:p>
          <a:p>
            <a:r>
              <a:rPr lang="tr-TR" dirty="0" smtClean="0"/>
              <a:t>	</a:t>
            </a:r>
          </a:p>
          <a:p>
            <a:r>
              <a:rPr lang="tr-TR" dirty="0" err="1" smtClean="0"/>
              <a:t>return</a:t>
            </a:r>
            <a:r>
              <a:rPr lang="tr-TR" dirty="0" smtClean="0"/>
              <a:t>;</a:t>
            </a:r>
          </a:p>
          <a:p>
            <a:r>
              <a:rPr lang="tr-TR" dirty="0" smtClean="0"/>
              <a:t>}</a:t>
            </a:r>
            <a:endParaRPr lang="tr-TR" dirty="0"/>
          </a:p>
        </p:txBody>
      </p:sp>
      <p:sp>
        <p:nvSpPr>
          <p:cNvPr id="5" name="4 Dik Üçgen"/>
          <p:cNvSpPr/>
          <p:nvPr/>
        </p:nvSpPr>
        <p:spPr>
          <a:xfrm rot="13500000" flipV="1">
            <a:off x="6660000" y="2263723"/>
            <a:ext cx="1911600" cy="1912513"/>
          </a:xfrm>
          <a:prstGeom prst="rtTriangle">
            <a:avLst/>
          </a:prstGeom>
          <a:solidFill>
            <a:schemeClr val="accent1">
              <a:alpha val="15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tr-TR"/>
          </a:p>
        </p:txBody>
      </p:sp>
      <p:sp>
        <p:nvSpPr>
          <p:cNvPr id="6" name="5 Dik Üçgen"/>
          <p:cNvSpPr/>
          <p:nvPr/>
        </p:nvSpPr>
        <p:spPr>
          <a:xfrm rot="8102859">
            <a:off x="6643702" y="4945487"/>
            <a:ext cx="1911600" cy="1912513"/>
          </a:xfrm>
          <a:prstGeom prst="rtTriangle">
            <a:avLst/>
          </a:prstGeom>
          <a:solidFill>
            <a:schemeClr val="accent1">
              <a:alpha val="15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tr-TR"/>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Özyineleme Alıştırması(harf basan)</a:t>
            </a:r>
            <a:endParaRPr lang="tr-TR" dirty="0"/>
          </a:p>
        </p:txBody>
      </p:sp>
      <p:sp>
        <p:nvSpPr>
          <p:cNvPr id="3" name="2 İçerik Yer Tutucusu"/>
          <p:cNvSpPr>
            <a:spLocks noGrp="1"/>
          </p:cNvSpPr>
          <p:nvPr>
            <p:ph sz="quarter" idx="1"/>
          </p:nvPr>
        </p:nvSpPr>
        <p:spPr>
          <a:xfrm>
            <a:off x="357158" y="1285860"/>
            <a:ext cx="3929090" cy="4937760"/>
          </a:xfrm>
        </p:spPr>
        <p:style>
          <a:lnRef idx="2">
            <a:schemeClr val="accent1"/>
          </a:lnRef>
          <a:fillRef idx="1">
            <a:schemeClr val="lt1"/>
          </a:fillRef>
          <a:effectRef idx="0">
            <a:schemeClr val="accent1"/>
          </a:effectRef>
          <a:fontRef idx="minor">
            <a:schemeClr val="dk1"/>
          </a:fontRef>
        </p:style>
        <p:txBody>
          <a:bodyPr>
            <a:normAutofit fontScale="62500" lnSpcReduction="20000"/>
          </a:bodyPr>
          <a:lstStyle/>
          <a:p>
            <a:pPr>
              <a:buNone/>
            </a:pPr>
            <a:r>
              <a:rPr lang="tr-TR" dirty="0" smtClean="0"/>
              <a:t>#</a:t>
            </a:r>
            <a:r>
              <a:rPr lang="tr-TR" dirty="0" err="1" smtClean="0"/>
              <a:t>include</a:t>
            </a:r>
            <a:r>
              <a:rPr lang="tr-TR" dirty="0" smtClean="0"/>
              <a:t> &lt;</a:t>
            </a:r>
            <a:r>
              <a:rPr lang="tr-TR" dirty="0" err="1" smtClean="0"/>
              <a:t>stdio</a:t>
            </a:r>
            <a:r>
              <a:rPr lang="tr-TR" dirty="0" smtClean="0"/>
              <a:t>.h&gt;</a:t>
            </a:r>
          </a:p>
          <a:p>
            <a:pPr>
              <a:buNone/>
            </a:pPr>
            <a:r>
              <a:rPr lang="tr-TR" dirty="0" smtClean="0"/>
              <a:t>#</a:t>
            </a:r>
            <a:r>
              <a:rPr lang="tr-TR" dirty="0" err="1" smtClean="0"/>
              <a:t>include</a:t>
            </a:r>
            <a:r>
              <a:rPr lang="tr-TR" dirty="0" smtClean="0"/>
              <a:t> &lt;</a:t>
            </a:r>
            <a:r>
              <a:rPr lang="tr-TR" dirty="0" err="1" smtClean="0"/>
              <a:t>conio</a:t>
            </a:r>
            <a:r>
              <a:rPr lang="tr-TR" dirty="0" smtClean="0"/>
              <a:t>.h&gt;</a:t>
            </a:r>
          </a:p>
          <a:p>
            <a:pPr>
              <a:buNone/>
            </a:pPr>
            <a:r>
              <a:rPr lang="tr-TR" dirty="0" err="1" smtClean="0"/>
              <a:t>void</a:t>
            </a:r>
            <a:r>
              <a:rPr lang="tr-TR" dirty="0" smtClean="0"/>
              <a:t> </a:t>
            </a:r>
            <a:r>
              <a:rPr lang="tr-TR" dirty="0" err="1" smtClean="0"/>
              <a:t>ucgen</a:t>
            </a:r>
            <a:r>
              <a:rPr lang="tr-TR" dirty="0" smtClean="0"/>
              <a:t>(</a:t>
            </a:r>
            <a:r>
              <a:rPr lang="tr-TR" dirty="0" err="1" smtClean="0"/>
              <a:t>int</a:t>
            </a:r>
            <a:r>
              <a:rPr lang="tr-TR" dirty="0" smtClean="0"/>
              <a:t> </a:t>
            </a:r>
            <a:r>
              <a:rPr lang="tr-TR" dirty="0" err="1" smtClean="0"/>
              <a:t>yildiz</a:t>
            </a:r>
            <a:r>
              <a:rPr lang="tr-TR" dirty="0" smtClean="0"/>
              <a:t>, </a:t>
            </a:r>
            <a:r>
              <a:rPr lang="tr-TR" dirty="0" err="1" smtClean="0"/>
              <a:t>int</a:t>
            </a:r>
            <a:r>
              <a:rPr lang="tr-TR" dirty="0" smtClean="0"/>
              <a:t> </a:t>
            </a:r>
            <a:r>
              <a:rPr lang="tr-TR" dirty="0" err="1" smtClean="0"/>
              <a:t>bosluk</a:t>
            </a:r>
            <a:r>
              <a:rPr lang="tr-TR" dirty="0" smtClean="0"/>
              <a:t>, </a:t>
            </a:r>
            <a:r>
              <a:rPr lang="tr-TR" dirty="0" err="1" smtClean="0"/>
              <a:t>char</a:t>
            </a:r>
            <a:r>
              <a:rPr lang="tr-TR" dirty="0" smtClean="0"/>
              <a:t> x);</a:t>
            </a:r>
          </a:p>
          <a:p>
            <a:pPr>
              <a:buNone/>
            </a:pPr>
            <a:r>
              <a:rPr lang="tr-TR" dirty="0" err="1" smtClean="0"/>
              <a:t>void</a:t>
            </a:r>
            <a:r>
              <a:rPr lang="tr-TR" dirty="0" smtClean="0"/>
              <a:t> ekrana_</a:t>
            </a:r>
            <a:r>
              <a:rPr lang="tr-TR" dirty="0" err="1" smtClean="0"/>
              <a:t>bastir</a:t>
            </a:r>
            <a:r>
              <a:rPr lang="tr-TR" dirty="0" smtClean="0"/>
              <a:t>(</a:t>
            </a:r>
            <a:r>
              <a:rPr lang="tr-TR" dirty="0" err="1" smtClean="0"/>
              <a:t>int</a:t>
            </a:r>
            <a:r>
              <a:rPr lang="tr-TR" dirty="0" smtClean="0"/>
              <a:t> x, </a:t>
            </a:r>
            <a:r>
              <a:rPr lang="tr-TR" dirty="0" err="1" smtClean="0"/>
              <a:t>char</a:t>
            </a:r>
            <a:r>
              <a:rPr lang="tr-TR" dirty="0" smtClean="0"/>
              <a:t> c);</a:t>
            </a:r>
          </a:p>
          <a:p>
            <a:pPr>
              <a:buNone/>
            </a:pPr>
            <a:r>
              <a:rPr lang="tr-TR" dirty="0" err="1" smtClean="0"/>
              <a:t>int</a:t>
            </a:r>
            <a:r>
              <a:rPr lang="tr-TR" dirty="0" smtClean="0"/>
              <a:t> </a:t>
            </a:r>
            <a:r>
              <a:rPr lang="tr-TR" dirty="0" err="1" smtClean="0"/>
              <a:t>main</a:t>
            </a:r>
            <a:r>
              <a:rPr lang="tr-TR" dirty="0" smtClean="0"/>
              <a:t>() {</a:t>
            </a:r>
          </a:p>
          <a:p>
            <a:pPr>
              <a:buNone/>
            </a:pPr>
            <a:r>
              <a:rPr lang="tr-TR" dirty="0" smtClean="0"/>
              <a:t>	</a:t>
            </a:r>
            <a:r>
              <a:rPr lang="tr-TR" dirty="0" err="1" smtClean="0"/>
              <a:t>int</a:t>
            </a:r>
            <a:r>
              <a:rPr lang="tr-TR" dirty="0" smtClean="0"/>
              <a:t> i;</a:t>
            </a:r>
          </a:p>
          <a:p>
            <a:pPr>
              <a:buNone/>
            </a:pPr>
            <a:r>
              <a:rPr lang="tr-TR" dirty="0" smtClean="0"/>
              <a:t>	</a:t>
            </a:r>
            <a:r>
              <a:rPr lang="tr-TR" dirty="0" err="1" smtClean="0"/>
              <a:t>ucgen</a:t>
            </a:r>
            <a:r>
              <a:rPr lang="tr-TR" dirty="0" smtClean="0"/>
              <a:t>(17,0, 'A');</a:t>
            </a:r>
          </a:p>
          <a:p>
            <a:pPr>
              <a:buNone/>
            </a:pPr>
            <a:endParaRPr lang="tr-TR" dirty="0" smtClean="0"/>
          </a:p>
          <a:p>
            <a:pPr>
              <a:buNone/>
            </a:pPr>
            <a:r>
              <a:rPr lang="tr-TR" dirty="0" smtClean="0"/>
              <a:t>//</a:t>
            </a:r>
            <a:r>
              <a:rPr lang="tr-TR" dirty="0" err="1" smtClean="0"/>
              <a:t>getch</a:t>
            </a:r>
            <a:r>
              <a:rPr lang="tr-TR" dirty="0" smtClean="0"/>
              <a:t>();</a:t>
            </a:r>
          </a:p>
          <a:p>
            <a:pPr>
              <a:buNone/>
            </a:pPr>
            <a:r>
              <a:rPr lang="tr-TR" dirty="0" smtClean="0"/>
              <a:t>	</a:t>
            </a:r>
            <a:r>
              <a:rPr lang="tr-TR" dirty="0" err="1" smtClean="0"/>
              <a:t>return</a:t>
            </a:r>
            <a:r>
              <a:rPr lang="tr-TR" dirty="0" smtClean="0"/>
              <a:t> 0;</a:t>
            </a:r>
          </a:p>
          <a:p>
            <a:pPr>
              <a:buNone/>
            </a:pPr>
            <a:r>
              <a:rPr lang="tr-TR" dirty="0" smtClean="0"/>
              <a:t>}</a:t>
            </a:r>
          </a:p>
          <a:p>
            <a:pPr>
              <a:buNone/>
            </a:pPr>
            <a:endParaRPr lang="tr-TR" dirty="0" smtClean="0"/>
          </a:p>
          <a:p>
            <a:pPr>
              <a:buNone/>
            </a:pPr>
            <a:r>
              <a:rPr lang="tr-TR" dirty="0" err="1" smtClean="0"/>
              <a:t>void</a:t>
            </a:r>
            <a:r>
              <a:rPr lang="tr-TR" dirty="0" smtClean="0"/>
              <a:t> ekrana_</a:t>
            </a:r>
            <a:r>
              <a:rPr lang="tr-TR" dirty="0" err="1" smtClean="0"/>
              <a:t>bastir</a:t>
            </a:r>
            <a:r>
              <a:rPr lang="tr-TR" dirty="0" smtClean="0"/>
              <a:t>(</a:t>
            </a:r>
            <a:r>
              <a:rPr lang="tr-TR" dirty="0" err="1" smtClean="0"/>
              <a:t>int</a:t>
            </a:r>
            <a:r>
              <a:rPr lang="tr-TR" dirty="0" smtClean="0"/>
              <a:t> x, </a:t>
            </a:r>
            <a:r>
              <a:rPr lang="tr-TR" dirty="0" err="1" smtClean="0"/>
              <a:t>char</a:t>
            </a:r>
            <a:r>
              <a:rPr lang="tr-TR" dirty="0" smtClean="0"/>
              <a:t> c) {</a:t>
            </a:r>
          </a:p>
          <a:p>
            <a:pPr>
              <a:buNone/>
            </a:pPr>
            <a:r>
              <a:rPr lang="tr-TR" dirty="0" smtClean="0"/>
              <a:t>	</a:t>
            </a:r>
            <a:r>
              <a:rPr lang="tr-TR" dirty="0" err="1" smtClean="0"/>
              <a:t>int</a:t>
            </a:r>
            <a:r>
              <a:rPr lang="tr-TR" dirty="0" smtClean="0"/>
              <a:t> i;</a:t>
            </a:r>
          </a:p>
          <a:p>
            <a:pPr>
              <a:buNone/>
            </a:pPr>
            <a:r>
              <a:rPr lang="tr-TR" dirty="0" smtClean="0"/>
              <a:t>	</a:t>
            </a:r>
            <a:r>
              <a:rPr lang="tr-TR" dirty="0" err="1" smtClean="0"/>
              <a:t>for</a:t>
            </a:r>
            <a:r>
              <a:rPr lang="tr-TR" dirty="0" smtClean="0"/>
              <a:t>(i=0; i&lt;x; i++)</a:t>
            </a:r>
          </a:p>
          <a:p>
            <a:pPr>
              <a:buNone/>
            </a:pPr>
            <a:r>
              <a:rPr lang="tr-TR" dirty="0" smtClean="0"/>
              <a:t>		</a:t>
            </a:r>
            <a:r>
              <a:rPr lang="tr-TR" dirty="0" err="1" smtClean="0"/>
              <a:t>printf</a:t>
            </a:r>
            <a:r>
              <a:rPr lang="tr-TR" dirty="0" smtClean="0"/>
              <a:t>("%c", c);</a:t>
            </a:r>
          </a:p>
          <a:p>
            <a:pPr>
              <a:buNone/>
            </a:pPr>
            <a:r>
              <a:rPr lang="tr-TR" dirty="0" smtClean="0"/>
              <a:t>}</a:t>
            </a:r>
          </a:p>
        </p:txBody>
      </p:sp>
      <p:sp>
        <p:nvSpPr>
          <p:cNvPr id="4" name="3 Dikdörtgen"/>
          <p:cNvSpPr/>
          <p:nvPr/>
        </p:nvSpPr>
        <p:spPr>
          <a:xfrm>
            <a:off x="3786182" y="1500174"/>
            <a:ext cx="5143504" cy="4801314"/>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tr-TR" dirty="0" err="1" smtClean="0"/>
              <a:t>void</a:t>
            </a:r>
            <a:r>
              <a:rPr lang="tr-TR" dirty="0" smtClean="0"/>
              <a:t> </a:t>
            </a:r>
            <a:r>
              <a:rPr lang="tr-TR" dirty="0" err="1" smtClean="0"/>
              <a:t>ucgen</a:t>
            </a:r>
            <a:r>
              <a:rPr lang="tr-TR" dirty="0" smtClean="0"/>
              <a:t>(</a:t>
            </a:r>
            <a:r>
              <a:rPr lang="tr-TR" dirty="0" err="1" smtClean="0"/>
              <a:t>int</a:t>
            </a:r>
            <a:r>
              <a:rPr lang="tr-TR" dirty="0" smtClean="0"/>
              <a:t> </a:t>
            </a:r>
            <a:r>
              <a:rPr lang="tr-TR" dirty="0" err="1" smtClean="0"/>
              <a:t>yildiz</a:t>
            </a:r>
            <a:r>
              <a:rPr lang="tr-TR" dirty="0" smtClean="0"/>
              <a:t>, </a:t>
            </a:r>
            <a:r>
              <a:rPr lang="tr-TR" dirty="0" err="1" smtClean="0"/>
              <a:t>int</a:t>
            </a:r>
            <a:r>
              <a:rPr lang="tr-TR" dirty="0" smtClean="0"/>
              <a:t> </a:t>
            </a:r>
            <a:r>
              <a:rPr lang="tr-TR" dirty="0" err="1" smtClean="0"/>
              <a:t>bosluk</a:t>
            </a:r>
            <a:r>
              <a:rPr lang="tr-TR" dirty="0" smtClean="0"/>
              <a:t>,</a:t>
            </a:r>
            <a:r>
              <a:rPr lang="tr-TR" dirty="0" err="1" smtClean="0"/>
              <a:t>char</a:t>
            </a:r>
            <a:r>
              <a:rPr lang="tr-TR" dirty="0" smtClean="0"/>
              <a:t> x) {</a:t>
            </a:r>
          </a:p>
          <a:p>
            <a:r>
              <a:rPr lang="tr-TR" dirty="0" smtClean="0"/>
              <a:t>	</a:t>
            </a:r>
            <a:r>
              <a:rPr lang="tr-TR" dirty="0" err="1" smtClean="0"/>
              <a:t>if</a:t>
            </a:r>
            <a:r>
              <a:rPr lang="tr-TR" dirty="0" smtClean="0"/>
              <a:t>(</a:t>
            </a:r>
            <a:r>
              <a:rPr lang="tr-TR" dirty="0" err="1" smtClean="0"/>
              <a:t>yildiz</a:t>
            </a:r>
            <a:r>
              <a:rPr lang="tr-TR" dirty="0" smtClean="0"/>
              <a:t>==1) {</a:t>
            </a:r>
          </a:p>
          <a:p>
            <a:r>
              <a:rPr lang="tr-TR" dirty="0" smtClean="0"/>
              <a:t>		ekrana_</a:t>
            </a:r>
            <a:r>
              <a:rPr lang="tr-TR" dirty="0" err="1" smtClean="0"/>
              <a:t>bastir</a:t>
            </a:r>
            <a:r>
              <a:rPr lang="tr-TR" dirty="0" smtClean="0"/>
              <a:t>(</a:t>
            </a:r>
            <a:r>
              <a:rPr lang="tr-TR" dirty="0" err="1" smtClean="0"/>
              <a:t>bosluk</a:t>
            </a:r>
            <a:r>
              <a:rPr lang="tr-TR" dirty="0" smtClean="0"/>
              <a:t>,' ');</a:t>
            </a:r>
          </a:p>
          <a:p>
            <a:r>
              <a:rPr lang="tr-TR" dirty="0" smtClean="0"/>
              <a:t>		</a:t>
            </a:r>
            <a:r>
              <a:rPr lang="tr-TR" dirty="0" err="1" smtClean="0"/>
              <a:t>printf</a:t>
            </a:r>
            <a:r>
              <a:rPr lang="tr-TR" dirty="0" smtClean="0"/>
              <a:t>("%c",x);</a:t>
            </a:r>
          </a:p>
          <a:p>
            <a:r>
              <a:rPr lang="tr-TR" dirty="0" smtClean="0"/>
              <a:t>		</a:t>
            </a:r>
            <a:r>
              <a:rPr lang="tr-TR" dirty="0" err="1" smtClean="0"/>
              <a:t>return</a:t>
            </a:r>
            <a:r>
              <a:rPr lang="tr-TR" dirty="0" smtClean="0"/>
              <a:t>;</a:t>
            </a:r>
          </a:p>
          <a:p>
            <a:r>
              <a:rPr lang="tr-TR" dirty="0" smtClean="0"/>
              <a:t>	}</a:t>
            </a:r>
          </a:p>
          <a:p>
            <a:endParaRPr lang="tr-TR" dirty="0" smtClean="0"/>
          </a:p>
          <a:p>
            <a:r>
              <a:rPr lang="tr-TR" dirty="0" smtClean="0">
                <a:solidFill>
                  <a:srgbClr val="0000FF"/>
                </a:solidFill>
              </a:rPr>
              <a:t>	ekrana_</a:t>
            </a:r>
            <a:r>
              <a:rPr lang="tr-TR" dirty="0" err="1" smtClean="0">
                <a:solidFill>
                  <a:srgbClr val="0000FF"/>
                </a:solidFill>
              </a:rPr>
              <a:t>bastir</a:t>
            </a:r>
            <a:r>
              <a:rPr lang="tr-TR" dirty="0" smtClean="0">
                <a:solidFill>
                  <a:srgbClr val="0000FF"/>
                </a:solidFill>
              </a:rPr>
              <a:t>(</a:t>
            </a:r>
            <a:r>
              <a:rPr lang="tr-TR" dirty="0" err="1" smtClean="0">
                <a:solidFill>
                  <a:srgbClr val="0000FF"/>
                </a:solidFill>
              </a:rPr>
              <a:t>bosluk</a:t>
            </a:r>
            <a:r>
              <a:rPr lang="tr-TR" dirty="0" smtClean="0">
                <a:solidFill>
                  <a:srgbClr val="0000FF"/>
                </a:solidFill>
              </a:rPr>
              <a:t>,' ');</a:t>
            </a:r>
          </a:p>
          <a:p>
            <a:r>
              <a:rPr lang="tr-TR" dirty="0" smtClean="0">
                <a:solidFill>
                  <a:srgbClr val="0000FF"/>
                </a:solidFill>
              </a:rPr>
              <a:t>	ekrana_</a:t>
            </a:r>
            <a:r>
              <a:rPr lang="tr-TR" dirty="0" err="1" smtClean="0">
                <a:solidFill>
                  <a:srgbClr val="0000FF"/>
                </a:solidFill>
              </a:rPr>
              <a:t>bastir</a:t>
            </a:r>
            <a:r>
              <a:rPr lang="tr-TR" dirty="0" smtClean="0">
                <a:solidFill>
                  <a:srgbClr val="0000FF"/>
                </a:solidFill>
              </a:rPr>
              <a:t>(</a:t>
            </a:r>
            <a:r>
              <a:rPr lang="tr-TR" dirty="0" err="1" smtClean="0">
                <a:solidFill>
                  <a:srgbClr val="0000FF"/>
                </a:solidFill>
              </a:rPr>
              <a:t>yildiz</a:t>
            </a:r>
            <a:r>
              <a:rPr lang="tr-TR" dirty="0" smtClean="0">
                <a:solidFill>
                  <a:srgbClr val="0000FF"/>
                </a:solidFill>
              </a:rPr>
              <a:t>, x);</a:t>
            </a:r>
          </a:p>
          <a:p>
            <a:r>
              <a:rPr lang="tr-TR" dirty="0" smtClean="0">
                <a:solidFill>
                  <a:srgbClr val="0000FF"/>
                </a:solidFill>
              </a:rPr>
              <a:t>	</a:t>
            </a:r>
            <a:r>
              <a:rPr lang="tr-TR" dirty="0" err="1" smtClean="0">
                <a:solidFill>
                  <a:srgbClr val="0000FF"/>
                </a:solidFill>
              </a:rPr>
              <a:t>printf</a:t>
            </a:r>
            <a:r>
              <a:rPr lang="tr-TR" dirty="0" smtClean="0">
                <a:solidFill>
                  <a:srgbClr val="0000FF"/>
                </a:solidFill>
              </a:rPr>
              <a:t>("\n");</a:t>
            </a:r>
          </a:p>
          <a:p>
            <a:r>
              <a:rPr lang="tr-TR" dirty="0" smtClean="0">
                <a:solidFill>
                  <a:srgbClr val="0000FF"/>
                </a:solidFill>
              </a:rPr>
              <a:t>	</a:t>
            </a:r>
            <a:r>
              <a:rPr lang="tr-TR" b="1" dirty="0" err="1" smtClean="0">
                <a:solidFill>
                  <a:srgbClr val="002060"/>
                </a:solidFill>
              </a:rPr>
              <a:t>ucgen</a:t>
            </a:r>
            <a:r>
              <a:rPr lang="tr-TR" b="1" dirty="0" smtClean="0">
                <a:solidFill>
                  <a:srgbClr val="002060"/>
                </a:solidFill>
              </a:rPr>
              <a:t>(</a:t>
            </a:r>
            <a:r>
              <a:rPr lang="tr-TR" b="1" dirty="0" err="1" smtClean="0">
                <a:solidFill>
                  <a:srgbClr val="002060"/>
                </a:solidFill>
              </a:rPr>
              <a:t>yildiz</a:t>
            </a:r>
            <a:r>
              <a:rPr lang="tr-TR" b="1" dirty="0" smtClean="0">
                <a:solidFill>
                  <a:srgbClr val="002060"/>
                </a:solidFill>
              </a:rPr>
              <a:t>-2, </a:t>
            </a:r>
            <a:r>
              <a:rPr lang="tr-TR" b="1" dirty="0" err="1" smtClean="0">
                <a:solidFill>
                  <a:srgbClr val="002060"/>
                </a:solidFill>
              </a:rPr>
              <a:t>bosluk</a:t>
            </a:r>
            <a:r>
              <a:rPr lang="tr-TR" b="1" dirty="0" smtClean="0">
                <a:solidFill>
                  <a:srgbClr val="002060"/>
                </a:solidFill>
              </a:rPr>
              <a:t>+1, x+1);</a:t>
            </a:r>
          </a:p>
          <a:p>
            <a:r>
              <a:rPr lang="tr-TR" dirty="0" smtClean="0">
                <a:solidFill>
                  <a:srgbClr val="0000FF"/>
                </a:solidFill>
              </a:rPr>
              <a:t>	</a:t>
            </a:r>
            <a:r>
              <a:rPr lang="tr-TR" dirty="0" err="1" smtClean="0">
                <a:solidFill>
                  <a:srgbClr val="0000FF"/>
                </a:solidFill>
              </a:rPr>
              <a:t>printf</a:t>
            </a:r>
            <a:r>
              <a:rPr lang="tr-TR" dirty="0" smtClean="0">
                <a:solidFill>
                  <a:srgbClr val="0000FF"/>
                </a:solidFill>
              </a:rPr>
              <a:t>("\n");</a:t>
            </a:r>
          </a:p>
          <a:p>
            <a:r>
              <a:rPr lang="tr-TR" dirty="0" smtClean="0">
                <a:solidFill>
                  <a:srgbClr val="0000FF"/>
                </a:solidFill>
              </a:rPr>
              <a:t>	ekrana_</a:t>
            </a:r>
            <a:r>
              <a:rPr lang="tr-TR" dirty="0" err="1" smtClean="0">
                <a:solidFill>
                  <a:srgbClr val="0000FF"/>
                </a:solidFill>
              </a:rPr>
              <a:t>bastir</a:t>
            </a:r>
            <a:r>
              <a:rPr lang="tr-TR" dirty="0" smtClean="0">
                <a:solidFill>
                  <a:srgbClr val="0000FF"/>
                </a:solidFill>
              </a:rPr>
              <a:t>(</a:t>
            </a:r>
            <a:r>
              <a:rPr lang="tr-TR" dirty="0" err="1" smtClean="0">
                <a:solidFill>
                  <a:srgbClr val="0000FF"/>
                </a:solidFill>
              </a:rPr>
              <a:t>bosluk</a:t>
            </a:r>
            <a:r>
              <a:rPr lang="tr-TR" dirty="0" smtClean="0">
                <a:solidFill>
                  <a:srgbClr val="0000FF"/>
                </a:solidFill>
              </a:rPr>
              <a:t>,' ');</a:t>
            </a:r>
          </a:p>
          <a:p>
            <a:r>
              <a:rPr lang="tr-TR" dirty="0" smtClean="0">
                <a:solidFill>
                  <a:srgbClr val="0000FF"/>
                </a:solidFill>
              </a:rPr>
              <a:t>	ekrana_</a:t>
            </a:r>
            <a:r>
              <a:rPr lang="tr-TR" dirty="0" err="1" smtClean="0">
                <a:solidFill>
                  <a:srgbClr val="0000FF"/>
                </a:solidFill>
              </a:rPr>
              <a:t>bastir</a:t>
            </a:r>
            <a:r>
              <a:rPr lang="tr-TR" dirty="0" smtClean="0">
                <a:solidFill>
                  <a:srgbClr val="0000FF"/>
                </a:solidFill>
              </a:rPr>
              <a:t>(</a:t>
            </a:r>
            <a:r>
              <a:rPr lang="tr-TR" dirty="0" err="1" smtClean="0">
                <a:solidFill>
                  <a:srgbClr val="0000FF"/>
                </a:solidFill>
              </a:rPr>
              <a:t>yildiz</a:t>
            </a:r>
            <a:r>
              <a:rPr lang="tr-TR" dirty="0" smtClean="0">
                <a:solidFill>
                  <a:srgbClr val="0000FF"/>
                </a:solidFill>
              </a:rPr>
              <a:t>, x);</a:t>
            </a:r>
          </a:p>
          <a:p>
            <a:r>
              <a:rPr lang="tr-TR" dirty="0" smtClean="0"/>
              <a:t>	</a:t>
            </a:r>
          </a:p>
          <a:p>
            <a:r>
              <a:rPr lang="tr-TR" dirty="0" err="1" smtClean="0"/>
              <a:t>return</a:t>
            </a:r>
            <a:r>
              <a:rPr lang="tr-TR" dirty="0" smtClean="0"/>
              <a:t>;</a:t>
            </a:r>
          </a:p>
          <a:p>
            <a:r>
              <a:rPr lang="tr-TR" dirty="0" smtClean="0"/>
              <a:t>}</a:t>
            </a:r>
            <a:endParaRPr lang="tr-TR" dirty="0"/>
          </a:p>
        </p:txBody>
      </p:sp>
      <p:pic>
        <p:nvPicPr>
          <p:cNvPr id="2050" name="Picture 2"/>
          <p:cNvPicPr>
            <a:picLocks noChangeAspect="1" noChangeArrowheads="1"/>
          </p:cNvPicPr>
          <p:nvPr/>
        </p:nvPicPr>
        <p:blipFill>
          <a:blip r:embed="rId3"/>
          <a:srcRect r="84078" b="46289"/>
          <a:stretch>
            <a:fillRect/>
          </a:stretch>
        </p:blipFill>
        <p:spPr bwMode="auto">
          <a:xfrm>
            <a:off x="7786710" y="4429132"/>
            <a:ext cx="1071570" cy="2032308"/>
          </a:xfrm>
          <a:prstGeom prst="roundRect">
            <a:avLst>
              <a:gd name="adj" fmla="val 0"/>
            </a:avLst>
          </a:prstGeom>
          <a:solidFill>
            <a:srgbClr val="FFFFFF">
              <a:shade val="85000"/>
            </a:srgbClr>
          </a:solidFill>
          <a:ln>
            <a:noFill/>
          </a:ln>
          <a:effectLst>
            <a:reflection blurRad="12700" stA="38000" endPos="28000" dist="5000" dir="5400000" sy="-100000" algn="bl" rotWithShape="0"/>
          </a:effectLst>
        </p:spPr>
      </p:pic>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Alıştırma</a:t>
            </a:r>
            <a:endParaRPr lang="tr-TR" dirty="0"/>
          </a:p>
        </p:txBody>
      </p:sp>
      <p:sp>
        <p:nvSpPr>
          <p:cNvPr id="3" name="2 İçerik Yer Tutucusu"/>
          <p:cNvSpPr>
            <a:spLocks noGrp="1"/>
          </p:cNvSpPr>
          <p:nvPr>
            <p:ph sz="quarter" idx="1"/>
          </p:nvPr>
        </p:nvSpPr>
        <p:spPr/>
        <p:txBody>
          <a:bodyPr>
            <a:normAutofit lnSpcReduction="10000"/>
          </a:bodyPr>
          <a:lstStyle/>
          <a:p>
            <a:r>
              <a:rPr lang="tr-TR" dirty="0" smtClean="0"/>
              <a:t>5 girilince aşağıda gibi yazdıran kodu özyineleme ile tasarlayınız.</a:t>
            </a:r>
          </a:p>
          <a:p>
            <a:r>
              <a:rPr lang="tr-TR" dirty="0" smtClean="0"/>
              <a:t>_ _ _ _ _</a:t>
            </a:r>
          </a:p>
          <a:p>
            <a:r>
              <a:rPr lang="tr-TR" dirty="0" smtClean="0"/>
              <a:t>| * * /</a:t>
            </a:r>
          </a:p>
          <a:p>
            <a:r>
              <a:rPr lang="tr-TR" dirty="0" smtClean="0"/>
              <a:t>| * /</a:t>
            </a:r>
          </a:p>
          <a:p>
            <a:r>
              <a:rPr lang="tr-TR" dirty="0" smtClean="0"/>
              <a:t>| /</a:t>
            </a:r>
          </a:p>
          <a:p>
            <a:r>
              <a:rPr lang="tr-TR" dirty="0" smtClean="0"/>
              <a:t>|</a:t>
            </a:r>
          </a:p>
          <a:p>
            <a:r>
              <a:rPr lang="tr-TR" dirty="0" smtClean="0"/>
              <a:t>| \</a:t>
            </a:r>
          </a:p>
          <a:p>
            <a:r>
              <a:rPr lang="tr-TR" dirty="0" smtClean="0"/>
              <a:t>| * \</a:t>
            </a:r>
          </a:p>
          <a:p>
            <a:r>
              <a:rPr lang="tr-TR" dirty="0" smtClean="0"/>
              <a:t>| * * \</a:t>
            </a:r>
          </a:p>
          <a:p>
            <a:r>
              <a:rPr lang="tr-TR" dirty="0" smtClean="0"/>
              <a:t>_ _ _ _ _</a:t>
            </a:r>
          </a:p>
          <a:p>
            <a:endParaRPr lang="tr-TR" dirty="0"/>
          </a:p>
        </p:txBody>
      </p:sp>
    </p:spTree>
  </p:cSld>
  <p:clrMapOvr>
    <a:overrideClrMapping bg1="lt1" tx1="dk1" bg2="lt2" tx2="dk2" accent1="accent1" accent2="accent2" accent3="accent3" accent4="accent4" accent5="accent5" accent6="accent6" hlink="hlink" folHlink="folHlink"/>
  </p:clrMapOvr>
  <p:transition>
    <p:random/>
  </p:transition>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52400"/>
            <a:ext cx="8401080" cy="990600"/>
          </a:xfrm>
        </p:spPr>
        <p:txBody>
          <a:bodyPr>
            <a:normAutofit fontScale="90000"/>
          </a:bodyPr>
          <a:lstStyle/>
          <a:p>
            <a:r>
              <a:rPr lang="tr-TR" dirty="0" smtClean="0"/>
              <a:t>Özyinelemede sonsuz şekilde kendini çağırma durumu</a:t>
            </a:r>
            <a:endParaRPr lang="tr-TR" dirty="0"/>
          </a:p>
        </p:txBody>
      </p:sp>
      <p:sp>
        <p:nvSpPr>
          <p:cNvPr id="3" name="2 İçerik Yer Tutucusu"/>
          <p:cNvSpPr>
            <a:spLocks noGrp="1"/>
          </p:cNvSpPr>
          <p:nvPr>
            <p:ph sz="quarter" idx="1"/>
          </p:nvPr>
        </p:nvSpPr>
        <p:spPr/>
        <p:txBody>
          <a:bodyPr/>
          <a:lstStyle/>
          <a:p>
            <a:r>
              <a:rPr lang="tr-TR" dirty="0" err="1" smtClean="0"/>
              <a:t>Özyineli</a:t>
            </a:r>
            <a:r>
              <a:rPr lang="tr-TR" dirty="0" smtClean="0"/>
              <a:t> kodlarda, sonsuz şekilde kendini çağırma durumu yaşanmaması için fonksiyon içinde hep kendisinin bir başka parametrelisini çağırırız.</a:t>
            </a:r>
            <a:endParaRPr lang="tr-TR" dirty="0"/>
          </a:p>
        </p:txBody>
      </p:sp>
      <p:sp>
        <p:nvSpPr>
          <p:cNvPr id="4" name="3 Yuvarlatılmış Dikdörtgen"/>
          <p:cNvSpPr/>
          <p:nvPr/>
        </p:nvSpPr>
        <p:spPr>
          <a:xfrm>
            <a:off x="928662" y="2714620"/>
            <a:ext cx="2500330" cy="321471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tr-TR" b="1" i="1" dirty="0" smtClean="0"/>
              <a:t>DOĞRU BİR ÖRNEK</a:t>
            </a:r>
          </a:p>
          <a:p>
            <a:r>
              <a:rPr lang="tr-TR" dirty="0" err="1" smtClean="0"/>
              <a:t>int</a:t>
            </a:r>
            <a:r>
              <a:rPr lang="tr-TR" dirty="0" smtClean="0"/>
              <a:t> </a:t>
            </a:r>
            <a:r>
              <a:rPr lang="tr-TR" dirty="0" err="1" smtClean="0"/>
              <a:t>fonk</a:t>
            </a:r>
            <a:r>
              <a:rPr lang="tr-TR" dirty="0" smtClean="0"/>
              <a:t>(</a:t>
            </a:r>
            <a:r>
              <a:rPr lang="tr-TR" dirty="0" err="1" smtClean="0"/>
              <a:t>int</a:t>
            </a:r>
            <a:r>
              <a:rPr lang="tr-TR" dirty="0" smtClean="0"/>
              <a:t> x)</a:t>
            </a:r>
          </a:p>
          <a:p>
            <a:r>
              <a:rPr lang="tr-TR" dirty="0" smtClean="0"/>
              <a:t>{</a:t>
            </a:r>
          </a:p>
          <a:p>
            <a:r>
              <a:rPr lang="tr-TR" dirty="0" smtClean="0"/>
              <a:t>  </a:t>
            </a:r>
            <a:r>
              <a:rPr lang="tr-TR" dirty="0" err="1" smtClean="0"/>
              <a:t>if</a:t>
            </a:r>
            <a:r>
              <a:rPr lang="tr-TR" dirty="0" smtClean="0"/>
              <a:t>(koşul)</a:t>
            </a:r>
          </a:p>
          <a:p>
            <a:r>
              <a:rPr lang="tr-TR" dirty="0" smtClean="0"/>
              <a:t>	</a:t>
            </a:r>
            <a:r>
              <a:rPr lang="tr-TR" dirty="0" err="1" smtClean="0"/>
              <a:t>return</a:t>
            </a:r>
            <a:r>
              <a:rPr lang="tr-TR" dirty="0" smtClean="0"/>
              <a:t> __;</a:t>
            </a:r>
          </a:p>
          <a:p>
            <a:endParaRPr lang="tr-TR" dirty="0" smtClean="0"/>
          </a:p>
          <a:p>
            <a:r>
              <a:rPr lang="tr-TR" dirty="0" err="1" smtClean="0"/>
              <a:t>return</a:t>
            </a:r>
            <a:r>
              <a:rPr lang="tr-TR" dirty="0" smtClean="0"/>
              <a:t> </a:t>
            </a:r>
            <a:r>
              <a:rPr lang="tr-TR" dirty="0" err="1" smtClean="0"/>
              <a:t>fonk</a:t>
            </a:r>
            <a:r>
              <a:rPr lang="tr-TR" dirty="0" smtClean="0"/>
              <a:t>(x-1);</a:t>
            </a:r>
          </a:p>
          <a:p>
            <a:r>
              <a:rPr lang="tr-TR" dirty="0" smtClean="0"/>
              <a:t>}</a:t>
            </a:r>
            <a:endParaRPr lang="tr-TR" dirty="0"/>
          </a:p>
        </p:txBody>
      </p:sp>
      <p:sp>
        <p:nvSpPr>
          <p:cNvPr id="5" name="4 Yuvarlatılmış Dikdörtgen"/>
          <p:cNvSpPr/>
          <p:nvPr/>
        </p:nvSpPr>
        <p:spPr>
          <a:xfrm>
            <a:off x="5715008" y="2285992"/>
            <a:ext cx="2500330" cy="321471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tr-TR" b="1" i="1" dirty="0" smtClean="0"/>
              <a:t>YANLIŞ BİR ÖRNEK</a:t>
            </a:r>
          </a:p>
          <a:p>
            <a:r>
              <a:rPr lang="tr-TR" dirty="0" err="1" smtClean="0"/>
              <a:t>int</a:t>
            </a:r>
            <a:r>
              <a:rPr lang="tr-TR" dirty="0" smtClean="0"/>
              <a:t> </a:t>
            </a:r>
            <a:r>
              <a:rPr lang="tr-TR" dirty="0" err="1" smtClean="0"/>
              <a:t>fonk</a:t>
            </a:r>
            <a:r>
              <a:rPr lang="tr-TR" dirty="0" smtClean="0"/>
              <a:t>(</a:t>
            </a:r>
            <a:r>
              <a:rPr lang="tr-TR" dirty="0" err="1" smtClean="0"/>
              <a:t>int</a:t>
            </a:r>
            <a:r>
              <a:rPr lang="tr-TR" dirty="0" smtClean="0"/>
              <a:t> x)</a:t>
            </a:r>
          </a:p>
          <a:p>
            <a:r>
              <a:rPr lang="tr-TR" dirty="0" smtClean="0"/>
              <a:t>{</a:t>
            </a:r>
          </a:p>
          <a:p>
            <a:r>
              <a:rPr lang="tr-TR" dirty="0" smtClean="0"/>
              <a:t>  </a:t>
            </a:r>
            <a:r>
              <a:rPr lang="tr-TR" dirty="0" err="1" smtClean="0"/>
              <a:t>if</a:t>
            </a:r>
            <a:r>
              <a:rPr lang="tr-TR" dirty="0" smtClean="0"/>
              <a:t>(koşul)</a:t>
            </a:r>
          </a:p>
          <a:p>
            <a:r>
              <a:rPr lang="tr-TR" dirty="0" smtClean="0"/>
              <a:t>	</a:t>
            </a:r>
            <a:r>
              <a:rPr lang="tr-TR" dirty="0" err="1" smtClean="0"/>
              <a:t>return</a:t>
            </a:r>
            <a:r>
              <a:rPr lang="tr-TR" dirty="0" smtClean="0"/>
              <a:t> __;</a:t>
            </a:r>
          </a:p>
          <a:p>
            <a:endParaRPr lang="tr-TR" dirty="0" smtClean="0"/>
          </a:p>
          <a:p>
            <a:r>
              <a:rPr lang="tr-TR" dirty="0" err="1" smtClean="0"/>
              <a:t>return</a:t>
            </a:r>
            <a:r>
              <a:rPr lang="tr-TR" dirty="0" smtClean="0"/>
              <a:t> </a:t>
            </a:r>
            <a:r>
              <a:rPr lang="tr-TR" dirty="0" err="1" smtClean="0"/>
              <a:t>fonk</a:t>
            </a:r>
            <a:r>
              <a:rPr lang="tr-TR" dirty="0" smtClean="0"/>
              <a:t>(x);</a:t>
            </a:r>
          </a:p>
          <a:p>
            <a:r>
              <a:rPr lang="tr-TR" dirty="0" smtClean="0"/>
              <a:t>}</a:t>
            </a:r>
          </a:p>
          <a:p>
            <a:r>
              <a:rPr lang="tr-TR" sz="1400" dirty="0" smtClean="0"/>
              <a:t>/*koşul 0 ise kod sürekli </a:t>
            </a:r>
            <a:r>
              <a:rPr lang="tr-TR" sz="1400" dirty="0" err="1" smtClean="0"/>
              <a:t>fonk</a:t>
            </a:r>
            <a:r>
              <a:rPr lang="tr-TR" sz="1400" dirty="0" smtClean="0"/>
              <a:t>(x)’</a:t>
            </a:r>
            <a:r>
              <a:rPr lang="tr-TR" sz="1400" dirty="0" err="1" smtClean="0"/>
              <a:t>ler</a:t>
            </a:r>
            <a:r>
              <a:rPr lang="tr-TR" sz="1400" dirty="0" smtClean="0"/>
              <a:t> çalıştıracaktır.*/</a:t>
            </a:r>
            <a:endParaRPr lang="tr-TR" sz="1400" dirty="0"/>
          </a:p>
        </p:txBody>
      </p:sp>
      <p:sp>
        <p:nvSpPr>
          <p:cNvPr id="6" name="5 Yuvarlatılmış Dikdörtgen"/>
          <p:cNvSpPr/>
          <p:nvPr/>
        </p:nvSpPr>
        <p:spPr>
          <a:xfrm>
            <a:off x="3929058" y="5500702"/>
            <a:ext cx="4286280" cy="107154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Bu sürekli durum, </a:t>
            </a:r>
            <a:r>
              <a:rPr lang="tr-TR" dirty="0" err="1" smtClean="0"/>
              <a:t>RAM’deki</a:t>
            </a:r>
            <a:r>
              <a:rPr lang="tr-TR" dirty="0" smtClean="0"/>
              <a:t> yer kalmamayla sonlanacaktır. </a:t>
            </a:r>
            <a:r>
              <a:rPr lang="tr-TR" b="1" i="1" dirty="0" smtClean="0"/>
              <a:t>Çalışma zamanı hatası</a:t>
            </a:r>
            <a:r>
              <a:rPr lang="tr-TR" dirty="0" smtClean="0"/>
              <a:t>na örnektir.</a:t>
            </a:r>
            <a:endParaRPr lang="tr-TR" dirty="0"/>
          </a:p>
        </p:txBody>
      </p:sp>
      <p:sp>
        <p:nvSpPr>
          <p:cNvPr id="7" name="6 Sağa Bükülü Ok"/>
          <p:cNvSpPr/>
          <p:nvPr/>
        </p:nvSpPr>
        <p:spPr>
          <a:xfrm rot="1118201">
            <a:off x="4610238" y="4186618"/>
            <a:ext cx="928694" cy="128588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Tree>
  </p:cSld>
  <p:clrMapOvr>
    <a:overrideClrMapping bg1="lt1" tx1="dk1" bg2="lt2" tx2="dk2" accent1="accent1" accent2="accent2" accent3="accent3" accent4="accent4" accent5="accent5" accent6="accent6" hlink="hlink" folHlink="folHlink"/>
  </p:clrMapOvr>
  <p:transition>
    <p:random/>
  </p:transition>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52400"/>
            <a:ext cx="8401080" cy="990600"/>
          </a:xfrm>
        </p:spPr>
        <p:txBody>
          <a:bodyPr>
            <a:normAutofit/>
          </a:bodyPr>
          <a:lstStyle/>
          <a:p>
            <a:r>
              <a:rPr lang="tr-TR" dirty="0" smtClean="0"/>
              <a:t>Özyineleme ve kullanıcıdan değer alma</a:t>
            </a:r>
            <a:endParaRPr lang="tr-TR" dirty="0"/>
          </a:p>
        </p:txBody>
      </p:sp>
      <p:sp>
        <p:nvSpPr>
          <p:cNvPr id="3" name="2 İçerik Yer Tutucusu"/>
          <p:cNvSpPr>
            <a:spLocks noGrp="1"/>
          </p:cNvSpPr>
          <p:nvPr>
            <p:ph sz="quarter" idx="1"/>
          </p:nvPr>
        </p:nvSpPr>
        <p:spPr>
          <a:xfrm>
            <a:off x="428596" y="1285860"/>
            <a:ext cx="3471858" cy="3143272"/>
          </a:xfrm>
        </p:spPr>
        <p:txBody>
          <a:bodyPr>
            <a:normAutofit fontScale="77500" lnSpcReduction="20000"/>
          </a:bodyPr>
          <a:lstStyle/>
          <a:p>
            <a:r>
              <a:rPr lang="tr-TR" dirty="0" err="1" smtClean="0"/>
              <a:t>Özyineli</a:t>
            </a:r>
            <a:r>
              <a:rPr lang="tr-TR" dirty="0" smtClean="0"/>
              <a:t> kodlarda, sonsuz şekilde kendini çağırma durumu yaşanmaması için fonksiyon içinde hep kendisinin bir başka parametrelisini çağırırız.</a:t>
            </a:r>
          </a:p>
          <a:p>
            <a:r>
              <a:rPr lang="tr-TR" dirty="0" smtClean="0"/>
              <a:t>Ancak kullanıcıdan değer alma durumu bunun bir istisnasıdır. Bu durumda, </a:t>
            </a:r>
            <a:r>
              <a:rPr lang="tr-TR" dirty="0" err="1" smtClean="0"/>
              <a:t>fonk</a:t>
            </a:r>
            <a:r>
              <a:rPr lang="tr-TR" dirty="0" smtClean="0"/>
              <a:t>(x), kendi içinde </a:t>
            </a:r>
            <a:r>
              <a:rPr lang="tr-TR" dirty="0" err="1" smtClean="0"/>
              <a:t>fonk</a:t>
            </a:r>
            <a:r>
              <a:rPr lang="tr-TR" dirty="0" smtClean="0"/>
              <a:t>(x)’i çağırabilir ya da </a:t>
            </a:r>
            <a:r>
              <a:rPr lang="tr-TR" dirty="0" err="1" smtClean="0"/>
              <a:t>fonk</a:t>
            </a:r>
            <a:r>
              <a:rPr lang="tr-TR" dirty="0" smtClean="0"/>
              <a:t>() kendi içinde </a:t>
            </a:r>
            <a:r>
              <a:rPr lang="tr-TR" dirty="0" err="1" smtClean="0"/>
              <a:t>fonk</a:t>
            </a:r>
            <a:r>
              <a:rPr lang="tr-TR" dirty="0" smtClean="0"/>
              <a:t>()’u çağırabilir.</a:t>
            </a:r>
            <a:endParaRPr lang="tr-TR" dirty="0"/>
          </a:p>
        </p:txBody>
      </p:sp>
      <p:sp>
        <p:nvSpPr>
          <p:cNvPr id="8" name="7 Metin kutusu"/>
          <p:cNvSpPr txBox="1"/>
          <p:nvPr/>
        </p:nvSpPr>
        <p:spPr>
          <a:xfrm>
            <a:off x="4071934" y="1196065"/>
            <a:ext cx="4643470" cy="5047536"/>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tr-TR" sz="1400" dirty="0" smtClean="0"/>
              <a:t>#</a:t>
            </a:r>
            <a:r>
              <a:rPr lang="tr-TR" sz="1400" dirty="0" err="1" smtClean="0"/>
              <a:t>include</a:t>
            </a:r>
            <a:r>
              <a:rPr lang="tr-TR" sz="1400" dirty="0" smtClean="0"/>
              <a:t> &lt;</a:t>
            </a:r>
            <a:r>
              <a:rPr lang="tr-TR" sz="1400" dirty="0" err="1" smtClean="0"/>
              <a:t>stdio</a:t>
            </a:r>
            <a:r>
              <a:rPr lang="tr-TR" sz="1400" dirty="0" smtClean="0"/>
              <a:t>.h&gt;</a:t>
            </a:r>
          </a:p>
          <a:p>
            <a:r>
              <a:rPr lang="tr-TR" sz="1400" dirty="0" err="1" smtClean="0"/>
              <a:t>int</a:t>
            </a:r>
            <a:r>
              <a:rPr lang="tr-TR" sz="1400" dirty="0" smtClean="0"/>
              <a:t> </a:t>
            </a:r>
            <a:r>
              <a:rPr lang="tr-TR" sz="1400" dirty="0" err="1" smtClean="0"/>
              <a:t>deger</a:t>
            </a:r>
            <a:r>
              <a:rPr lang="tr-TR" sz="1400" dirty="0" smtClean="0"/>
              <a:t>_al(</a:t>
            </a:r>
            <a:r>
              <a:rPr lang="tr-TR" sz="1400" dirty="0" err="1" smtClean="0"/>
              <a:t>int</a:t>
            </a:r>
            <a:r>
              <a:rPr lang="tr-TR" sz="1400" dirty="0" smtClean="0"/>
              <a:t>);</a:t>
            </a:r>
          </a:p>
          <a:p>
            <a:r>
              <a:rPr lang="tr-TR" sz="1400" dirty="0" err="1" smtClean="0"/>
              <a:t>int</a:t>
            </a:r>
            <a:r>
              <a:rPr lang="tr-TR" sz="1400" dirty="0" smtClean="0"/>
              <a:t> </a:t>
            </a:r>
            <a:r>
              <a:rPr lang="tr-TR" sz="1400" dirty="0" err="1" smtClean="0"/>
              <a:t>main</a:t>
            </a:r>
            <a:r>
              <a:rPr lang="tr-TR" sz="1400" dirty="0" smtClean="0"/>
              <a:t>()</a:t>
            </a:r>
          </a:p>
          <a:p>
            <a:r>
              <a:rPr lang="tr-TR" sz="1400" dirty="0" smtClean="0"/>
              <a:t>{</a:t>
            </a:r>
          </a:p>
          <a:p>
            <a:r>
              <a:rPr lang="tr-TR" sz="1400" dirty="0" smtClean="0"/>
              <a:t>	</a:t>
            </a:r>
            <a:r>
              <a:rPr lang="tr-TR" sz="1400" dirty="0" err="1" smtClean="0"/>
              <a:t>printf</a:t>
            </a:r>
            <a:r>
              <a:rPr lang="tr-TR" sz="1400" dirty="0" smtClean="0"/>
              <a:t>("2'nin kati bir </a:t>
            </a:r>
            <a:r>
              <a:rPr lang="tr-TR" sz="1400" dirty="0" err="1" smtClean="0"/>
              <a:t>deger</a:t>
            </a:r>
            <a:r>
              <a:rPr lang="tr-TR" sz="1400" dirty="0" smtClean="0"/>
              <a:t> giriniz:");</a:t>
            </a:r>
          </a:p>
          <a:p>
            <a:r>
              <a:rPr lang="tr-TR" sz="1400" dirty="0" smtClean="0"/>
              <a:t>	</a:t>
            </a:r>
            <a:r>
              <a:rPr lang="tr-TR" sz="1400" dirty="0" err="1" smtClean="0"/>
              <a:t>int</a:t>
            </a:r>
            <a:r>
              <a:rPr lang="tr-TR" sz="1400" dirty="0" smtClean="0"/>
              <a:t> x = </a:t>
            </a:r>
            <a:r>
              <a:rPr lang="tr-TR" sz="1400" dirty="0" err="1" smtClean="0"/>
              <a:t>deger</a:t>
            </a:r>
            <a:r>
              <a:rPr lang="tr-TR" sz="1400" dirty="0" smtClean="0"/>
              <a:t>_al(2);</a:t>
            </a:r>
          </a:p>
          <a:p>
            <a:r>
              <a:rPr lang="tr-TR" sz="1400" dirty="0" smtClean="0"/>
              <a:t>	</a:t>
            </a:r>
            <a:r>
              <a:rPr lang="tr-TR" sz="1400" dirty="0" err="1" smtClean="0"/>
              <a:t>printf</a:t>
            </a:r>
            <a:r>
              <a:rPr lang="tr-TR" sz="1400" dirty="0" smtClean="0"/>
              <a:t>("%d </a:t>
            </a:r>
            <a:r>
              <a:rPr lang="tr-TR" sz="1400" dirty="0" err="1" smtClean="0"/>
              <a:t>girisiniz</a:t>
            </a:r>
            <a:r>
              <a:rPr lang="tr-TR" sz="1400" dirty="0" smtClean="0"/>
              <a:t> alindi.", x);</a:t>
            </a:r>
          </a:p>
          <a:p>
            <a:r>
              <a:rPr lang="tr-TR" sz="1400" dirty="0" smtClean="0"/>
              <a:t>	</a:t>
            </a:r>
            <a:r>
              <a:rPr lang="tr-TR" sz="1400" dirty="0" err="1" smtClean="0"/>
              <a:t>return</a:t>
            </a:r>
            <a:r>
              <a:rPr lang="tr-TR" sz="1400" dirty="0" smtClean="0"/>
              <a:t> 0;</a:t>
            </a:r>
          </a:p>
          <a:p>
            <a:r>
              <a:rPr lang="tr-TR" sz="1400" dirty="0" smtClean="0"/>
              <a:t>}</a:t>
            </a:r>
          </a:p>
          <a:p>
            <a:r>
              <a:rPr lang="tr-TR" sz="1400" dirty="0" err="1" smtClean="0"/>
              <a:t>int</a:t>
            </a:r>
            <a:r>
              <a:rPr lang="tr-TR" sz="1400" dirty="0" smtClean="0"/>
              <a:t> </a:t>
            </a:r>
            <a:r>
              <a:rPr lang="tr-TR" sz="1400" dirty="0" err="1" smtClean="0"/>
              <a:t>deger</a:t>
            </a:r>
            <a:r>
              <a:rPr lang="tr-TR" sz="1400" dirty="0" smtClean="0"/>
              <a:t>_al(</a:t>
            </a:r>
            <a:r>
              <a:rPr lang="tr-TR" sz="1400" dirty="0" err="1" smtClean="0"/>
              <a:t>int</a:t>
            </a:r>
            <a:r>
              <a:rPr lang="tr-TR" sz="1400" dirty="0" smtClean="0"/>
              <a:t> kat)</a:t>
            </a:r>
          </a:p>
          <a:p>
            <a:r>
              <a:rPr lang="tr-TR" sz="1400" dirty="0" smtClean="0"/>
              <a:t>{</a:t>
            </a:r>
          </a:p>
          <a:p>
            <a:r>
              <a:rPr lang="tr-TR" sz="1400" dirty="0" smtClean="0"/>
              <a:t>	</a:t>
            </a:r>
            <a:r>
              <a:rPr lang="tr-TR" sz="1400" dirty="0" err="1" smtClean="0"/>
              <a:t>int</a:t>
            </a:r>
            <a:r>
              <a:rPr lang="tr-TR" sz="1400" dirty="0" smtClean="0"/>
              <a:t> </a:t>
            </a:r>
            <a:r>
              <a:rPr lang="tr-TR" sz="1400" dirty="0" err="1" smtClean="0"/>
              <a:t>sayi</a:t>
            </a:r>
            <a:r>
              <a:rPr lang="tr-TR" sz="1400" dirty="0" smtClean="0"/>
              <a:t>;</a:t>
            </a:r>
          </a:p>
          <a:p>
            <a:r>
              <a:rPr lang="tr-TR" sz="1400" dirty="0" smtClean="0"/>
              <a:t>	scanf("%d", &amp;</a:t>
            </a:r>
            <a:r>
              <a:rPr lang="tr-TR" sz="1400" dirty="0" err="1" smtClean="0"/>
              <a:t>sayi</a:t>
            </a:r>
            <a:r>
              <a:rPr lang="tr-TR" sz="1400" dirty="0" smtClean="0"/>
              <a:t>);</a:t>
            </a:r>
          </a:p>
          <a:p>
            <a:r>
              <a:rPr lang="tr-TR" sz="1400" dirty="0" smtClean="0"/>
              <a:t>	</a:t>
            </a:r>
          </a:p>
          <a:p>
            <a:r>
              <a:rPr lang="tr-TR" sz="1400" dirty="0" smtClean="0"/>
              <a:t>	</a:t>
            </a:r>
            <a:r>
              <a:rPr lang="tr-TR" sz="1400" dirty="0" err="1" smtClean="0"/>
              <a:t>if</a:t>
            </a:r>
            <a:r>
              <a:rPr lang="tr-TR" sz="1400" dirty="0" smtClean="0"/>
              <a:t>(</a:t>
            </a:r>
            <a:r>
              <a:rPr lang="tr-TR" sz="1400" dirty="0" err="1" smtClean="0"/>
              <a:t>sayi</a:t>
            </a:r>
            <a:r>
              <a:rPr lang="tr-TR" sz="1400" dirty="0" smtClean="0"/>
              <a:t>%kat==0) //</a:t>
            </a:r>
            <a:r>
              <a:rPr lang="tr-TR" sz="1400" dirty="0" err="1" smtClean="0"/>
              <a:t>base</a:t>
            </a:r>
            <a:r>
              <a:rPr lang="tr-TR" sz="1400" dirty="0" smtClean="0"/>
              <a:t> </a:t>
            </a:r>
            <a:r>
              <a:rPr lang="tr-TR" sz="1400" dirty="0" err="1" smtClean="0"/>
              <a:t>case</a:t>
            </a:r>
            <a:endParaRPr lang="tr-TR" sz="1400" dirty="0" smtClean="0"/>
          </a:p>
          <a:p>
            <a:r>
              <a:rPr lang="tr-TR" sz="1400" dirty="0" smtClean="0"/>
              <a:t>	{</a:t>
            </a:r>
          </a:p>
          <a:p>
            <a:r>
              <a:rPr lang="tr-TR" sz="1400" dirty="0" smtClean="0"/>
              <a:t>		</a:t>
            </a:r>
            <a:r>
              <a:rPr lang="tr-TR" sz="1400" dirty="0" err="1" smtClean="0"/>
              <a:t>return</a:t>
            </a:r>
            <a:r>
              <a:rPr lang="tr-TR" sz="1400" dirty="0" smtClean="0"/>
              <a:t> </a:t>
            </a:r>
            <a:r>
              <a:rPr lang="tr-TR" sz="1400" dirty="0" err="1" smtClean="0"/>
              <a:t>sayi</a:t>
            </a:r>
            <a:r>
              <a:rPr lang="tr-TR" sz="1400" dirty="0" smtClean="0"/>
              <a:t>;	</a:t>
            </a:r>
          </a:p>
          <a:p>
            <a:r>
              <a:rPr lang="tr-TR" sz="1400" dirty="0" smtClean="0"/>
              <a:t>	}</a:t>
            </a:r>
          </a:p>
          <a:p>
            <a:endParaRPr lang="tr-TR" sz="1400" dirty="0" smtClean="0"/>
          </a:p>
          <a:p>
            <a:r>
              <a:rPr lang="tr-TR" sz="1400" dirty="0" smtClean="0"/>
              <a:t>	</a:t>
            </a:r>
            <a:r>
              <a:rPr lang="tr-TR" sz="1400" dirty="0" err="1" smtClean="0"/>
              <a:t>printf</a:t>
            </a:r>
            <a:r>
              <a:rPr lang="tr-TR" sz="1400" dirty="0" smtClean="0"/>
              <a:t>("</a:t>
            </a:r>
            <a:r>
              <a:rPr lang="tr-TR" sz="1400" dirty="0" err="1" smtClean="0"/>
              <a:t>Gecersiz</a:t>
            </a:r>
            <a:r>
              <a:rPr lang="tr-TR" sz="1400" dirty="0" smtClean="0"/>
              <a:t> </a:t>
            </a:r>
            <a:r>
              <a:rPr lang="tr-TR" sz="1400" dirty="0" err="1" smtClean="0"/>
              <a:t>giris</a:t>
            </a:r>
            <a:r>
              <a:rPr lang="tr-TR" sz="1400" dirty="0" smtClean="0"/>
              <a:t>. </a:t>
            </a:r>
            <a:r>
              <a:rPr lang="tr-TR" sz="1400" dirty="0" err="1" smtClean="0"/>
              <a:t>Cift</a:t>
            </a:r>
            <a:r>
              <a:rPr lang="tr-TR" sz="1400" dirty="0" smtClean="0"/>
              <a:t> </a:t>
            </a:r>
            <a:r>
              <a:rPr lang="tr-TR" sz="1400" dirty="0" err="1" smtClean="0"/>
              <a:t>olmali</a:t>
            </a:r>
            <a:r>
              <a:rPr lang="tr-TR" sz="1400" dirty="0" smtClean="0"/>
              <a:t>:");</a:t>
            </a:r>
          </a:p>
          <a:p>
            <a:endParaRPr lang="tr-TR" sz="1400" dirty="0" smtClean="0"/>
          </a:p>
          <a:p>
            <a:r>
              <a:rPr lang="tr-TR" sz="1400" dirty="0" smtClean="0"/>
              <a:t>	</a:t>
            </a:r>
            <a:r>
              <a:rPr lang="tr-TR" sz="1400" dirty="0" err="1" smtClean="0"/>
              <a:t>return</a:t>
            </a:r>
            <a:r>
              <a:rPr lang="tr-TR" sz="1400" dirty="0" smtClean="0"/>
              <a:t> </a:t>
            </a:r>
            <a:r>
              <a:rPr lang="tr-TR" sz="1400" b="1" dirty="0" err="1" smtClean="0"/>
              <a:t>deger</a:t>
            </a:r>
            <a:r>
              <a:rPr lang="tr-TR" sz="1400" b="1" dirty="0" smtClean="0"/>
              <a:t>_al(kat);</a:t>
            </a:r>
          </a:p>
          <a:p>
            <a:r>
              <a:rPr lang="tr-TR" sz="1400" b="1" dirty="0" smtClean="0"/>
              <a:t>}</a:t>
            </a:r>
          </a:p>
        </p:txBody>
      </p:sp>
      <p:sp>
        <p:nvSpPr>
          <p:cNvPr id="9" name="8 Yuvarlatılmış Dikdörtgen"/>
          <p:cNvSpPr/>
          <p:nvPr/>
        </p:nvSpPr>
        <p:spPr>
          <a:xfrm>
            <a:off x="571472" y="4429132"/>
            <a:ext cx="2643206" cy="185738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600" dirty="0" smtClean="0"/>
              <a:t>Kullanıcı her yanlış değer girdiğinde </a:t>
            </a:r>
            <a:r>
              <a:rPr lang="tr-TR" sz="1600" dirty="0" err="1" smtClean="0"/>
              <a:t>deger</a:t>
            </a:r>
            <a:r>
              <a:rPr lang="tr-TR" sz="1600" dirty="0" smtClean="0"/>
              <a:t>_al()’</a:t>
            </a:r>
            <a:r>
              <a:rPr lang="tr-TR" sz="1600" dirty="0" err="1" smtClean="0"/>
              <a:t>ın</a:t>
            </a:r>
            <a:r>
              <a:rPr lang="tr-TR" sz="1600" dirty="0" smtClean="0"/>
              <a:t> ayrı bir versiyonu çalıştırılıp </a:t>
            </a:r>
            <a:r>
              <a:rPr lang="tr-TR" sz="1600" dirty="0" err="1" smtClean="0"/>
              <a:t>RAM’de</a:t>
            </a:r>
            <a:r>
              <a:rPr lang="tr-TR" sz="1600" dirty="0" smtClean="0"/>
              <a:t> yer işgal edeceği için, </a:t>
            </a:r>
            <a:r>
              <a:rPr lang="tr-TR" sz="1600" dirty="0" err="1" smtClean="0"/>
              <a:t>while’lı</a:t>
            </a:r>
            <a:r>
              <a:rPr lang="tr-TR" sz="1600" dirty="0" smtClean="0"/>
              <a:t> kullanıma kıyasla acemice bir kullanımdır.</a:t>
            </a:r>
            <a:endParaRPr lang="tr-TR" sz="1600" dirty="0"/>
          </a:p>
        </p:txBody>
      </p:sp>
      <p:sp>
        <p:nvSpPr>
          <p:cNvPr id="10" name="9 Sağ Ok"/>
          <p:cNvSpPr/>
          <p:nvPr/>
        </p:nvSpPr>
        <p:spPr>
          <a:xfrm rot="9416514">
            <a:off x="3142003" y="4512113"/>
            <a:ext cx="1357322" cy="10001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overrideClrMapping bg1="lt1" tx1="dk1" bg2="lt2" tx2="dk2" accent1="accent1" accent2="accent2" accent3="accent3" accent4="accent4" accent5="accent5" accent6="accent6" hlink="hlink" folHlink="folHlink"/>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descr="FullSizeRender.jpg"/>
          <p:cNvPicPr>
            <a:picLocks noChangeAspect="1"/>
          </p:cNvPicPr>
          <p:nvPr/>
        </p:nvPicPr>
        <p:blipFill>
          <a:blip r:embed="rId2" cstate="print">
            <a:lum bright="20000"/>
          </a:blip>
          <a:stretch>
            <a:fillRect/>
          </a:stretch>
        </p:blipFill>
        <p:spPr>
          <a:xfrm>
            <a:off x="214282" y="2714620"/>
            <a:ext cx="4643470" cy="3482603"/>
          </a:xfrm>
          <a:prstGeom prst="rect">
            <a:avLst/>
          </a:prstGeom>
        </p:spPr>
      </p:pic>
      <p:sp>
        <p:nvSpPr>
          <p:cNvPr id="2" name="1 Başlık"/>
          <p:cNvSpPr>
            <a:spLocks noGrp="1"/>
          </p:cNvSpPr>
          <p:nvPr>
            <p:ph type="title"/>
          </p:nvPr>
        </p:nvSpPr>
        <p:spPr/>
        <p:txBody>
          <a:bodyPr/>
          <a:lstStyle/>
          <a:p>
            <a:r>
              <a:rPr lang="tr-TR" dirty="0" smtClean="0"/>
              <a:t>Geri bildirimler</a:t>
            </a:r>
            <a:endParaRPr lang="tr-TR" dirty="0"/>
          </a:p>
        </p:txBody>
      </p:sp>
      <p:sp>
        <p:nvSpPr>
          <p:cNvPr id="3" name="2 İçerik Yer Tutucusu"/>
          <p:cNvSpPr>
            <a:spLocks noGrp="1"/>
          </p:cNvSpPr>
          <p:nvPr>
            <p:ph sz="quarter" idx="1"/>
          </p:nvPr>
        </p:nvSpPr>
        <p:spPr/>
        <p:txBody>
          <a:bodyPr/>
          <a:lstStyle/>
          <a:p>
            <a:r>
              <a:rPr lang="tr-TR" dirty="0" smtClean="0"/>
              <a:t>Notu 88+</a:t>
            </a:r>
          </a:p>
          <a:p>
            <a:r>
              <a:rPr lang="tr-TR" dirty="0" smtClean="0"/>
              <a:t>2.alışı</a:t>
            </a:r>
          </a:p>
          <a:p>
            <a:pPr lvl="1"/>
            <a:r>
              <a:rPr lang="tr-TR" dirty="0" smtClean="0"/>
              <a:t>1.alışında 38</a:t>
            </a:r>
          </a:p>
          <a:p>
            <a:endParaRPr lang="tr-TR" dirty="0"/>
          </a:p>
        </p:txBody>
      </p:sp>
      <p:pic>
        <p:nvPicPr>
          <p:cNvPr id="4" name="3 Resim" descr="FullSizeRender (1).jpg"/>
          <p:cNvPicPr>
            <a:picLocks noChangeAspect="1"/>
          </p:cNvPicPr>
          <p:nvPr/>
        </p:nvPicPr>
        <p:blipFill>
          <a:blip r:embed="rId3" cstate="print">
            <a:lum bright="30000"/>
          </a:blip>
          <a:stretch>
            <a:fillRect/>
          </a:stretch>
        </p:blipFill>
        <p:spPr>
          <a:xfrm>
            <a:off x="3571868" y="1285860"/>
            <a:ext cx="5400000" cy="1632286"/>
          </a:xfrm>
          <a:prstGeom prst="rect">
            <a:avLst/>
          </a:prstGeom>
        </p:spPr>
      </p:pic>
      <p:sp>
        <p:nvSpPr>
          <p:cNvPr id="6" name="2 İçerik Yer Tutucusu"/>
          <p:cNvSpPr txBox="1">
            <a:spLocks/>
          </p:cNvSpPr>
          <p:nvPr/>
        </p:nvSpPr>
        <p:spPr>
          <a:xfrm>
            <a:off x="5029200" y="3286124"/>
            <a:ext cx="8229600" cy="4937760"/>
          </a:xfrm>
          <a:prstGeom prst="rect">
            <a:avLst/>
          </a:prstGeom>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r>
              <a:rPr kumimoji="0" lang="tr-TR" sz="2600" b="0" i="0" u="none" strike="noStrike" kern="1200" cap="none" spc="0" normalizeH="0" baseline="0" noProof="0" dirty="0" smtClean="0">
                <a:ln>
                  <a:noFill/>
                </a:ln>
                <a:solidFill>
                  <a:schemeClr val="tx1"/>
                </a:solidFill>
                <a:effectLst/>
                <a:uLnTx/>
                <a:uFillTx/>
                <a:latin typeface="+mn-lt"/>
                <a:ea typeface="+mn-ea"/>
                <a:cs typeface="+mn-cs"/>
              </a:rPr>
              <a:t>Notu 90+</a:t>
            </a: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r>
              <a:rPr kumimoji="0" lang="tr-TR" sz="2600" b="0" i="0" u="none" strike="noStrike" kern="1200" cap="none" spc="0" normalizeH="0" baseline="0" noProof="0" dirty="0" smtClean="0">
                <a:ln>
                  <a:noFill/>
                </a:ln>
                <a:solidFill>
                  <a:schemeClr val="tx1"/>
                </a:solidFill>
                <a:effectLst/>
                <a:uLnTx/>
                <a:uFillTx/>
                <a:latin typeface="+mn-lt"/>
                <a:ea typeface="+mn-ea"/>
                <a:cs typeface="+mn-cs"/>
              </a:rPr>
              <a:t>Dersi ilk alışı</a:t>
            </a:r>
            <a:endParaRPr kumimoji="0" lang="tr-TR"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6 Yuvarlatılmış Dikdörtgen"/>
          <p:cNvSpPr/>
          <p:nvPr/>
        </p:nvSpPr>
        <p:spPr>
          <a:xfrm>
            <a:off x="6715108" y="357166"/>
            <a:ext cx="2143172" cy="11430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i="1" dirty="0" smtClean="0"/>
              <a:t>Çoğu SYÇS ve soru bankası çözülmüş.</a:t>
            </a:r>
            <a:endParaRPr lang="tr-TR" i="1" dirty="0"/>
          </a:p>
        </p:txBody>
      </p:sp>
      <p:sp>
        <p:nvSpPr>
          <p:cNvPr id="8" name="7 Yuvarlatılmış Dikdörtgen"/>
          <p:cNvSpPr/>
          <p:nvPr/>
        </p:nvSpPr>
        <p:spPr>
          <a:xfrm>
            <a:off x="4786314" y="4500570"/>
            <a:ext cx="3643338" cy="17145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i="1" dirty="0" smtClean="0"/>
              <a:t>"Ödevler beni bu sınava hazırlayan en önemli çalışma kaynağım. "</a:t>
            </a:r>
          </a:p>
          <a:p>
            <a:pPr algn="ctr"/>
            <a:r>
              <a:rPr lang="tr-TR" i="1" dirty="0" smtClean="0"/>
              <a:t>---</a:t>
            </a:r>
          </a:p>
          <a:p>
            <a:pPr algn="ctr"/>
            <a:r>
              <a:rPr lang="tr-TR" i="1" dirty="0" smtClean="0"/>
              <a:t>Sınavdaki kod yazma sorusu ile Ödev2'deki kredi kartı  sorusunun benzerliğine atıf</a:t>
            </a:r>
            <a:endParaRPr lang="tr-TR" i="1" dirty="0"/>
          </a:p>
        </p:txBody>
      </p:sp>
    </p:spTree>
  </p:cSld>
  <p:clrMapOvr>
    <a:masterClrMapping/>
  </p:clrMapOvr>
  <p:transition>
    <p:rand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52400"/>
            <a:ext cx="8401080" cy="990600"/>
          </a:xfrm>
        </p:spPr>
        <p:txBody>
          <a:bodyPr>
            <a:normAutofit/>
          </a:bodyPr>
          <a:lstStyle/>
          <a:p>
            <a:r>
              <a:rPr lang="tr-TR" dirty="0" smtClean="0"/>
              <a:t>Özyineleme ve kullanıcıdan değer alma</a:t>
            </a:r>
            <a:endParaRPr lang="tr-TR" dirty="0"/>
          </a:p>
        </p:txBody>
      </p:sp>
      <p:sp>
        <p:nvSpPr>
          <p:cNvPr id="8" name="7 Metin kutusu"/>
          <p:cNvSpPr txBox="1"/>
          <p:nvPr/>
        </p:nvSpPr>
        <p:spPr>
          <a:xfrm>
            <a:off x="4071934" y="1196065"/>
            <a:ext cx="4643470" cy="5047536"/>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tr-TR" sz="1400" dirty="0" smtClean="0"/>
              <a:t>#</a:t>
            </a:r>
            <a:r>
              <a:rPr lang="tr-TR" sz="1400" dirty="0" err="1" smtClean="0"/>
              <a:t>include</a:t>
            </a:r>
            <a:r>
              <a:rPr lang="tr-TR" sz="1400" dirty="0" smtClean="0"/>
              <a:t> &lt;</a:t>
            </a:r>
            <a:r>
              <a:rPr lang="tr-TR" sz="1400" dirty="0" err="1" smtClean="0"/>
              <a:t>stdio</a:t>
            </a:r>
            <a:r>
              <a:rPr lang="tr-TR" sz="1400" dirty="0" smtClean="0"/>
              <a:t>.h&gt;</a:t>
            </a:r>
          </a:p>
          <a:p>
            <a:r>
              <a:rPr lang="tr-TR" sz="1400" dirty="0" err="1" smtClean="0"/>
              <a:t>int</a:t>
            </a:r>
            <a:r>
              <a:rPr lang="tr-TR" sz="1400" dirty="0" smtClean="0"/>
              <a:t> </a:t>
            </a:r>
            <a:r>
              <a:rPr lang="tr-TR" sz="1400" dirty="0" err="1" smtClean="0"/>
              <a:t>deger</a:t>
            </a:r>
            <a:r>
              <a:rPr lang="tr-TR" sz="1400" dirty="0" smtClean="0"/>
              <a:t>_al(</a:t>
            </a:r>
            <a:r>
              <a:rPr lang="tr-TR" sz="1400" dirty="0" err="1" smtClean="0"/>
              <a:t>int</a:t>
            </a:r>
            <a:r>
              <a:rPr lang="tr-TR" sz="1400" dirty="0" smtClean="0"/>
              <a:t>);</a:t>
            </a:r>
          </a:p>
          <a:p>
            <a:r>
              <a:rPr lang="tr-TR" sz="1400" dirty="0" err="1" smtClean="0"/>
              <a:t>int</a:t>
            </a:r>
            <a:r>
              <a:rPr lang="tr-TR" sz="1400" dirty="0" smtClean="0"/>
              <a:t> </a:t>
            </a:r>
            <a:r>
              <a:rPr lang="tr-TR" sz="1400" dirty="0" err="1" smtClean="0"/>
              <a:t>main</a:t>
            </a:r>
            <a:r>
              <a:rPr lang="tr-TR" sz="1400" dirty="0" smtClean="0"/>
              <a:t>()</a:t>
            </a:r>
          </a:p>
          <a:p>
            <a:r>
              <a:rPr lang="tr-TR" sz="1400" dirty="0" smtClean="0"/>
              <a:t>{</a:t>
            </a:r>
          </a:p>
          <a:p>
            <a:r>
              <a:rPr lang="tr-TR" sz="1400" dirty="0" smtClean="0"/>
              <a:t>	</a:t>
            </a:r>
            <a:r>
              <a:rPr lang="tr-TR" sz="1400" dirty="0" err="1" smtClean="0"/>
              <a:t>printf</a:t>
            </a:r>
            <a:r>
              <a:rPr lang="tr-TR" sz="1400" dirty="0" smtClean="0"/>
              <a:t>("2'nin kati bir </a:t>
            </a:r>
            <a:r>
              <a:rPr lang="tr-TR" sz="1400" dirty="0" err="1" smtClean="0"/>
              <a:t>deger</a:t>
            </a:r>
            <a:r>
              <a:rPr lang="tr-TR" sz="1400" dirty="0" smtClean="0"/>
              <a:t> giriniz:");</a:t>
            </a:r>
          </a:p>
          <a:p>
            <a:r>
              <a:rPr lang="tr-TR" sz="1400" dirty="0" smtClean="0"/>
              <a:t>	</a:t>
            </a:r>
            <a:r>
              <a:rPr lang="tr-TR" sz="1400" dirty="0" err="1" smtClean="0"/>
              <a:t>int</a:t>
            </a:r>
            <a:r>
              <a:rPr lang="tr-TR" sz="1400" dirty="0" smtClean="0"/>
              <a:t> x = </a:t>
            </a:r>
            <a:r>
              <a:rPr lang="tr-TR" sz="1400" dirty="0" err="1" smtClean="0"/>
              <a:t>deger</a:t>
            </a:r>
            <a:r>
              <a:rPr lang="tr-TR" sz="1400" dirty="0" smtClean="0"/>
              <a:t>_al(2);</a:t>
            </a:r>
          </a:p>
          <a:p>
            <a:r>
              <a:rPr lang="tr-TR" sz="1400" dirty="0" smtClean="0"/>
              <a:t>	</a:t>
            </a:r>
            <a:r>
              <a:rPr lang="tr-TR" sz="1400" dirty="0" err="1" smtClean="0"/>
              <a:t>printf</a:t>
            </a:r>
            <a:r>
              <a:rPr lang="tr-TR" sz="1400" dirty="0" smtClean="0"/>
              <a:t>("%d </a:t>
            </a:r>
            <a:r>
              <a:rPr lang="tr-TR" sz="1400" dirty="0" err="1" smtClean="0"/>
              <a:t>girisiniz</a:t>
            </a:r>
            <a:r>
              <a:rPr lang="tr-TR" sz="1400" dirty="0" smtClean="0"/>
              <a:t> alindi.", x);</a:t>
            </a:r>
          </a:p>
          <a:p>
            <a:r>
              <a:rPr lang="tr-TR" sz="1400" dirty="0" smtClean="0"/>
              <a:t>	</a:t>
            </a:r>
            <a:r>
              <a:rPr lang="tr-TR" sz="1400" dirty="0" err="1" smtClean="0"/>
              <a:t>return</a:t>
            </a:r>
            <a:r>
              <a:rPr lang="tr-TR" sz="1400" dirty="0" smtClean="0"/>
              <a:t> 0;</a:t>
            </a:r>
          </a:p>
          <a:p>
            <a:r>
              <a:rPr lang="tr-TR" sz="1400" dirty="0" smtClean="0"/>
              <a:t>}</a:t>
            </a:r>
          </a:p>
          <a:p>
            <a:r>
              <a:rPr lang="tr-TR" sz="1400" dirty="0" err="1" smtClean="0"/>
              <a:t>int</a:t>
            </a:r>
            <a:r>
              <a:rPr lang="tr-TR" sz="1400" dirty="0" smtClean="0"/>
              <a:t> </a:t>
            </a:r>
            <a:r>
              <a:rPr lang="tr-TR" sz="1400" dirty="0" err="1" smtClean="0"/>
              <a:t>deger</a:t>
            </a:r>
            <a:r>
              <a:rPr lang="tr-TR" sz="1400" dirty="0" smtClean="0"/>
              <a:t>_al(</a:t>
            </a:r>
            <a:r>
              <a:rPr lang="tr-TR" sz="1400" dirty="0" err="1" smtClean="0"/>
              <a:t>int</a:t>
            </a:r>
            <a:r>
              <a:rPr lang="tr-TR" sz="1400" dirty="0" smtClean="0"/>
              <a:t> kat)</a:t>
            </a:r>
          </a:p>
          <a:p>
            <a:r>
              <a:rPr lang="tr-TR" sz="1400" dirty="0" smtClean="0"/>
              <a:t>{</a:t>
            </a:r>
          </a:p>
          <a:p>
            <a:r>
              <a:rPr lang="tr-TR" sz="1400" dirty="0" smtClean="0"/>
              <a:t>	</a:t>
            </a:r>
            <a:r>
              <a:rPr lang="tr-TR" sz="1400" dirty="0" err="1" smtClean="0"/>
              <a:t>int</a:t>
            </a:r>
            <a:r>
              <a:rPr lang="tr-TR" sz="1400" dirty="0" smtClean="0"/>
              <a:t> </a:t>
            </a:r>
            <a:r>
              <a:rPr lang="tr-TR" sz="1400" dirty="0" err="1" smtClean="0"/>
              <a:t>sayi</a:t>
            </a:r>
            <a:r>
              <a:rPr lang="tr-TR" sz="1400" dirty="0" smtClean="0"/>
              <a:t>;</a:t>
            </a:r>
          </a:p>
          <a:p>
            <a:r>
              <a:rPr lang="tr-TR" sz="1400" dirty="0" smtClean="0"/>
              <a:t>	scanf("%d", &amp;</a:t>
            </a:r>
            <a:r>
              <a:rPr lang="tr-TR" sz="1400" dirty="0" err="1" smtClean="0"/>
              <a:t>sayi</a:t>
            </a:r>
            <a:r>
              <a:rPr lang="tr-TR" sz="1400" dirty="0" smtClean="0"/>
              <a:t>);</a:t>
            </a:r>
          </a:p>
          <a:p>
            <a:r>
              <a:rPr lang="tr-TR" sz="1400" dirty="0" smtClean="0"/>
              <a:t>	</a:t>
            </a:r>
          </a:p>
          <a:p>
            <a:r>
              <a:rPr lang="tr-TR" sz="1400" dirty="0" smtClean="0"/>
              <a:t>	</a:t>
            </a:r>
            <a:r>
              <a:rPr lang="tr-TR" sz="1400" dirty="0" err="1" smtClean="0"/>
              <a:t>if</a:t>
            </a:r>
            <a:r>
              <a:rPr lang="tr-TR" sz="1400" dirty="0" smtClean="0"/>
              <a:t>(</a:t>
            </a:r>
            <a:r>
              <a:rPr lang="tr-TR" sz="1400" dirty="0" err="1" smtClean="0"/>
              <a:t>sayi</a:t>
            </a:r>
            <a:r>
              <a:rPr lang="tr-TR" sz="1400" dirty="0" smtClean="0"/>
              <a:t>%kat==0) //</a:t>
            </a:r>
            <a:r>
              <a:rPr lang="tr-TR" sz="1400" dirty="0" err="1" smtClean="0"/>
              <a:t>base</a:t>
            </a:r>
            <a:r>
              <a:rPr lang="tr-TR" sz="1400" dirty="0" smtClean="0"/>
              <a:t> </a:t>
            </a:r>
            <a:r>
              <a:rPr lang="tr-TR" sz="1400" dirty="0" err="1" smtClean="0"/>
              <a:t>case</a:t>
            </a:r>
            <a:endParaRPr lang="tr-TR" sz="1400" dirty="0" smtClean="0"/>
          </a:p>
          <a:p>
            <a:r>
              <a:rPr lang="tr-TR" sz="1400" dirty="0" smtClean="0"/>
              <a:t>	{</a:t>
            </a:r>
          </a:p>
          <a:p>
            <a:r>
              <a:rPr lang="tr-TR" sz="1400" dirty="0" smtClean="0"/>
              <a:t>		</a:t>
            </a:r>
            <a:r>
              <a:rPr lang="tr-TR" sz="1400" dirty="0" err="1" smtClean="0"/>
              <a:t>return</a:t>
            </a:r>
            <a:r>
              <a:rPr lang="tr-TR" sz="1400" dirty="0" smtClean="0"/>
              <a:t> </a:t>
            </a:r>
            <a:r>
              <a:rPr lang="tr-TR" sz="1400" dirty="0" err="1" smtClean="0"/>
              <a:t>sayi</a:t>
            </a:r>
            <a:r>
              <a:rPr lang="tr-TR" sz="1400" dirty="0" smtClean="0"/>
              <a:t>;	</a:t>
            </a:r>
          </a:p>
          <a:p>
            <a:r>
              <a:rPr lang="tr-TR" sz="1400" dirty="0" smtClean="0"/>
              <a:t>	}</a:t>
            </a:r>
          </a:p>
          <a:p>
            <a:endParaRPr lang="tr-TR" sz="1400" dirty="0" smtClean="0"/>
          </a:p>
          <a:p>
            <a:r>
              <a:rPr lang="tr-TR" sz="1400" dirty="0" smtClean="0"/>
              <a:t>	</a:t>
            </a:r>
            <a:r>
              <a:rPr lang="tr-TR" sz="1400" dirty="0" err="1" smtClean="0"/>
              <a:t>printf</a:t>
            </a:r>
            <a:r>
              <a:rPr lang="tr-TR" sz="1400" dirty="0" smtClean="0"/>
              <a:t>("</a:t>
            </a:r>
            <a:r>
              <a:rPr lang="tr-TR" sz="1400" dirty="0" err="1" smtClean="0"/>
              <a:t>Gecersiz</a:t>
            </a:r>
            <a:r>
              <a:rPr lang="tr-TR" sz="1400" dirty="0" smtClean="0"/>
              <a:t> </a:t>
            </a:r>
            <a:r>
              <a:rPr lang="tr-TR" sz="1400" dirty="0" err="1" smtClean="0"/>
              <a:t>giris</a:t>
            </a:r>
            <a:r>
              <a:rPr lang="tr-TR" sz="1400" dirty="0" smtClean="0"/>
              <a:t>. </a:t>
            </a:r>
            <a:r>
              <a:rPr lang="tr-TR" sz="1400" dirty="0" err="1" smtClean="0"/>
              <a:t>Cift</a:t>
            </a:r>
            <a:r>
              <a:rPr lang="tr-TR" sz="1400" dirty="0" smtClean="0"/>
              <a:t> </a:t>
            </a:r>
            <a:r>
              <a:rPr lang="tr-TR" sz="1400" dirty="0" err="1" smtClean="0"/>
              <a:t>olmali</a:t>
            </a:r>
            <a:r>
              <a:rPr lang="tr-TR" sz="1400" dirty="0" smtClean="0"/>
              <a:t>:");</a:t>
            </a:r>
          </a:p>
          <a:p>
            <a:endParaRPr lang="tr-TR" sz="1400" dirty="0" smtClean="0"/>
          </a:p>
          <a:p>
            <a:r>
              <a:rPr lang="tr-TR" sz="1400" dirty="0" smtClean="0"/>
              <a:t>	</a:t>
            </a:r>
            <a:r>
              <a:rPr lang="tr-TR" sz="1400" dirty="0" err="1" smtClean="0"/>
              <a:t>return</a:t>
            </a:r>
            <a:r>
              <a:rPr lang="tr-TR" sz="1400" dirty="0" smtClean="0"/>
              <a:t> </a:t>
            </a:r>
            <a:r>
              <a:rPr lang="tr-TR" sz="1400" b="1" dirty="0" err="1" smtClean="0"/>
              <a:t>deger</a:t>
            </a:r>
            <a:r>
              <a:rPr lang="tr-TR" sz="1400" b="1" dirty="0" smtClean="0"/>
              <a:t>_al(kat);</a:t>
            </a:r>
          </a:p>
          <a:p>
            <a:r>
              <a:rPr lang="tr-TR" sz="1400" b="1" dirty="0" smtClean="0"/>
              <a:t>}</a:t>
            </a:r>
          </a:p>
        </p:txBody>
      </p:sp>
      <p:sp>
        <p:nvSpPr>
          <p:cNvPr id="5" name="4 İçerik Yer Tutucusu"/>
          <p:cNvSpPr>
            <a:spLocks noGrp="1"/>
          </p:cNvSpPr>
          <p:nvPr>
            <p:ph sz="quarter" idx="1"/>
          </p:nvPr>
        </p:nvSpPr>
        <p:spPr>
          <a:xfrm>
            <a:off x="457200" y="1219200"/>
            <a:ext cx="3328982" cy="4937760"/>
          </a:xfrm>
        </p:spPr>
        <p:txBody>
          <a:bodyPr/>
          <a:lstStyle/>
          <a:p>
            <a:pPr>
              <a:buNone/>
            </a:pPr>
            <a:endParaRPr lang="tr-TR" sz="1500" dirty="0" smtClean="0"/>
          </a:p>
          <a:p>
            <a:pPr>
              <a:buNone/>
            </a:pPr>
            <a:r>
              <a:rPr lang="tr-TR" sz="1800" dirty="0" smtClean="0"/>
              <a:t>Bu kodun sonundaki </a:t>
            </a:r>
            <a:br>
              <a:rPr lang="tr-TR" sz="1800" dirty="0" smtClean="0"/>
            </a:br>
            <a:r>
              <a:rPr lang="tr-TR" sz="1800" dirty="0" err="1" smtClean="0"/>
              <a:t>return</a:t>
            </a:r>
            <a:r>
              <a:rPr lang="tr-TR" sz="1800" dirty="0" smtClean="0"/>
              <a:t> </a:t>
            </a:r>
            <a:r>
              <a:rPr lang="tr-TR" sz="1800" b="1" dirty="0" err="1" smtClean="0"/>
              <a:t>deger</a:t>
            </a:r>
            <a:r>
              <a:rPr lang="tr-TR" sz="1800" b="1" dirty="0" smtClean="0"/>
              <a:t>_al(kat); i</a:t>
            </a:r>
          </a:p>
          <a:p>
            <a:pPr>
              <a:buNone/>
            </a:pPr>
            <a:r>
              <a:rPr lang="tr-TR" sz="1800" dirty="0" smtClean="0"/>
              <a:t>ifadesi </a:t>
            </a:r>
            <a:r>
              <a:rPr lang="tr-TR" sz="1800" i="1" dirty="0" err="1" smtClean="0"/>
              <a:t>deger</a:t>
            </a:r>
            <a:r>
              <a:rPr lang="tr-TR" sz="1800" i="1" dirty="0" smtClean="0"/>
              <a:t>_al'a dön </a:t>
            </a:r>
            <a:r>
              <a:rPr lang="tr-TR" sz="1800" dirty="0" smtClean="0"/>
              <a:t>gibi değil, şu şekilde okunmalıdır:</a:t>
            </a:r>
          </a:p>
          <a:p>
            <a:pPr>
              <a:buNone/>
            </a:pPr>
            <a:endParaRPr lang="tr-TR" sz="1800" dirty="0" smtClean="0"/>
          </a:p>
          <a:p>
            <a:pPr>
              <a:buNone/>
            </a:pPr>
            <a:r>
              <a:rPr lang="tr-TR" sz="1800" dirty="0" smtClean="0"/>
              <a:t>	</a:t>
            </a:r>
            <a:r>
              <a:rPr lang="tr-TR" sz="1800" dirty="0" err="1" smtClean="0"/>
              <a:t>int</a:t>
            </a:r>
            <a:r>
              <a:rPr lang="tr-TR" sz="1800" dirty="0" smtClean="0"/>
              <a:t> </a:t>
            </a:r>
            <a:r>
              <a:rPr lang="tr-TR" sz="1800" dirty="0" err="1" smtClean="0"/>
              <a:t>sonuc</a:t>
            </a:r>
            <a:r>
              <a:rPr lang="tr-TR" sz="1800" dirty="0" smtClean="0"/>
              <a:t>;</a:t>
            </a:r>
          </a:p>
          <a:p>
            <a:pPr>
              <a:buNone/>
            </a:pPr>
            <a:r>
              <a:rPr lang="tr-TR" sz="1800" dirty="0" smtClean="0"/>
              <a:t>	</a:t>
            </a:r>
            <a:r>
              <a:rPr lang="tr-TR" sz="1800" dirty="0" err="1" smtClean="0"/>
              <a:t>sonuc</a:t>
            </a:r>
            <a:r>
              <a:rPr lang="tr-TR" sz="1800" dirty="0" smtClean="0"/>
              <a:t> = </a:t>
            </a:r>
            <a:r>
              <a:rPr lang="tr-TR" sz="1800" dirty="0" err="1" smtClean="0"/>
              <a:t>deger</a:t>
            </a:r>
            <a:r>
              <a:rPr lang="tr-TR" sz="1800" dirty="0" smtClean="0"/>
              <a:t>_al(kat);</a:t>
            </a:r>
          </a:p>
          <a:p>
            <a:pPr>
              <a:buNone/>
            </a:pPr>
            <a:r>
              <a:rPr lang="tr-TR" sz="1800" dirty="0" smtClean="0"/>
              <a:t>	</a:t>
            </a:r>
            <a:r>
              <a:rPr lang="tr-TR" sz="1800" dirty="0" err="1" smtClean="0"/>
              <a:t>return</a:t>
            </a:r>
            <a:r>
              <a:rPr lang="tr-TR" sz="1800" dirty="0" smtClean="0"/>
              <a:t> </a:t>
            </a:r>
            <a:r>
              <a:rPr lang="tr-TR" sz="1800" dirty="0" err="1" smtClean="0"/>
              <a:t>sonuc</a:t>
            </a:r>
            <a:r>
              <a:rPr lang="tr-TR" sz="1800" dirty="0" smtClean="0"/>
              <a:t>;</a:t>
            </a:r>
          </a:p>
          <a:p>
            <a:pPr>
              <a:buNone/>
            </a:pPr>
            <a:endParaRPr lang="tr-TR" sz="1800" dirty="0" smtClean="0"/>
          </a:p>
          <a:p>
            <a:pPr>
              <a:buNone/>
            </a:pPr>
            <a:r>
              <a:rPr lang="tr-TR" sz="1800" dirty="0" smtClean="0"/>
              <a:t>Yani kod bir yere dönmemekte, ayrı bir </a:t>
            </a:r>
            <a:r>
              <a:rPr lang="tr-TR" sz="1800" dirty="0" err="1" smtClean="0"/>
              <a:t>deger</a:t>
            </a:r>
            <a:r>
              <a:rPr lang="tr-TR" sz="1800" dirty="0" smtClean="0"/>
              <a:t>_al çalıştırıp, ondan gelen sonucu dönmektedir.</a:t>
            </a:r>
          </a:p>
          <a:p>
            <a:endParaRPr lang="tr-TR" dirty="0"/>
          </a:p>
        </p:txBody>
      </p:sp>
    </p:spTree>
  </p:cSld>
  <p:clrMapOvr>
    <a:overrideClrMapping bg1="lt1" tx1="dk1" bg2="lt2" tx2="dk2" accent1="accent1" accent2="accent2" accent3="accent3" accent4="accent4" accent5="accent5" accent6="accent6" hlink="hlink" folHlink="folHlink"/>
  </p:clrMapOvr>
  <p:transition>
    <p:random/>
  </p:transition>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Özyineleme ve kullanıcıdan değer alma</a:t>
            </a:r>
            <a:br>
              <a:rPr lang="tr-TR" dirty="0" smtClean="0"/>
            </a:br>
            <a:r>
              <a:rPr lang="tr-TR" dirty="0" err="1" smtClean="0"/>
              <a:t>return</a:t>
            </a:r>
            <a:r>
              <a:rPr lang="tr-TR" dirty="0" smtClean="0"/>
              <a:t> </a:t>
            </a:r>
            <a:r>
              <a:rPr lang="tr-TR" dirty="0" err="1" smtClean="0"/>
              <a:t>main</a:t>
            </a:r>
            <a:r>
              <a:rPr lang="tr-TR" dirty="0" smtClean="0"/>
              <a:t>(); kullanımı</a:t>
            </a:r>
            <a:endParaRPr lang="tr-TR" dirty="0"/>
          </a:p>
        </p:txBody>
      </p:sp>
      <p:sp>
        <p:nvSpPr>
          <p:cNvPr id="3" name="2 İçerik Yer Tutucusu"/>
          <p:cNvSpPr>
            <a:spLocks noGrp="1"/>
          </p:cNvSpPr>
          <p:nvPr>
            <p:ph sz="quarter" idx="1"/>
          </p:nvPr>
        </p:nvSpPr>
        <p:spPr>
          <a:xfrm>
            <a:off x="5029200" y="1214422"/>
            <a:ext cx="3900518" cy="5143536"/>
          </a:xfrm>
        </p:spPr>
        <p:txBody>
          <a:bodyPr>
            <a:normAutofit fontScale="62500" lnSpcReduction="20000"/>
          </a:bodyPr>
          <a:lstStyle/>
          <a:p>
            <a:r>
              <a:rPr lang="tr-TR" dirty="0" smtClean="0"/>
              <a:t>Yine </a:t>
            </a:r>
            <a:r>
              <a:rPr lang="tr-TR" sz="4000" b="1" dirty="0" smtClean="0">
                <a:solidFill>
                  <a:srgbClr val="002060"/>
                </a:solidFill>
              </a:rPr>
              <a:t>acemice bir kullanım olan </a:t>
            </a:r>
            <a:r>
              <a:rPr lang="tr-TR" dirty="0" err="1" smtClean="0"/>
              <a:t>return</a:t>
            </a:r>
            <a:r>
              <a:rPr lang="tr-TR" dirty="0" smtClean="0"/>
              <a:t> </a:t>
            </a:r>
            <a:r>
              <a:rPr lang="tr-TR" dirty="0" err="1" smtClean="0"/>
              <a:t>main</a:t>
            </a:r>
            <a:r>
              <a:rPr lang="tr-TR" dirty="0" smtClean="0"/>
              <a:t>(); de bu şekilde ortaya çıkmaktadır.</a:t>
            </a:r>
          </a:p>
          <a:p>
            <a:r>
              <a:rPr lang="tr-TR" dirty="0" smtClean="0"/>
              <a:t>Her geçersiz girişte, mevcut </a:t>
            </a:r>
            <a:r>
              <a:rPr lang="tr-TR" dirty="0" err="1" smtClean="0"/>
              <a:t>main</a:t>
            </a:r>
            <a:r>
              <a:rPr lang="tr-TR" dirty="0" smtClean="0"/>
              <a:t> orada bırakılıp, başka bir </a:t>
            </a:r>
            <a:r>
              <a:rPr lang="tr-TR" dirty="0" err="1" smtClean="0"/>
              <a:t>main</a:t>
            </a:r>
            <a:r>
              <a:rPr lang="tr-TR" dirty="0" smtClean="0"/>
              <a:t> sekmesi çalıştırılır. Bu durum geçerli girişe kadar devam eder.</a:t>
            </a:r>
          </a:p>
          <a:p>
            <a:r>
              <a:rPr lang="tr-TR" dirty="0" smtClean="0"/>
              <a:t>Geçerli girişin alındığı </a:t>
            </a:r>
            <a:r>
              <a:rPr lang="tr-TR" dirty="0" err="1" smtClean="0"/>
              <a:t>main</a:t>
            </a:r>
            <a:r>
              <a:rPr lang="tr-TR" dirty="0" smtClean="0"/>
              <a:t> kendisini çağıran </a:t>
            </a:r>
            <a:r>
              <a:rPr lang="tr-TR" dirty="0" err="1" smtClean="0"/>
              <a:t>main’e</a:t>
            </a:r>
            <a:r>
              <a:rPr lang="tr-TR" dirty="0" smtClean="0"/>
              <a:t> 0 döner. O </a:t>
            </a:r>
            <a:r>
              <a:rPr lang="tr-TR" dirty="0" err="1" smtClean="0"/>
              <a:t>main’in</a:t>
            </a:r>
            <a:r>
              <a:rPr lang="tr-TR" dirty="0" smtClean="0"/>
              <a:t> içindeki </a:t>
            </a:r>
            <a:r>
              <a:rPr lang="tr-TR" dirty="0" err="1" smtClean="0"/>
              <a:t>return</a:t>
            </a:r>
            <a:r>
              <a:rPr lang="tr-TR" dirty="0" smtClean="0"/>
              <a:t> </a:t>
            </a:r>
            <a:r>
              <a:rPr lang="tr-TR" dirty="0" err="1" smtClean="0"/>
              <a:t>main</a:t>
            </a:r>
            <a:r>
              <a:rPr lang="tr-TR" dirty="0" smtClean="0"/>
              <a:t>(); ifadesi </a:t>
            </a:r>
            <a:r>
              <a:rPr lang="tr-TR" dirty="0" err="1" smtClean="0"/>
              <a:t>return</a:t>
            </a:r>
            <a:r>
              <a:rPr lang="tr-TR" dirty="0" smtClean="0"/>
              <a:t> 0; ‘a dönüştüğü için o da bir kendisini çağıran </a:t>
            </a:r>
            <a:r>
              <a:rPr lang="tr-TR" dirty="0" err="1" smtClean="0"/>
              <a:t>main’e</a:t>
            </a:r>
            <a:r>
              <a:rPr lang="tr-TR" dirty="0" smtClean="0"/>
              <a:t> 0 döner. Bu ilk </a:t>
            </a:r>
            <a:r>
              <a:rPr lang="tr-TR" dirty="0" err="1" smtClean="0"/>
              <a:t>main’e</a:t>
            </a:r>
            <a:r>
              <a:rPr lang="tr-TR" dirty="0" smtClean="0"/>
              <a:t> kadar sürer. En sonunda ilk </a:t>
            </a:r>
            <a:r>
              <a:rPr lang="tr-TR" dirty="0" err="1" smtClean="0"/>
              <a:t>main’de</a:t>
            </a:r>
            <a:r>
              <a:rPr lang="tr-TR" dirty="0" smtClean="0"/>
              <a:t> 0 döndüğünde kod sonlanır. Bundan kaynaklı hız kaybını önlemek için temel olguda </a:t>
            </a:r>
            <a:r>
              <a:rPr lang="tr-TR" dirty="0" err="1" smtClean="0"/>
              <a:t>exit</a:t>
            </a:r>
            <a:r>
              <a:rPr lang="tr-TR" dirty="0" smtClean="0"/>
              <a:t>(0); kullanılabilir.</a:t>
            </a:r>
          </a:p>
          <a:p>
            <a:r>
              <a:rPr lang="tr-TR" dirty="0" smtClean="0"/>
              <a:t>Bu acemice kullanımın yol açtığı hız kaybı önlenebilirse de </a:t>
            </a:r>
            <a:r>
              <a:rPr lang="tr-TR" dirty="0" err="1" smtClean="0"/>
              <a:t>RAM’deki</a:t>
            </a:r>
            <a:r>
              <a:rPr lang="tr-TR" dirty="0" smtClean="0"/>
              <a:t> gereksiz yere alan işgali  kalacaktır.</a:t>
            </a:r>
          </a:p>
          <a:p>
            <a:r>
              <a:rPr lang="tr-TR" dirty="0" smtClean="0"/>
              <a:t>SONUÇ: özyineleme kullanmadan (</a:t>
            </a:r>
            <a:r>
              <a:rPr lang="tr-TR" dirty="0" err="1" smtClean="0"/>
              <a:t>for</a:t>
            </a:r>
            <a:r>
              <a:rPr lang="tr-TR" dirty="0" smtClean="0"/>
              <a:t>, </a:t>
            </a:r>
            <a:r>
              <a:rPr lang="tr-TR" dirty="0" err="1" smtClean="0"/>
              <a:t>while</a:t>
            </a:r>
            <a:r>
              <a:rPr lang="tr-TR" dirty="0" smtClean="0"/>
              <a:t> vs. ile ) yapılabilecek işleri  özyineleme ile yapacakken 2 kere düşünün.</a:t>
            </a:r>
            <a:endParaRPr lang="tr-TR" dirty="0"/>
          </a:p>
        </p:txBody>
      </p:sp>
      <p:sp>
        <p:nvSpPr>
          <p:cNvPr id="4" name="3 Metin kutusu"/>
          <p:cNvSpPr txBox="1"/>
          <p:nvPr/>
        </p:nvSpPr>
        <p:spPr>
          <a:xfrm>
            <a:off x="357158" y="1285860"/>
            <a:ext cx="4429156" cy="489364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tr-TR" dirty="0" smtClean="0"/>
              <a:t>#</a:t>
            </a:r>
            <a:r>
              <a:rPr lang="tr-TR" dirty="0" err="1" smtClean="0"/>
              <a:t>include</a:t>
            </a:r>
            <a:r>
              <a:rPr lang="tr-TR" dirty="0" smtClean="0"/>
              <a:t> &lt;</a:t>
            </a:r>
            <a:r>
              <a:rPr lang="tr-TR" dirty="0" err="1" smtClean="0"/>
              <a:t>stdio</a:t>
            </a:r>
            <a:r>
              <a:rPr lang="tr-TR" dirty="0" smtClean="0"/>
              <a:t>.h&gt;</a:t>
            </a:r>
          </a:p>
          <a:p>
            <a:r>
              <a:rPr lang="tr-TR" dirty="0" err="1" smtClean="0"/>
              <a:t>int</a:t>
            </a:r>
            <a:r>
              <a:rPr lang="tr-TR" dirty="0" smtClean="0"/>
              <a:t> </a:t>
            </a:r>
            <a:r>
              <a:rPr lang="tr-TR" dirty="0" err="1" smtClean="0"/>
              <a:t>main</a:t>
            </a:r>
            <a:r>
              <a:rPr lang="tr-TR" dirty="0" smtClean="0"/>
              <a:t>()</a:t>
            </a:r>
          </a:p>
          <a:p>
            <a:r>
              <a:rPr lang="tr-TR" dirty="0" smtClean="0"/>
              <a:t>{</a:t>
            </a:r>
          </a:p>
          <a:p>
            <a:r>
              <a:rPr lang="tr-TR" dirty="0" smtClean="0"/>
              <a:t>  </a:t>
            </a:r>
            <a:r>
              <a:rPr lang="tr-TR" dirty="0" err="1" smtClean="0"/>
              <a:t>int</a:t>
            </a:r>
            <a:r>
              <a:rPr lang="tr-TR" dirty="0" smtClean="0"/>
              <a:t> </a:t>
            </a:r>
            <a:r>
              <a:rPr lang="tr-TR" dirty="0" err="1" smtClean="0"/>
              <a:t>sayi</a:t>
            </a:r>
            <a:r>
              <a:rPr lang="tr-TR" dirty="0" smtClean="0"/>
              <a:t>;</a:t>
            </a:r>
          </a:p>
          <a:p>
            <a:r>
              <a:rPr lang="tr-TR" dirty="0" smtClean="0"/>
              <a:t>  </a:t>
            </a:r>
            <a:r>
              <a:rPr lang="tr-TR" dirty="0" err="1" smtClean="0"/>
              <a:t>printf</a:t>
            </a:r>
            <a:r>
              <a:rPr lang="tr-TR" dirty="0" smtClean="0"/>
              <a:t>("2'nin kati bir </a:t>
            </a:r>
            <a:r>
              <a:rPr lang="tr-TR" dirty="0" err="1" smtClean="0"/>
              <a:t>deger</a:t>
            </a:r>
            <a:r>
              <a:rPr lang="tr-TR" dirty="0" smtClean="0"/>
              <a:t> giriniz:");</a:t>
            </a:r>
          </a:p>
          <a:p>
            <a:r>
              <a:rPr lang="tr-TR" dirty="0" smtClean="0"/>
              <a:t>  scanf("%d", &amp;</a:t>
            </a:r>
            <a:r>
              <a:rPr lang="tr-TR" dirty="0" err="1" smtClean="0"/>
              <a:t>sayi</a:t>
            </a:r>
            <a:r>
              <a:rPr lang="tr-TR" dirty="0" smtClean="0"/>
              <a:t>);</a:t>
            </a:r>
          </a:p>
          <a:p>
            <a:r>
              <a:rPr lang="tr-TR" dirty="0" smtClean="0"/>
              <a:t>	</a:t>
            </a:r>
          </a:p>
          <a:p>
            <a:r>
              <a:rPr lang="tr-TR" dirty="0" smtClean="0"/>
              <a:t>  </a:t>
            </a:r>
            <a:r>
              <a:rPr lang="tr-TR" dirty="0" err="1" smtClean="0"/>
              <a:t>if</a:t>
            </a:r>
            <a:r>
              <a:rPr lang="tr-TR" dirty="0" smtClean="0"/>
              <a:t>(</a:t>
            </a:r>
            <a:r>
              <a:rPr lang="tr-TR" dirty="0" err="1" smtClean="0"/>
              <a:t>sayi</a:t>
            </a:r>
            <a:r>
              <a:rPr lang="tr-TR" dirty="0" smtClean="0"/>
              <a:t>%2==0) //temel olgu</a:t>
            </a:r>
          </a:p>
          <a:p>
            <a:r>
              <a:rPr lang="tr-TR" dirty="0" smtClean="0"/>
              <a:t>  {</a:t>
            </a:r>
          </a:p>
          <a:p>
            <a:r>
              <a:rPr lang="tr-TR" dirty="0" smtClean="0"/>
              <a:t>    </a:t>
            </a:r>
            <a:r>
              <a:rPr lang="tr-TR" dirty="0" err="1" smtClean="0"/>
              <a:t>printf</a:t>
            </a:r>
            <a:r>
              <a:rPr lang="tr-TR" dirty="0" smtClean="0"/>
              <a:t>("%d </a:t>
            </a:r>
            <a:r>
              <a:rPr lang="tr-TR" dirty="0" err="1" smtClean="0"/>
              <a:t>girisiniz</a:t>
            </a:r>
            <a:r>
              <a:rPr lang="tr-TR" dirty="0" smtClean="0"/>
              <a:t> alindi.", </a:t>
            </a:r>
            <a:r>
              <a:rPr lang="tr-TR" dirty="0" err="1" smtClean="0"/>
              <a:t>sayi</a:t>
            </a:r>
            <a:r>
              <a:rPr lang="tr-TR" dirty="0" smtClean="0"/>
              <a:t>);</a:t>
            </a:r>
          </a:p>
          <a:p>
            <a:r>
              <a:rPr lang="tr-TR" dirty="0" smtClean="0"/>
              <a:t>    </a:t>
            </a:r>
            <a:r>
              <a:rPr lang="tr-TR" dirty="0" err="1" smtClean="0"/>
              <a:t>return</a:t>
            </a:r>
            <a:r>
              <a:rPr lang="tr-TR" dirty="0" smtClean="0"/>
              <a:t> 0; //ya da </a:t>
            </a:r>
            <a:r>
              <a:rPr lang="tr-TR" dirty="0" err="1" smtClean="0"/>
              <a:t>stdlib’deki</a:t>
            </a:r>
            <a:r>
              <a:rPr lang="tr-TR" dirty="0" smtClean="0"/>
              <a:t> </a:t>
            </a:r>
            <a:r>
              <a:rPr lang="tr-TR" dirty="0" err="1" smtClean="0"/>
              <a:t>exit</a:t>
            </a:r>
            <a:r>
              <a:rPr lang="tr-TR" dirty="0" smtClean="0"/>
              <a:t>(0);	</a:t>
            </a:r>
          </a:p>
          <a:p>
            <a:r>
              <a:rPr lang="tr-TR" dirty="0" smtClean="0"/>
              <a:t>  }</a:t>
            </a:r>
          </a:p>
          <a:p>
            <a:endParaRPr lang="tr-TR" dirty="0" smtClean="0"/>
          </a:p>
          <a:p>
            <a:r>
              <a:rPr lang="tr-TR" dirty="0" smtClean="0"/>
              <a:t>  </a:t>
            </a:r>
            <a:r>
              <a:rPr lang="tr-TR" dirty="0" err="1" smtClean="0"/>
              <a:t>printf</a:t>
            </a:r>
            <a:r>
              <a:rPr lang="tr-TR" dirty="0" smtClean="0"/>
              <a:t>("\</a:t>
            </a:r>
            <a:r>
              <a:rPr lang="tr-TR" dirty="0" err="1" smtClean="0"/>
              <a:t>nGecersiz</a:t>
            </a:r>
            <a:r>
              <a:rPr lang="tr-TR" dirty="0" smtClean="0"/>
              <a:t> </a:t>
            </a:r>
            <a:r>
              <a:rPr lang="tr-TR" dirty="0" err="1" smtClean="0"/>
              <a:t>giris</a:t>
            </a:r>
            <a:r>
              <a:rPr lang="tr-TR" dirty="0" smtClean="0"/>
              <a:t>. </a:t>
            </a:r>
            <a:r>
              <a:rPr lang="tr-TR" dirty="0" err="1" smtClean="0"/>
              <a:t>Cift</a:t>
            </a:r>
            <a:r>
              <a:rPr lang="tr-TR" dirty="0" smtClean="0"/>
              <a:t> </a:t>
            </a:r>
            <a:r>
              <a:rPr lang="tr-TR" dirty="0" err="1" smtClean="0"/>
              <a:t>olmali</a:t>
            </a:r>
            <a:r>
              <a:rPr lang="tr-TR" dirty="0" smtClean="0"/>
              <a:t>.\n");</a:t>
            </a:r>
          </a:p>
          <a:p>
            <a:r>
              <a:rPr lang="tr-TR" dirty="0" smtClean="0"/>
              <a:t>  </a:t>
            </a:r>
          </a:p>
          <a:p>
            <a:r>
              <a:rPr lang="tr-TR" sz="2400" b="1" dirty="0" smtClean="0"/>
              <a:t>  </a:t>
            </a:r>
            <a:r>
              <a:rPr lang="tr-TR" sz="2400" b="1" dirty="0" err="1" smtClean="0"/>
              <a:t>return</a:t>
            </a:r>
            <a:r>
              <a:rPr lang="tr-TR" sz="2400" b="1" dirty="0" smtClean="0"/>
              <a:t> </a:t>
            </a:r>
            <a:r>
              <a:rPr lang="tr-TR" sz="2400" b="1" dirty="0" err="1" smtClean="0"/>
              <a:t>main</a:t>
            </a:r>
            <a:r>
              <a:rPr lang="tr-TR" sz="2400" b="1" dirty="0" smtClean="0"/>
              <a:t>();</a:t>
            </a:r>
          </a:p>
          <a:p>
            <a:r>
              <a:rPr lang="tr-TR" dirty="0" smtClean="0"/>
              <a:t>}</a:t>
            </a:r>
            <a:endParaRPr lang="tr-TR" b="1" dirty="0" smtClean="0"/>
          </a:p>
        </p:txBody>
      </p:sp>
    </p:spTree>
  </p:cSld>
  <p:clrMapOvr>
    <a:overrideClrMapping bg1="lt1" tx1="dk1" bg2="lt2" tx2="dk2" accent1="accent1" accent2="accent2" accent3="accent3" accent4="accent4" accent5="accent5" accent6="accent6" hlink="hlink" folHlink="folHlink"/>
  </p:clrMapOvr>
  <p:transition>
    <p:random/>
  </p:transition>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pic>
        <p:nvPicPr>
          <p:cNvPr id="5" name="4 Resim" descr="geribidirim.jpg"/>
          <p:cNvPicPr>
            <a:picLocks noChangeAspect="1"/>
          </p:cNvPicPr>
          <p:nvPr/>
        </p:nvPicPr>
        <p:blipFill>
          <a:blip r:embed="rId3" cstate="print">
            <a:clrChange>
              <a:clrFrom>
                <a:srgbClr val="FFFFFF"/>
              </a:clrFrom>
              <a:clrTo>
                <a:srgbClr val="FFFFFF">
                  <a:alpha val="0"/>
                </a:srgbClr>
              </a:clrTo>
            </a:clrChange>
          </a:blip>
          <a:stretch>
            <a:fillRect/>
          </a:stretch>
        </p:blipFill>
        <p:spPr>
          <a:xfrm>
            <a:off x="3929058" y="3357562"/>
            <a:ext cx="4929190" cy="2937797"/>
          </a:xfrm>
          <a:prstGeom prst="rect">
            <a:avLst/>
          </a:prstGeom>
        </p:spPr>
      </p:pic>
      <p:sp>
        <p:nvSpPr>
          <p:cNvPr id="2" name="1 Başlık"/>
          <p:cNvSpPr>
            <a:spLocks noGrp="1"/>
          </p:cNvSpPr>
          <p:nvPr>
            <p:ph type="title"/>
          </p:nvPr>
        </p:nvSpPr>
        <p:spPr/>
        <p:txBody>
          <a:bodyPr/>
          <a:lstStyle/>
          <a:p>
            <a:r>
              <a:rPr lang="tr-TR" dirty="0" smtClean="0"/>
              <a:t>Kendinize geri bildirimde bulunun.</a:t>
            </a:r>
            <a:endParaRPr lang="tr-TR" dirty="0"/>
          </a:p>
        </p:txBody>
      </p:sp>
      <p:sp>
        <p:nvSpPr>
          <p:cNvPr id="3" name="2 İçerik Yer Tutucusu"/>
          <p:cNvSpPr>
            <a:spLocks noGrp="1"/>
          </p:cNvSpPr>
          <p:nvPr>
            <p:ph sz="quarter" idx="1"/>
          </p:nvPr>
        </p:nvSpPr>
        <p:spPr>
          <a:xfrm>
            <a:off x="593677" y="1357745"/>
            <a:ext cx="8229600" cy="3672115"/>
          </a:xfrm>
        </p:spPr>
        <p:txBody>
          <a:bodyPr>
            <a:normAutofit/>
          </a:bodyPr>
          <a:lstStyle/>
          <a:p>
            <a:r>
              <a:rPr lang="tr-TR" dirty="0" smtClean="0"/>
              <a:t>Ara Sınav I notunuzdan memnun musunuz? </a:t>
            </a:r>
          </a:p>
          <a:p>
            <a:r>
              <a:rPr lang="tr-TR" dirty="0" smtClean="0"/>
              <a:t>Yaptığınız çalışmayı ve aldığınız notu kıyasladığınızda çıkardığınız ders(</a:t>
            </a:r>
            <a:r>
              <a:rPr lang="tr-TR" dirty="0" err="1" smtClean="0"/>
              <a:t>ler</a:t>
            </a:r>
            <a:r>
              <a:rPr lang="tr-TR" dirty="0" smtClean="0"/>
              <a:t>) nelerdir?</a:t>
            </a:r>
          </a:p>
          <a:p>
            <a:pPr>
              <a:buNone/>
            </a:pPr>
            <a:endParaRPr lang="tr-TR" dirty="0" smtClean="0"/>
          </a:p>
          <a:p>
            <a:endParaRPr lang="tr-TR" dirty="0"/>
          </a:p>
        </p:txBody>
      </p:sp>
      <p:pic>
        <p:nvPicPr>
          <p:cNvPr id="4" name="3 Resim" descr="200_s.jpeg"/>
          <p:cNvPicPr>
            <a:picLocks noChangeAspect="1"/>
          </p:cNvPicPr>
          <p:nvPr/>
        </p:nvPicPr>
        <p:blipFill>
          <a:blip r:embed="rId4"/>
          <a:stretch>
            <a:fillRect/>
          </a:stretch>
        </p:blipFill>
        <p:spPr>
          <a:xfrm>
            <a:off x="687094" y="3429000"/>
            <a:ext cx="3241964" cy="1947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6 Köşeleri Yuvarlanmış Dikdörtgen Belirtme Çizgisi"/>
          <p:cNvSpPr/>
          <p:nvPr/>
        </p:nvSpPr>
        <p:spPr>
          <a:xfrm>
            <a:off x="3500430" y="3000372"/>
            <a:ext cx="3571900" cy="857256"/>
          </a:xfrm>
          <a:prstGeom prst="wedgeRoundRectCallout">
            <a:avLst>
              <a:gd name="adj1" fmla="val -61165"/>
              <a:gd name="adj2" fmla="val 81791"/>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dirty="0" smtClean="0"/>
              <a:t>Sınav yoğunluğum var ama boş </a:t>
            </a:r>
            <a:r>
              <a:rPr lang="tr-TR" dirty="0" smtClean="0"/>
              <a:t>kaldıkça kod yazıyorum. Zaten ara sınav II de yaklaşıyor!</a:t>
            </a:r>
            <a:endParaRPr lang="tr-TR" dirty="0"/>
          </a:p>
        </p:txBody>
      </p:sp>
      <p:pic>
        <p:nvPicPr>
          <p:cNvPr id="8" name="Picture 2" descr="Image result for self reflection"/>
          <p:cNvPicPr>
            <a:picLocks noChangeAspect="1" noChangeArrowheads="1"/>
          </p:cNvPicPr>
          <p:nvPr/>
        </p:nvPicPr>
        <p:blipFill>
          <a:blip r:embed="rId5"/>
          <a:srcRect/>
          <a:stretch>
            <a:fillRect/>
          </a:stretch>
        </p:blipFill>
        <p:spPr bwMode="auto">
          <a:xfrm>
            <a:off x="5429256" y="5357826"/>
            <a:ext cx="2000264" cy="130066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 xmlns:p14="http://schemas.microsoft.com/office/powerpoint/2010/main" val="3562996615"/>
      </p:ext>
    </p:extLst>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Sınav sonuçları ne zaman açıklanır?</a:t>
            </a:r>
            <a:endParaRPr lang="tr-TR" dirty="0"/>
          </a:p>
        </p:txBody>
      </p:sp>
      <p:pic>
        <p:nvPicPr>
          <p:cNvPr id="4" name="3 İçerik Yer Tutucusu" descr="aşçılık okulu - sınav sonuçları karikatürü.jpg"/>
          <p:cNvPicPr>
            <a:picLocks noGrp="1" noChangeAspect="1"/>
          </p:cNvPicPr>
          <p:nvPr>
            <p:ph sz="quarter" idx="1"/>
          </p:nvPr>
        </p:nvPicPr>
        <p:blipFill>
          <a:blip r:embed="rId2"/>
          <a:stretch>
            <a:fillRect/>
          </a:stretch>
        </p:blipFill>
        <p:spPr>
          <a:xfrm>
            <a:off x="2169313" y="1214422"/>
            <a:ext cx="4805375" cy="3811695"/>
          </a:xfrm>
        </p:spPr>
      </p:pic>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428596" y="285728"/>
            <a:ext cx="8229600" cy="704832"/>
          </a:xfrm>
        </p:spPr>
        <p:txBody>
          <a:bodyPr>
            <a:normAutofit fontScale="90000"/>
          </a:bodyPr>
          <a:lstStyle/>
          <a:p>
            <a:r>
              <a:rPr lang="tr-TR" dirty="0" smtClean="0"/>
              <a:t>Sınavda yıkılmak çok normal. </a:t>
            </a:r>
            <a:r>
              <a:rPr lang="tr-TR" b="1" dirty="0" smtClean="0"/>
              <a:t>Çabucak</a:t>
            </a:r>
            <a:r>
              <a:rPr lang="tr-TR" dirty="0" smtClean="0"/>
              <a:t> toparlanmalı.</a:t>
            </a:r>
            <a:endParaRPr lang="tr-TR" dirty="0"/>
          </a:p>
        </p:txBody>
      </p:sp>
      <p:pic>
        <p:nvPicPr>
          <p:cNvPr id="4" name="0 Resim" descr="schmeichelsave.jpg"/>
          <p:cNvPicPr/>
          <p:nvPr/>
        </p:nvPicPr>
        <p:blipFill>
          <a:blip r:embed="rId3"/>
          <a:stretch>
            <a:fillRect/>
          </a:stretch>
        </p:blipFill>
        <p:spPr>
          <a:xfrm>
            <a:off x="5143504" y="1285860"/>
            <a:ext cx="3071834" cy="20002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25" name="Rectangle 1"/>
          <p:cNvSpPr>
            <a:spLocks noChangeArrowheads="1"/>
          </p:cNvSpPr>
          <p:nvPr/>
        </p:nvSpPr>
        <p:spPr bwMode="auto">
          <a:xfrm>
            <a:off x="5072066" y="3500438"/>
            <a:ext cx="3357586" cy="2616101"/>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i="0" u="none" strike="noStrike" cap="none" normalizeH="0" baseline="0" dirty="0" smtClean="0">
                <a:ln>
                  <a:noFill/>
                </a:ln>
                <a:solidFill>
                  <a:schemeClr val="bg2">
                    <a:lumMod val="25000"/>
                  </a:schemeClr>
                </a:solidFill>
                <a:effectLst/>
                <a:latin typeface="Calibri" pitchFamily="34" charset="0"/>
                <a:ea typeface="Calibri" pitchFamily="34" charset="0"/>
                <a:cs typeface="Times New Roman" pitchFamily="18" charset="0"/>
              </a:rPr>
              <a:t>Her kaleci gol yediğinde yıkılır.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i="0" u="none" strike="noStrike" cap="none" normalizeH="0" baseline="0" dirty="0" smtClean="0">
                <a:ln>
                  <a:noFill/>
                </a:ln>
                <a:solidFill>
                  <a:schemeClr val="bg2">
                    <a:lumMod val="25000"/>
                  </a:schemeClr>
                </a:solidFill>
                <a:effectLst/>
                <a:latin typeface="Calibri" pitchFamily="34" charset="0"/>
                <a:ea typeface="Calibri" pitchFamily="34" charset="0"/>
                <a:cs typeface="Times New Roman" pitchFamily="18" charset="0"/>
              </a:rPr>
              <a:t>Ayağa kalkması için biraz zaman geçmesi gerekir.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i="0" u="none" strike="noStrike" cap="none" normalizeH="0" baseline="0" dirty="0" smtClean="0">
                <a:ln>
                  <a:noFill/>
                </a:ln>
                <a:solidFill>
                  <a:schemeClr val="bg2">
                    <a:lumMod val="25000"/>
                  </a:schemeClr>
                </a:solidFill>
                <a:effectLst/>
                <a:latin typeface="Calibri" pitchFamily="34" charset="0"/>
                <a:ea typeface="Calibri" pitchFamily="34" charset="0"/>
                <a:cs typeface="Times New Roman" pitchFamily="18" charset="0"/>
              </a:rPr>
              <a:t>Bazısı için bu süre bir kaç saniye, bazısı için bir kaç dakika, bazısı için bir kaç maç, bazısı içinse bir kaç aydır. </a:t>
            </a:r>
            <a:br>
              <a:rPr kumimoji="0" lang="tr-TR" sz="1400" i="0" u="none" strike="noStrike" cap="none" normalizeH="0" baseline="0" dirty="0" smtClean="0">
                <a:ln>
                  <a:noFill/>
                </a:ln>
                <a:solidFill>
                  <a:schemeClr val="bg2">
                    <a:lumMod val="25000"/>
                  </a:schemeClr>
                </a:solidFill>
                <a:effectLst/>
                <a:latin typeface="Calibri" pitchFamily="34" charset="0"/>
                <a:ea typeface="Calibri" pitchFamily="34" charset="0"/>
                <a:cs typeface="Times New Roman" pitchFamily="18" charset="0"/>
              </a:rPr>
            </a:br>
            <a:r>
              <a:rPr kumimoji="0" lang="tr-TR" sz="1400" i="0" u="none" strike="noStrike" cap="none" normalizeH="0" baseline="0" dirty="0" smtClean="0">
                <a:ln>
                  <a:noFill/>
                </a:ln>
                <a:solidFill>
                  <a:schemeClr val="bg2">
                    <a:lumMod val="25000"/>
                  </a:schemeClr>
                </a:solidFill>
                <a:effectLst/>
                <a:latin typeface="Calibri" pitchFamily="34" charset="0"/>
                <a:ea typeface="Calibri" pitchFamily="34" charset="0"/>
                <a:cs typeface="Times New Roman" pitchFamily="18" charset="0"/>
              </a:rPr>
              <a:t>Bu süre ne kadar kısaysa, kaleci o kadar iyidir. </a:t>
            </a:r>
            <a:br>
              <a:rPr kumimoji="0" lang="tr-TR" sz="1400" i="0" u="none" strike="noStrike" cap="none" normalizeH="0" baseline="0" dirty="0" smtClean="0">
                <a:ln>
                  <a:noFill/>
                </a:ln>
                <a:solidFill>
                  <a:schemeClr val="bg2">
                    <a:lumMod val="25000"/>
                  </a:schemeClr>
                </a:solidFill>
                <a:effectLst/>
                <a:latin typeface="Calibri" pitchFamily="34" charset="0"/>
                <a:ea typeface="Calibri" pitchFamily="34" charset="0"/>
                <a:cs typeface="Times New Roman" pitchFamily="18" charset="0"/>
              </a:rPr>
            </a:br>
            <a:r>
              <a:rPr kumimoji="0" lang="tr-TR" sz="1400" i="0" u="none" strike="noStrike" cap="none" normalizeH="0" baseline="0" dirty="0" smtClean="0">
                <a:ln>
                  <a:noFill/>
                </a:ln>
                <a:solidFill>
                  <a:srgbClr val="C00000"/>
                </a:solidFill>
                <a:effectLst/>
                <a:latin typeface="Calibri" pitchFamily="34" charset="0"/>
                <a:ea typeface="Calibri" pitchFamily="34" charset="0"/>
                <a:cs typeface="Times New Roman" pitchFamily="18" charset="0"/>
              </a:rPr>
              <a:t>Ben hep daha çabuk ayağa kalkmaya çalıştım.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(Danimarka’nın efsanevi</a:t>
            </a:r>
            <a:r>
              <a:rPr kumimoji="0" lang="tr-TR" sz="1200" b="1" i="0" u="none" strike="noStrike" cap="none" normalizeH="0" dirty="0" smtClean="0">
                <a:ln>
                  <a:noFill/>
                </a:ln>
                <a:solidFill>
                  <a:schemeClr val="tx1"/>
                </a:solidFill>
                <a:effectLst/>
                <a:latin typeface="Calibri" pitchFamily="34" charset="0"/>
                <a:ea typeface="Calibri" pitchFamily="34" charset="0"/>
                <a:cs typeface="Times New Roman" pitchFamily="18" charset="0"/>
              </a:rPr>
              <a:t> kalecisi </a:t>
            </a:r>
            <a:r>
              <a:rPr kumimoji="0" lang="tr-TR"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a:t>
            </a:r>
            <a:r>
              <a:rPr kumimoji="0" lang="tr-TR" sz="12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Schmeichel’a</a:t>
            </a:r>
            <a:r>
              <a:rPr kumimoji="0" lang="tr-TR"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atfediliyor)</a:t>
            </a: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6 Yuvarlatılmış Dikdörtgen"/>
          <p:cNvSpPr/>
          <p:nvPr/>
        </p:nvSpPr>
        <p:spPr>
          <a:xfrm>
            <a:off x="642910" y="1357298"/>
            <a:ext cx="3929090" cy="2714644"/>
          </a:xfrm>
          <a:prstGeom prst="roundRect">
            <a:avLst/>
          </a:prstGeom>
          <a:ln w="38100">
            <a:solidFill>
              <a:srgbClr val="C0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sz="1050" dirty="0" smtClean="0"/>
          </a:p>
          <a:p>
            <a:pPr algn="ctr"/>
            <a:endParaRPr lang="tr-TR" sz="1050" dirty="0" smtClean="0"/>
          </a:p>
          <a:p>
            <a:pPr algn="ctr"/>
            <a:endParaRPr lang="tr-TR" sz="1050" dirty="0" smtClean="0"/>
          </a:p>
          <a:p>
            <a:pPr algn="ctr"/>
            <a:endParaRPr lang="tr-TR" sz="1050" dirty="0" smtClean="0"/>
          </a:p>
          <a:p>
            <a:pPr algn="ctr"/>
            <a:endParaRPr lang="tr-TR" sz="1050" dirty="0" smtClean="0"/>
          </a:p>
          <a:p>
            <a:pPr algn="ctr"/>
            <a:endParaRPr lang="tr-TR" sz="1050" dirty="0" smtClean="0"/>
          </a:p>
          <a:p>
            <a:pPr algn="ctr"/>
            <a:endParaRPr lang="tr-TR" sz="1050" dirty="0" smtClean="0"/>
          </a:p>
          <a:p>
            <a:pPr algn="ctr"/>
            <a:endParaRPr lang="tr-TR" sz="1050" dirty="0" smtClean="0"/>
          </a:p>
        </p:txBody>
      </p:sp>
      <p:sp>
        <p:nvSpPr>
          <p:cNvPr id="8" name="7 Bulut Belirtme Çizgisi"/>
          <p:cNvSpPr/>
          <p:nvPr/>
        </p:nvSpPr>
        <p:spPr>
          <a:xfrm>
            <a:off x="714349" y="1428736"/>
            <a:ext cx="1315312" cy="1189098"/>
          </a:xfrm>
          <a:prstGeom prst="cloud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900" dirty="0" smtClean="0"/>
              <a:t>Zaten programlama bana lazım değil. Benim mesleğimde bilgisayarın ne işi var?</a:t>
            </a:r>
            <a:endParaRPr lang="tr-TR" sz="900" dirty="0"/>
          </a:p>
        </p:txBody>
      </p:sp>
      <p:sp>
        <p:nvSpPr>
          <p:cNvPr id="9" name="8 Köşeleri Yuvarlanmış Dikdörtgen Belirtme Çizgisi"/>
          <p:cNvSpPr/>
          <p:nvPr/>
        </p:nvSpPr>
        <p:spPr>
          <a:xfrm>
            <a:off x="3223806" y="1428736"/>
            <a:ext cx="1204278" cy="1143008"/>
          </a:xfrm>
          <a:prstGeom prst="wedgeRoundRectCallout">
            <a:avLst>
              <a:gd name="adj1" fmla="val -2706"/>
              <a:gd name="adj2" fmla="val 73911"/>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900" dirty="0" smtClean="0"/>
              <a:t>Dersi geçsem bana yeter. Sonra tekrar alırım. Zaten bayağı eğlenceli dersler.</a:t>
            </a:r>
            <a:endParaRPr lang="tr-TR" sz="900" dirty="0"/>
          </a:p>
        </p:txBody>
      </p:sp>
      <p:sp>
        <p:nvSpPr>
          <p:cNvPr id="10" name="9 Oval Belirtme Çizgisi"/>
          <p:cNvSpPr/>
          <p:nvPr/>
        </p:nvSpPr>
        <p:spPr>
          <a:xfrm>
            <a:off x="796993" y="2786058"/>
            <a:ext cx="1617875" cy="1152973"/>
          </a:xfrm>
          <a:prstGeom prst="wedgeEllipse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900" dirty="0" smtClean="0"/>
              <a:t>Sınav sadece dikkat ölçüyor. Yoksa ben soruları hep çözdüm..</a:t>
            </a:r>
            <a:endParaRPr lang="tr-TR" sz="900" dirty="0"/>
          </a:p>
        </p:txBody>
      </p:sp>
      <p:sp>
        <p:nvSpPr>
          <p:cNvPr id="11" name="10 Köşeleri Yuvarlanmış Dikdörtgen Belirtme Çizgisi"/>
          <p:cNvSpPr/>
          <p:nvPr/>
        </p:nvSpPr>
        <p:spPr>
          <a:xfrm>
            <a:off x="3031201" y="2928934"/>
            <a:ext cx="1319841" cy="946399"/>
          </a:xfrm>
          <a:prstGeom prst="wedgeRoundRectCallout">
            <a:avLst>
              <a:gd name="adj1" fmla="val 48269"/>
              <a:gd name="adj2" fmla="val 60985"/>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000" dirty="0" smtClean="0"/>
              <a:t>Aslında 5 dönem önce ders çok kolaymış. Yeterince kez kalırsam belki yine çok kolay olur.</a:t>
            </a:r>
            <a:endParaRPr lang="tr-TR" sz="1000" dirty="0"/>
          </a:p>
        </p:txBody>
      </p:sp>
      <p:sp>
        <p:nvSpPr>
          <p:cNvPr id="12" name="11 Bulut Belirtme Çizgisi"/>
          <p:cNvSpPr/>
          <p:nvPr/>
        </p:nvSpPr>
        <p:spPr>
          <a:xfrm>
            <a:off x="2000232" y="1357298"/>
            <a:ext cx="1214445" cy="1779146"/>
          </a:xfrm>
          <a:prstGeom prst="cloudCallout">
            <a:avLst>
              <a:gd name="adj1" fmla="val 19843"/>
              <a:gd name="adj2" fmla="val 79052"/>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800" dirty="0" smtClean="0"/>
              <a:t>Finalde de not ortalaması düşük çıkarsa hoca belki dersi geçme sınırını aşağı çeker. Sonuçta o da öğrenci oldu. Halden anlar.</a:t>
            </a:r>
            <a:endParaRPr lang="tr-TR" sz="800" dirty="0"/>
          </a:p>
        </p:txBody>
      </p:sp>
      <p:grpSp>
        <p:nvGrpSpPr>
          <p:cNvPr id="3" name="14 Grup"/>
          <p:cNvGrpSpPr/>
          <p:nvPr/>
        </p:nvGrpSpPr>
        <p:grpSpPr>
          <a:xfrm>
            <a:off x="714348" y="1571612"/>
            <a:ext cx="3804073" cy="2335129"/>
            <a:chOff x="317680" y="1593937"/>
            <a:chExt cx="3670619" cy="2906633"/>
          </a:xfrm>
        </p:grpSpPr>
        <p:cxnSp>
          <p:nvCxnSpPr>
            <p:cNvPr id="13" name="12 Düz Bağlayıcı"/>
            <p:cNvCxnSpPr/>
            <p:nvPr/>
          </p:nvCxnSpPr>
          <p:spPr>
            <a:xfrm rot="10800000">
              <a:off x="324573" y="1593969"/>
              <a:ext cx="3646493" cy="2845469"/>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13 Düz Bağlayıcı"/>
            <p:cNvCxnSpPr/>
            <p:nvPr/>
          </p:nvCxnSpPr>
          <p:spPr>
            <a:xfrm flipV="1">
              <a:off x="317680" y="1593937"/>
              <a:ext cx="3670619" cy="290663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graphicFrame>
        <p:nvGraphicFramePr>
          <p:cNvPr id="15" name="14 Tablo"/>
          <p:cNvGraphicFramePr>
            <a:graphicFrameLocks noGrp="1"/>
          </p:cNvGraphicFramePr>
          <p:nvPr/>
        </p:nvGraphicFramePr>
        <p:xfrm>
          <a:off x="642910" y="4929198"/>
          <a:ext cx="4071965" cy="777240"/>
        </p:xfrm>
        <a:graphic>
          <a:graphicData uri="http://schemas.openxmlformats.org/drawingml/2006/table">
            <a:tbl>
              <a:tblPr firstRow="1" bandRow="1">
                <a:tableStyleId>{5940675A-B579-460E-94D1-54222C63F5DA}</a:tableStyleId>
              </a:tblPr>
              <a:tblGrid>
                <a:gridCol w="814393"/>
                <a:gridCol w="814393"/>
                <a:gridCol w="814393"/>
                <a:gridCol w="814393"/>
                <a:gridCol w="814393"/>
              </a:tblGrid>
              <a:tr h="214314">
                <a:tc>
                  <a:txBody>
                    <a:bodyPr/>
                    <a:lstStyle/>
                    <a:p>
                      <a:r>
                        <a:rPr lang="tr-TR" sz="1100" dirty="0" smtClean="0"/>
                        <a:t>Dönem</a:t>
                      </a:r>
                      <a:endParaRPr lang="tr-TR" sz="1100" dirty="0"/>
                    </a:p>
                  </a:txBody>
                  <a:tcPr>
                    <a:solidFill>
                      <a:srgbClr val="FFFF00"/>
                    </a:solidFill>
                  </a:tcPr>
                </a:tc>
                <a:tc>
                  <a:txBody>
                    <a:bodyPr/>
                    <a:lstStyle/>
                    <a:p>
                      <a:pPr algn="ctr"/>
                      <a:r>
                        <a:rPr lang="tr-TR" sz="1100" dirty="0" smtClean="0"/>
                        <a:t>Ara sınav</a:t>
                      </a:r>
                      <a:endParaRPr lang="tr-TR" sz="1100" dirty="0"/>
                    </a:p>
                  </a:txBody>
                  <a:tcPr>
                    <a:solidFill>
                      <a:srgbClr val="FFFF00"/>
                    </a:solidFill>
                  </a:tcPr>
                </a:tc>
                <a:tc>
                  <a:txBody>
                    <a:bodyPr/>
                    <a:lstStyle/>
                    <a:p>
                      <a:pPr algn="ctr"/>
                      <a:r>
                        <a:rPr lang="tr-TR" sz="1100" dirty="0" smtClean="0"/>
                        <a:t>Ara sınav II</a:t>
                      </a:r>
                      <a:endParaRPr lang="tr-TR" sz="1100" dirty="0"/>
                    </a:p>
                  </a:txBody>
                  <a:tcPr>
                    <a:lnR w="12700" cap="flat" cmpd="sng" algn="ctr">
                      <a:solidFill>
                        <a:schemeClr val="tx1"/>
                      </a:solidFill>
                      <a:prstDash val="solid"/>
                      <a:round/>
                      <a:headEnd type="none" w="med" len="med"/>
                      <a:tailEnd type="none" w="med" len="med"/>
                    </a:lnR>
                    <a:solidFill>
                      <a:srgbClr val="FFFF00"/>
                    </a:solidFill>
                  </a:tcPr>
                </a:tc>
                <a:tc>
                  <a:txBody>
                    <a:bodyPr/>
                    <a:lstStyle/>
                    <a:p>
                      <a:pPr algn="ctr"/>
                      <a:r>
                        <a:rPr lang="tr-TR" sz="1100" dirty="0" smtClean="0"/>
                        <a:t>Final</a:t>
                      </a:r>
                      <a:endParaRPr lang="tr-T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00"/>
                    </a:solidFill>
                  </a:tcPr>
                </a:tc>
                <a:tc>
                  <a:txBody>
                    <a:bodyPr/>
                    <a:lstStyle/>
                    <a:p>
                      <a:pPr algn="ctr"/>
                      <a:r>
                        <a:rPr lang="tr-TR" sz="1100" dirty="0" smtClean="0"/>
                        <a:t>Harf Notu</a:t>
                      </a:r>
                      <a:endParaRPr lang="tr-TR" sz="1100" dirty="0"/>
                    </a:p>
                  </a:txBody>
                  <a:tcPr>
                    <a:lnL w="12700" cap="flat" cmpd="sng" algn="ctr">
                      <a:solidFill>
                        <a:schemeClr val="tx1"/>
                      </a:solidFill>
                      <a:prstDash val="solid"/>
                      <a:round/>
                      <a:headEnd type="none" w="med" len="med"/>
                      <a:tailEnd type="none" w="med" len="med"/>
                    </a:lnL>
                    <a:solidFill>
                      <a:srgbClr val="FFFF00"/>
                    </a:solidFill>
                  </a:tcPr>
                </a:tc>
              </a:tr>
              <a:tr h="214314">
                <a:tc>
                  <a:txBody>
                    <a:bodyPr/>
                    <a:lstStyle/>
                    <a:p>
                      <a:r>
                        <a:rPr lang="tr-TR" sz="1100" dirty="0" smtClean="0">
                          <a:solidFill>
                            <a:schemeClr val="tx1"/>
                          </a:solidFill>
                        </a:rPr>
                        <a:t>2017 Yaz</a:t>
                      </a:r>
                      <a:endParaRPr lang="tr-TR" sz="1100" dirty="0">
                        <a:solidFill>
                          <a:schemeClr val="tx1"/>
                        </a:solidFill>
                      </a:endParaRPr>
                    </a:p>
                  </a:txBody>
                  <a:tcPr/>
                </a:tc>
                <a:tc>
                  <a:txBody>
                    <a:bodyPr/>
                    <a:lstStyle/>
                    <a:p>
                      <a:pPr algn="ctr" fontAlgn="ctr"/>
                      <a:r>
                        <a:rPr lang="tr-TR" sz="1100" b="1" i="0" u="none" strike="noStrike" dirty="0">
                          <a:solidFill>
                            <a:schemeClr val="tx1"/>
                          </a:solidFill>
                          <a:latin typeface="Calibri"/>
                        </a:rPr>
                        <a:t>35,5</a:t>
                      </a:r>
                    </a:p>
                  </a:txBody>
                  <a:tcPr marL="9525" marR="9525" marT="9525" marB="0" anchor="ctr"/>
                </a:tc>
                <a:tc>
                  <a:txBody>
                    <a:bodyPr/>
                    <a:lstStyle/>
                    <a:p>
                      <a:pPr algn="ctr"/>
                      <a:r>
                        <a:rPr lang="tr-TR" sz="1100" dirty="0" smtClean="0">
                          <a:solidFill>
                            <a:schemeClr val="tx1"/>
                          </a:solidFill>
                        </a:rPr>
                        <a:t>-</a:t>
                      </a:r>
                      <a:endParaRPr lang="tr-TR" sz="1100" dirty="0">
                        <a:solidFill>
                          <a:schemeClr val="tx1"/>
                        </a:solidFill>
                      </a:endParaRPr>
                    </a:p>
                  </a:txBody>
                  <a:tcPr>
                    <a:lnR w="12700" cap="flat" cmpd="sng" algn="ctr">
                      <a:solidFill>
                        <a:schemeClr val="tx1"/>
                      </a:solidFill>
                      <a:prstDash val="solid"/>
                      <a:round/>
                      <a:headEnd type="none" w="med" len="med"/>
                      <a:tailEnd type="none" w="med" len="med"/>
                    </a:lnR>
                  </a:tcPr>
                </a:tc>
                <a:tc>
                  <a:txBody>
                    <a:bodyPr/>
                    <a:lstStyle/>
                    <a:p>
                      <a:pPr algn="ctr" fontAlgn="ctr"/>
                      <a:r>
                        <a:rPr lang="tr-TR" sz="1100" b="1" i="0" u="none" strike="noStrike" dirty="0">
                          <a:solidFill>
                            <a:schemeClr val="tx1"/>
                          </a:solidFill>
                          <a:latin typeface="Calibri"/>
                        </a:rPr>
                        <a:t>23,0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tr-TR" sz="1100" b="1" i="0" u="none" strike="noStrike" dirty="0" smtClean="0">
                          <a:solidFill>
                            <a:schemeClr val="tx1"/>
                          </a:solidFill>
                          <a:latin typeface="Calibri"/>
                        </a:rPr>
                        <a:t>FF</a:t>
                      </a:r>
                      <a:endParaRPr lang="tr-TR" sz="1100" b="1" i="0" u="none" strike="noStrike" dirty="0">
                        <a:solidFill>
                          <a:schemeClr val="tx1"/>
                        </a:solidFill>
                        <a:latin typeface="Calibri"/>
                      </a:endParaRPr>
                    </a:p>
                  </a:txBody>
                  <a:tcPr marL="9525" marR="9525" marT="9525" marB="0" anchor="ctr">
                    <a:lnL w="12700" cap="flat" cmpd="sng" algn="ctr">
                      <a:solidFill>
                        <a:schemeClr val="tx1"/>
                      </a:solidFill>
                      <a:prstDash val="solid"/>
                      <a:round/>
                      <a:headEnd type="none" w="med" len="med"/>
                      <a:tailEnd type="none" w="med" len="med"/>
                    </a:lnL>
                  </a:tcPr>
                </a:tc>
              </a:tr>
              <a:tr h="214314">
                <a:tc>
                  <a:txBody>
                    <a:bodyPr/>
                    <a:lstStyle/>
                    <a:p>
                      <a:r>
                        <a:rPr lang="tr-TR" sz="1100" dirty="0" smtClean="0">
                          <a:solidFill>
                            <a:schemeClr val="tx1"/>
                          </a:solidFill>
                        </a:rPr>
                        <a:t>2017 Güz</a:t>
                      </a:r>
                      <a:endParaRPr lang="tr-TR" sz="1100" dirty="0">
                        <a:solidFill>
                          <a:schemeClr val="tx1"/>
                        </a:solidFill>
                      </a:endParaRPr>
                    </a:p>
                  </a:txBody>
                  <a:tcPr/>
                </a:tc>
                <a:tc>
                  <a:txBody>
                    <a:bodyPr/>
                    <a:lstStyle/>
                    <a:p>
                      <a:pPr algn="ctr" fontAlgn="ctr"/>
                      <a:r>
                        <a:rPr lang="tr-TR" sz="1100" b="1" i="0" u="none" strike="noStrike" dirty="0">
                          <a:solidFill>
                            <a:schemeClr val="tx1"/>
                          </a:solidFill>
                          <a:latin typeface="Calibri"/>
                        </a:rPr>
                        <a:t>47,0</a:t>
                      </a:r>
                    </a:p>
                  </a:txBody>
                  <a:tcPr marL="9525" marR="9525" marT="9525" marB="0" anchor="ctr"/>
                </a:tc>
                <a:tc>
                  <a:txBody>
                    <a:bodyPr/>
                    <a:lstStyle/>
                    <a:p>
                      <a:pPr algn="ctr" fontAlgn="ctr"/>
                      <a:r>
                        <a:rPr lang="tr-TR" sz="1100" b="1" i="0" u="none" strike="noStrike" dirty="0">
                          <a:solidFill>
                            <a:schemeClr val="tx1"/>
                          </a:solidFill>
                          <a:latin typeface="Calibri"/>
                        </a:rPr>
                        <a:t>97,0</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ctr"/>
                      <a:r>
                        <a:rPr lang="tr-TR" sz="1100" b="1" i="0" u="none" strike="noStrike" dirty="0">
                          <a:solidFill>
                            <a:schemeClr val="tx1"/>
                          </a:solidFill>
                          <a:latin typeface="Calibri"/>
                        </a:rPr>
                        <a:t>100,0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tr-TR" sz="1100" b="1" dirty="0" smtClean="0">
                          <a:solidFill>
                            <a:schemeClr val="tx1"/>
                          </a:solidFill>
                        </a:rPr>
                        <a:t>AA</a:t>
                      </a:r>
                      <a:endParaRPr lang="tr-TR" sz="1100" b="1" dirty="0">
                        <a:solidFill>
                          <a:schemeClr val="tx1"/>
                        </a:solidFill>
                      </a:endParaRPr>
                    </a:p>
                  </a:txBody>
                  <a:tcPr>
                    <a:lnL w="12700" cap="flat" cmpd="sng" algn="ctr">
                      <a:solidFill>
                        <a:schemeClr val="tx1"/>
                      </a:solidFill>
                      <a:prstDash val="solid"/>
                      <a:round/>
                      <a:headEnd type="none" w="med" len="med"/>
                      <a:tailEnd type="none" w="med" len="med"/>
                    </a:lnL>
                  </a:tcPr>
                </a:tc>
              </a:tr>
            </a:tbl>
          </a:graphicData>
        </a:graphic>
      </p:graphicFrame>
      <p:pic>
        <p:nvPicPr>
          <p:cNvPr id="5" name="4 Resim" descr="içerik.jpeg"/>
          <p:cNvPicPr>
            <a:picLocks noChangeAspect="1"/>
          </p:cNvPicPr>
          <p:nvPr/>
        </p:nvPicPr>
        <p:blipFill>
          <a:blip r:embed="rId4">
            <a:clrChange>
              <a:clrFrom>
                <a:srgbClr val="FFFFFF"/>
              </a:clrFrom>
              <a:clrTo>
                <a:srgbClr val="FFFFFF">
                  <a:alpha val="0"/>
                </a:srgbClr>
              </a:clrTo>
            </a:clrChange>
          </a:blip>
          <a:stretch>
            <a:fillRect/>
          </a:stretch>
        </p:blipFill>
        <p:spPr>
          <a:xfrm>
            <a:off x="2071670" y="3786190"/>
            <a:ext cx="1299664" cy="1000132"/>
          </a:xfrm>
          <a:prstGeom prst="rect">
            <a:avLst/>
          </a:prstGeom>
        </p:spPr>
      </p:pic>
      <p:sp>
        <p:nvSpPr>
          <p:cNvPr id="16" name="15 Metin kutusu"/>
          <p:cNvSpPr txBox="1"/>
          <p:nvPr/>
        </p:nvSpPr>
        <p:spPr>
          <a:xfrm>
            <a:off x="642910" y="5715016"/>
            <a:ext cx="3857652" cy="276999"/>
          </a:xfrm>
          <a:prstGeom prst="rect">
            <a:avLst/>
          </a:prstGeom>
          <a:noFill/>
        </p:spPr>
        <p:txBody>
          <a:bodyPr wrap="square" rtlCol="0">
            <a:spAutoFit/>
          </a:bodyPr>
          <a:lstStyle/>
          <a:p>
            <a:r>
              <a:rPr lang="tr-TR" sz="1200" dirty="0" smtClean="0"/>
              <a:t>Bir öğrencinin dersteki durumu</a:t>
            </a:r>
            <a:endParaRPr lang="tr-TR" sz="1200" dirty="0"/>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1025">
                                            <p:txEl>
                                              <p:pRg st="2" end="2"/>
                                            </p:txEl>
                                          </p:spTgt>
                                        </p:tgtEl>
                                        <p:attrNameLst>
                                          <p:attrName>style.visibility</p:attrName>
                                        </p:attrNameLst>
                                      </p:cBhvr>
                                      <p:to>
                                        <p:strVal val="visible"/>
                                      </p:to>
                                    </p:set>
                                    <p:animEffect transition="in" filter="wipe(up)">
                                      <p:cBhvr>
                                        <p:cTn id="19" dur="5000"/>
                                        <p:tgtEl>
                                          <p:spTgt spid="1025">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checkerboard(across)">
                                      <p:cBhvr>
                                        <p:cTn id="24" dur="500"/>
                                        <p:tgtEl>
                                          <p:spTgt spid="15"/>
                                        </p:tgtEl>
                                      </p:cBhvr>
                                    </p:animEffect>
                                  </p:childTnLst>
                                </p:cTn>
                              </p:par>
                              <p:par>
                                <p:cTn id="25" presetID="5" presetClass="entr" presetSubtype="1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checkerboard(across)">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Ara Sınav I kod yazma sorusu</a:t>
            </a:r>
            <a:endParaRPr lang="tr-TR" dirty="0"/>
          </a:p>
        </p:txBody>
      </p:sp>
      <p:sp>
        <p:nvSpPr>
          <p:cNvPr id="3" name="2 İçerik Yer Tutucusu"/>
          <p:cNvSpPr>
            <a:spLocks noGrp="1"/>
          </p:cNvSpPr>
          <p:nvPr>
            <p:ph sz="quarter" idx="1"/>
          </p:nvPr>
        </p:nvSpPr>
        <p:spPr/>
        <p:txBody>
          <a:bodyPr/>
          <a:lstStyle/>
          <a:p>
            <a:r>
              <a:rPr lang="tr-TR" dirty="0" smtClean="0"/>
              <a:t>Nasıl notlandırılır?</a:t>
            </a:r>
          </a:p>
          <a:p>
            <a:pPr lvl="1"/>
            <a:r>
              <a:rPr lang="tr-TR" dirty="0" smtClean="0"/>
              <a:t>Her hatadan puan gitmez.</a:t>
            </a:r>
            <a:endParaRPr lang="tr-TR" dirty="0"/>
          </a:p>
        </p:txBody>
      </p:sp>
      <p:sp>
        <p:nvSpPr>
          <p:cNvPr id="4" name="3 Yuvarlatılmış Dikdörtgen"/>
          <p:cNvSpPr/>
          <p:nvPr/>
        </p:nvSpPr>
        <p:spPr>
          <a:xfrm>
            <a:off x="4286248" y="3000372"/>
            <a:ext cx="3786214" cy="235745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5400" dirty="0" smtClean="0"/>
              <a:t>SINAV ANALİZİ</a:t>
            </a:r>
            <a:endParaRPr lang="tr-TR" sz="5400" dirty="0"/>
          </a:p>
        </p:txBody>
      </p:sp>
    </p:spTree>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Özet</a:t>
            </a:r>
            <a:endParaRPr lang="tr-TR" dirty="0"/>
          </a:p>
        </p:txBody>
      </p:sp>
      <p:sp>
        <p:nvSpPr>
          <p:cNvPr id="3" name="2 İçerik Yer Tutucusu"/>
          <p:cNvSpPr>
            <a:spLocks noGrp="1"/>
          </p:cNvSpPr>
          <p:nvPr>
            <p:ph sz="quarter" idx="1"/>
          </p:nvPr>
        </p:nvSpPr>
        <p:spPr/>
        <p:txBody>
          <a:bodyPr>
            <a:normAutofit/>
          </a:bodyPr>
          <a:lstStyle/>
          <a:p>
            <a:r>
              <a:rPr lang="tr-TR" sz="1800" i="1" dirty="0" smtClean="0"/>
              <a:t>Geçtiğimiz hafta </a:t>
            </a:r>
            <a:r>
              <a:rPr lang="tr-TR" sz="1800" b="1" i="1" dirty="0" smtClean="0"/>
              <a:t>dizgileri </a:t>
            </a:r>
            <a:r>
              <a:rPr lang="tr-TR" sz="1800" i="1" dirty="0" smtClean="0"/>
              <a:t>öğrendik. Karakter dizisi olan dizgilere nasıl değer kaydedildiği ve </a:t>
            </a:r>
            <a:r>
              <a:rPr lang="tr-TR" sz="1800" i="1" dirty="0" err="1" smtClean="0"/>
              <a:t>string</a:t>
            </a:r>
            <a:r>
              <a:rPr lang="tr-TR" sz="1800" i="1" dirty="0" smtClean="0"/>
              <a:t>.h kütüphanesindeki fonksiyonların nasıl kullanıldığı gibi konulara değindik.</a:t>
            </a:r>
            <a:endParaRPr lang="tr-TR" sz="1800" i="1" dirty="0"/>
          </a:p>
        </p:txBody>
      </p:sp>
      <p:pic>
        <p:nvPicPr>
          <p:cNvPr id="143362" name="Picture 2"/>
          <p:cNvPicPr>
            <a:picLocks noChangeArrowheads="1"/>
          </p:cNvPicPr>
          <p:nvPr/>
        </p:nvPicPr>
        <p:blipFill>
          <a:blip r:embed="rId3"/>
          <a:stretch>
            <a:fillRect/>
          </a:stretch>
        </p:blipFill>
        <p:spPr bwMode="auto">
          <a:xfrm>
            <a:off x="428596" y="2530308"/>
            <a:ext cx="4320000" cy="2894244"/>
          </a:xfrm>
          <a:prstGeom prst="roundRect">
            <a:avLst>
              <a:gd name="adj" fmla="val 3281"/>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43363" name="Picture 3"/>
          <p:cNvPicPr>
            <a:picLocks noChangeArrowheads="1"/>
          </p:cNvPicPr>
          <p:nvPr/>
        </p:nvPicPr>
        <p:blipFill>
          <a:blip r:embed="rId4"/>
          <a:stretch>
            <a:fillRect/>
          </a:stretch>
        </p:blipFill>
        <p:spPr bwMode="auto">
          <a:xfrm>
            <a:off x="4232401" y="3187690"/>
            <a:ext cx="4141942" cy="3008240"/>
          </a:xfrm>
          <a:prstGeom prst="roundRect">
            <a:avLst>
              <a:gd name="adj" fmla="val 7856"/>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43363"/>
                                        </p:tgtEl>
                                        <p:attrNameLst>
                                          <p:attrName>style.visibility</p:attrName>
                                        </p:attrNameLst>
                                      </p:cBhvr>
                                      <p:to>
                                        <p:strVal val="visible"/>
                                      </p:to>
                                    </p:set>
                                    <p:animEffect transition="in" filter="diamond(in)">
                                      <p:cBhvr>
                                        <p:cTn id="7" dur="2000"/>
                                        <p:tgtEl>
                                          <p:spTgt spid="143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ynak">
  <a:themeElements>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ynak">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0.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1.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2.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3.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4.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5.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6.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7.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8.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9.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docProps/app.xml><?xml version="1.0" encoding="utf-8"?>
<Properties xmlns="http://schemas.openxmlformats.org/officeDocument/2006/extended-properties" xmlns:vt="http://schemas.openxmlformats.org/officeDocument/2006/docPropsVTypes">
  <Template/>
  <TotalTime>35215</TotalTime>
  <Words>2465</Words>
  <PresentationFormat>Ekran Gösterisi (4:3)</PresentationFormat>
  <Paragraphs>609</Paragraphs>
  <Slides>52</Slides>
  <Notes>7</Notes>
  <HiddenSlides>13</HiddenSlides>
  <MMClips>0</MMClips>
  <ScaleCrop>false</ScaleCrop>
  <HeadingPairs>
    <vt:vector size="4" baseType="variant">
      <vt:variant>
        <vt:lpstr>Tema</vt:lpstr>
      </vt:variant>
      <vt:variant>
        <vt:i4>1</vt:i4>
      </vt:variant>
      <vt:variant>
        <vt:lpstr>Slayt Başlıkları</vt:lpstr>
      </vt:variant>
      <vt:variant>
        <vt:i4>52</vt:i4>
      </vt:variant>
    </vt:vector>
  </HeadingPairs>
  <TitlesOfParts>
    <vt:vector size="53" baseType="lpstr">
      <vt:lpstr>Kaynak</vt:lpstr>
      <vt:lpstr>BİLGİSAYAR PROGRAMLAMA</vt:lpstr>
      <vt:lpstr>1. ve 2. dersler</vt:lpstr>
      <vt:lpstr>Bir geribildirim… </vt:lpstr>
      <vt:lpstr>Geri bildirimler</vt:lpstr>
      <vt:lpstr>Geri bildirimler</vt:lpstr>
      <vt:lpstr>Sınav sonuçları ne zaman açıklanır?</vt:lpstr>
      <vt:lpstr>Sınavda yıkılmak çok normal. Çabucak toparlanmalı.</vt:lpstr>
      <vt:lpstr>Ara Sınav I kod yazma sorusu</vt:lpstr>
      <vt:lpstr>Özet</vt:lpstr>
      <vt:lpstr>Alıştırma</vt:lpstr>
      <vt:lpstr>Yol Haritası</vt:lpstr>
      <vt:lpstr>Özyineleme (Recursion)</vt:lpstr>
      <vt:lpstr>Overview</vt:lpstr>
      <vt:lpstr>Recursive Graphics</vt:lpstr>
      <vt:lpstr>Slayt 15</vt:lpstr>
      <vt:lpstr>Slayt 16</vt:lpstr>
      <vt:lpstr>Döngülerin Farklı bir Şekli: Özyineleme (Recursion)</vt:lpstr>
      <vt:lpstr>Özyineleme (Recursion)</vt:lpstr>
      <vt:lpstr>Özyineleme (Recursion)</vt:lpstr>
      <vt:lpstr>SUDOKU</vt:lpstr>
      <vt:lpstr>Anlayamadığınız yerleri bizlere sorunuz.</vt:lpstr>
      <vt:lpstr>Örnek</vt:lpstr>
      <vt:lpstr>Uygulama</vt:lpstr>
      <vt:lpstr>Bunu biliyor musunuz?</vt:lpstr>
      <vt:lpstr>Özyineleme (Recursion)</vt:lpstr>
      <vt:lpstr>Özyineleme (Recursion)</vt:lpstr>
      <vt:lpstr>Özyineleme (Recursion)</vt:lpstr>
      <vt:lpstr>Özyineleme (Recursion)</vt:lpstr>
      <vt:lpstr>Alıştırma</vt:lpstr>
      <vt:lpstr>Uygulama – Ekran çıktısı</vt:lpstr>
      <vt:lpstr>Özyinelemeli Sorularda Düşünce şekli…</vt:lpstr>
      <vt:lpstr>Alıştırma</vt:lpstr>
      <vt:lpstr>Alıştırma</vt:lpstr>
      <vt:lpstr>Örnek - Özyineleme</vt:lpstr>
      <vt:lpstr>Sınava Yönelik Çalışma Sorusu 6</vt:lpstr>
      <vt:lpstr>Ödev 3 duyuruldu!</vt:lpstr>
      <vt:lpstr>Bunu biliyor musunuz?</vt:lpstr>
      <vt:lpstr>kbhit’li bir alıştırma</vt:lpstr>
      <vt:lpstr>Anlayamadığınız yerleri bizlere sorunuz.</vt:lpstr>
      <vt:lpstr>5. ve 5. dersler</vt:lpstr>
      <vt:lpstr>EK SLAYTLAR</vt:lpstr>
      <vt:lpstr>Özyineleme Alıştırması</vt:lpstr>
      <vt:lpstr>Özyineleme Alıştırması</vt:lpstr>
      <vt:lpstr>Düşünce şekli…</vt:lpstr>
      <vt:lpstr>Özyineleme Alıştırması(yildiz basan)</vt:lpstr>
      <vt:lpstr>Özyineleme Alıştırması(harf basan)</vt:lpstr>
      <vt:lpstr>Alıştırma</vt:lpstr>
      <vt:lpstr>Özyinelemede sonsuz şekilde kendini çağırma durumu</vt:lpstr>
      <vt:lpstr>Özyineleme ve kullanıcıdan değer alma</vt:lpstr>
      <vt:lpstr>Özyineleme ve kullanıcıdan değer alma</vt:lpstr>
      <vt:lpstr>Özyineleme ve kullanıcıdan değer alma return main(); kullanımı</vt:lpstr>
      <vt:lpstr>Kendinize geri bildirimde bulunun.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BİLGİSAYAR PROGRAMLAMA</dc:title>
  <dc:creator>Oğuz Hanoğlu</dc:creator>
  <cp:lastModifiedBy>User</cp:lastModifiedBy>
  <cp:revision>947</cp:revision>
  <dcterms:modified xsi:type="dcterms:W3CDTF">2019-02-14T16:14:16Z</dcterms:modified>
</cp:coreProperties>
</file>