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56" r:id="rId2"/>
    <p:sldId id="1205" r:id="rId3"/>
    <p:sldId id="1215" r:id="rId4"/>
    <p:sldId id="1216" r:id="rId5"/>
    <p:sldId id="1217" r:id="rId6"/>
    <p:sldId id="1218" r:id="rId7"/>
    <p:sldId id="1219" r:id="rId8"/>
    <p:sldId id="1206" r:id="rId9"/>
    <p:sldId id="1114" r:id="rId10"/>
    <p:sldId id="1115" r:id="rId11"/>
    <p:sldId id="1187" r:id="rId12"/>
    <p:sldId id="1116" r:id="rId13"/>
    <p:sldId id="1117" r:id="rId14"/>
    <p:sldId id="1118" r:id="rId15"/>
    <p:sldId id="1119" r:id="rId16"/>
    <p:sldId id="1120" r:id="rId17"/>
    <p:sldId id="1123" r:id="rId18"/>
    <p:sldId id="1124" r:id="rId19"/>
    <p:sldId id="1125" r:id="rId20"/>
    <p:sldId id="1121" r:id="rId21"/>
    <p:sldId id="1135" r:id="rId22"/>
    <p:sldId id="1170" r:id="rId23"/>
    <p:sldId id="1162" r:id="rId24"/>
    <p:sldId id="1122" r:id="rId25"/>
    <p:sldId id="1130" r:id="rId26"/>
    <p:sldId id="1132" r:id="rId27"/>
    <p:sldId id="1133" r:id="rId28"/>
    <p:sldId id="1172" r:id="rId29"/>
    <p:sldId id="1134" r:id="rId30"/>
    <p:sldId id="1169" r:id="rId31"/>
    <p:sldId id="1137" r:id="rId32"/>
    <p:sldId id="1138" r:id="rId33"/>
    <p:sldId id="1139" r:id="rId34"/>
    <p:sldId id="1158" r:id="rId35"/>
    <p:sldId id="1164" r:id="rId36"/>
    <p:sldId id="1186" r:id="rId37"/>
    <p:sldId id="1202" r:id="rId38"/>
    <p:sldId id="1192" r:id="rId39"/>
    <p:sldId id="1193" r:id="rId40"/>
    <p:sldId id="1194" r:id="rId41"/>
    <p:sldId id="1195" r:id="rId42"/>
    <p:sldId id="1196" r:id="rId43"/>
    <p:sldId id="1197" r:id="rId44"/>
    <p:sldId id="1198" r:id="rId45"/>
    <p:sldId id="1199" r:id="rId46"/>
    <p:sldId id="1203" r:id="rId47"/>
    <p:sldId id="1204" r:id="rId48"/>
    <p:sldId id="1188" r:id="rId49"/>
    <p:sldId id="1200" r:id="rId50"/>
    <p:sldId id="1201" r:id="rId51"/>
    <p:sldId id="1224" r:id="rId52"/>
    <p:sldId id="1234" r:id="rId53"/>
    <p:sldId id="1136" r:id="rId54"/>
    <p:sldId id="1235" r:id="rId55"/>
    <p:sldId id="1231" r:id="rId56"/>
    <p:sldId id="1223" r:id="rId57"/>
    <p:sldId id="1241" r:id="rId58"/>
    <p:sldId id="1232" r:id="rId59"/>
    <p:sldId id="1160" r:id="rId60"/>
    <p:sldId id="1189" r:id="rId61"/>
    <p:sldId id="1161" r:id="rId62"/>
    <p:sldId id="1148" r:id="rId63"/>
    <p:sldId id="1247" r:id="rId64"/>
    <p:sldId id="1101" r:id="rId65"/>
    <p:sldId id="1221" r:id="rId66"/>
    <p:sldId id="1220" r:id="rId67"/>
    <p:sldId id="871" r:id="rId68"/>
    <p:sldId id="1227" r:id="rId69"/>
    <p:sldId id="1163" r:id="rId70"/>
    <p:sldId id="1222" r:id="rId71"/>
    <p:sldId id="870" r:id="rId72"/>
    <p:sldId id="1099" r:id="rId73"/>
    <p:sldId id="1168" r:id="rId74"/>
    <p:sldId id="1155" r:id="rId75"/>
    <p:sldId id="1156" r:id="rId76"/>
    <p:sldId id="1157" r:id="rId77"/>
    <p:sldId id="1174" r:id="rId78"/>
    <p:sldId id="1175" r:id="rId79"/>
    <p:sldId id="1243"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p:clrMru>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0312" autoAdjust="0"/>
    <p:restoredTop sz="89849" autoAdjust="0"/>
  </p:normalViewPr>
  <p:slideViewPr>
    <p:cSldViewPr>
      <p:cViewPr varScale="1">
        <p:scale>
          <a:sx n="66" d="100"/>
          <a:sy n="66" d="100"/>
        </p:scale>
        <p:origin x="-1272" y="-114"/>
      </p:cViewPr>
      <p:guideLst>
        <p:guide orient="horz" pos="2160"/>
        <p:guide pos="2880"/>
      </p:guideLst>
    </p:cSldViewPr>
  </p:slideViewPr>
  <p:outlineViewPr>
    <p:cViewPr>
      <p:scale>
        <a:sx n="33" d="100"/>
        <a:sy n="33" d="100"/>
      </p:scale>
      <p:origin x="0" y="23994"/>
    </p:cViewPr>
  </p:outlineViewPr>
  <p:notesTextViewPr>
    <p:cViewPr>
      <p:scale>
        <a:sx n="100" d="100"/>
        <a:sy n="100" d="100"/>
      </p:scale>
      <p:origin x="0" y="0"/>
    </p:cViewPr>
  </p:notesTextViewPr>
  <p:sorterViewPr>
    <p:cViewPr>
      <p:scale>
        <a:sx n="80" d="100"/>
        <a:sy n="80" d="100"/>
      </p:scale>
      <p:origin x="0" y="9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1.03.2019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12:57+1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70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8</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CC95ED-728E-4E6F-9AAC-59C33D042340}" type="slidenum">
              <a:rPr lang="tr-TR" smtClean="0"/>
              <a:pPr/>
              <a:t>13</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12:57+1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33</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9:03+1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37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43</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44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12:57+1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56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12:57+1</a:t>
            </a:r>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65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3/1/2019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3/1/2019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3/1/2019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3/1/2019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codingame.com/ide/puzzle/the-descen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38.wmf"/></Relationships>
</file>

<file path=ppt/slides/_rels/slide7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png"/></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gif"/><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gif"/><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dirty="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3"/>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464653"/>
                </a:solidFill>
              </a:rPr>
              <a:t>Nesnesel Programlamaya Giriş - Yapılar</a:t>
            </a:r>
            <a:endParaRPr lang="tr-TR" dirty="0">
              <a:solidFill>
                <a:srgbClr val="464653"/>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smtClean="0">
                <a:solidFill>
                  <a:schemeClr val="tx1"/>
                </a:solidFill>
              </a:rPr>
              <a:t>Örneğin bir futbol oyunu yapmak istiyoruz. Bunun için futbolculara ve futbolcuların özelliklerine ihtiyaç vardır. </a:t>
            </a:r>
          </a:p>
          <a:p>
            <a:pPr algn="just">
              <a:buFontTx/>
              <a:buChar char="-"/>
            </a:pPr>
            <a:endParaRPr lang="tr-TR" sz="2400" dirty="0" smtClean="0">
              <a:solidFill>
                <a:schemeClr val="tx1"/>
              </a:solidFill>
            </a:endParaRPr>
          </a:p>
          <a:p>
            <a:pPr algn="just">
              <a:buFont typeface="Wingdings" pitchFamily="2" charset="2"/>
              <a:buChar char="§"/>
            </a:pPr>
            <a:r>
              <a:rPr lang="tr-TR" sz="2400" dirty="0" smtClean="0"/>
              <a:t> </a:t>
            </a:r>
            <a:r>
              <a:rPr lang="tr-TR" sz="2400" dirty="0" err="1" smtClean="0"/>
              <a:t>int</a:t>
            </a:r>
            <a:r>
              <a:rPr lang="tr-TR" sz="2400" dirty="0" smtClean="0"/>
              <a:t> oyuncu1Teknik = 15;</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oyuncu1Defans = 12;</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oyuncu1Golculuk = 7;</a:t>
            </a:r>
          </a:p>
          <a:p>
            <a:pPr algn="just"/>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oyuncu1Kondisyon = 14;</a:t>
            </a:r>
          </a:p>
          <a:p>
            <a:pPr algn="just"/>
            <a:endParaRPr lang="tr-TR" sz="2400" dirty="0" smtClean="0">
              <a:solidFill>
                <a:schemeClr val="tx1"/>
              </a:solidFill>
            </a:endParaRPr>
          </a:p>
          <a:p>
            <a:pPr algn="just">
              <a:buFont typeface="Wingdings" pitchFamily="2" charset="2"/>
              <a:buChar char="Ø"/>
            </a:pPr>
            <a:r>
              <a:rPr lang="tr-TR" sz="2400" dirty="0" smtClean="0">
                <a:solidFill>
                  <a:schemeClr val="tx1"/>
                </a:solidFill>
              </a:rPr>
              <a:t> Sınıfların olmadığı bir programlama dilinde yukarıdaki kod parçası yalnızca bir futbolcunun özelliklerinin olduğu değişkenleri ifade eder.</a:t>
            </a:r>
          </a:p>
          <a:p>
            <a:pPr algn="just">
              <a:buFont typeface="Wingdings" pitchFamily="2" charset="2"/>
              <a:buChar char="Ø"/>
            </a:pPr>
            <a:r>
              <a:rPr lang="tr-TR" sz="2400" dirty="0" smtClean="0">
                <a:solidFill>
                  <a:schemeClr val="tx1"/>
                </a:solidFill>
              </a:rPr>
              <a:t> Ancak </a:t>
            </a:r>
            <a:r>
              <a:rPr lang="tr-TR" sz="2400" b="1" dirty="0" smtClean="0">
                <a:solidFill>
                  <a:schemeClr val="tx1"/>
                </a:solidFill>
              </a:rPr>
              <a:t>daha fazla futbolcuya</a:t>
            </a:r>
            <a:r>
              <a:rPr lang="tr-TR" sz="2400" dirty="0" smtClean="0">
                <a:solidFill>
                  <a:schemeClr val="tx1"/>
                </a:solidFill>
              </a:rPr>
              <a:t> ihtiyaç vardır. Peki her futbolcu için farklı değişken isimleri kullanmak ne kadar akıllıca?</a:t>
            </a:r>
          </a:p>
          <a:p>
            <a:pPr algn="just">
              <a:buFont typeface="Wingdings" pitchFamily="2" charset="2"/>
              <a:buChar char="Ø"/>
            </a:pPr>
            <a:r>
              <a:rPr lang="tr-TR" sz="2400" dirty="0" smtClean="0">
                <a:solidFill>
                  <a:schemeClr val="tx1"/>
                </a:solidFill>
              </a:rPr>
              <a:t> Bunun yerine </a:t>
            </a:r>
            <a:r>
              <a:rPr lang="tr-TR" sz="2400" b="1" dirty="0" smtClean="0">
                <a:solidFill>
                  <a:schemeClr val="tx1"/>
                </a:solidFill>
              </a:rPr>
              <a:t>dizilerden faydalanılabilir</a:t>
            </a:r>
            <a:r>
              <a:rPr lang="tr-TR" sz="2400" dirty="0" smtClean="0">
                <a:solidFill>
                  <a:schemeClr val="tx1"/>
                </a:solidFill>
              </a:rPr>
              <a:t>. Ancak her özellik için ayrı dizi tanımlanması, hangi indisin hangi futbolcuya ait olduğunun belirlenmesi ne kadar akıllıca?</a:t>
            </a:r>
          </a:p>
        </p:txBody>
      </p:sp>
      <p:pic>
        <p:nvPicPr>
          <p:cNvPr id="5" name="4 Resim" descr="resized_00d2c-41ddbe8dmansetc8.jpg"/>
          <p:cNvPicPr>
            <a:picLocks noChangeAspect="1"/>
          </p:cNvPicPr>
          <p:nvPr/>
        </p:nvPicPr>
        <p:blipFill>
          <a:blip r:embed="rId2"/>
          <a:stretch>
            <a:fillRect/>
          </a:stretch>
        </p:blipFill>
        <p:spPr>
          <a:xfrm>
            <a:off x="5143504" y="1928802"/>
            <a:ext cx="2976562" cy="16696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Bunu biliyor musunuz? Bir Ödev3 Örneği</a:t>
            </a:r>
            <a:endParaRPr lang="tr-TR" dirty="0"/>
          </a:p>
        </p:txBody>
      </p:sp>
      <p:pic>
        <p:nvPicPr>
          <p:cNvPr id="1027" name="Picture 3"/>
          <p:cNvPicPr>
            <a:picLocks noChangeAspect="1" noChangeArrowheads="1"/>
          </p:cNvPicPr>
          <p:nvPr/>
        </p:nvPicPr>
        <p:blipFill>
          <a:blip r:embed="rId2"/>
          <a:srcRect/>
          <a:stretch>
            <a:fillRect/>
          </a:stretch>
        </p:blipFill>
        <p:spPr bwMode="auto">
          <a:xfrm>
            <a:off x="357158" y="1785926"/>
            <a:ext cx="4929222" cy="4118218"/>
          </a:xfrm>
          <a:prstGeom prst="rect">
            <a:avLst/>
          </a:prstGeom>
          <a:noFill/>
          <a:ln w="9525">
            <a:noFill/>
            <a:miter lim="800000"/>
            <a:headEnd/>
            <a:tailEnd/>
          </a:ln>
          <a:effectLst/>
        </p:spPr>
      </p:pic>
      <p:sp>
        <p:nvSpPr>
          <p:cNvPr id="6" name="5 İçerik Yer Tutucusu"/>
          <p:cNvSpPr>
            <a:spLocks noGrp="1"/>
          </p:cNvSpPr>
          <p:nvPr>
            <p:ph sz="quarter" idx="1"/>
          </p:nvPr>
        </p:nvSpPr>
        <p:spPr/>
        <p:txBody>
          <a:bodyPr>
            <a:normAutofit/>
          </a:bodyPr>
          <a:lstStyle/>
          <a:p>
            <a:r>
              <a:rPr lang="tr-TR" sz="2000" dirty="0" smtClean="0"/>
              <a:t>Bu dönem dersi alan bir öğrencimizin ödevi</a:t>
            </a:r>
            <a:endParaRPr lang="tr-TR" sz="2000" dirty="0"/>
          </a:p>
        </p:txBody>
      </p:sp>
      <p:sp>
        <p:nvSpPr>
          <p:cNvPr id="7" name="6 Yuvarlatılmış Dikdörtgen"/>
          <p:cNvSpPr/>
          <p:nvPr/>
        </p:nvSpPr>
        <p:spPr>
          <a:xfrm>
            <a:off x="5715008" y="1142984"/>
            <a:ext cx="3000396" cy="29289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dirty="0" smtClean="0"/>
              <a:t>Kutu geri alma gibi çok güzel özellikler, eğlenceli, akıcı, üstün görsellik…</a:t>
            </a:r>
          </a:p>
          <a:p>
            <a:r>
              <a:rPr lang="tr-TR" dirty="0" smtClean="0"/>
              <a:t>ANCAK</a:t>
            </a:r>
          </a:p>
          <a:p>
            <a:pPr>
              <a:buFont typeface="Arial" pitchFamily="34" charset="0"/>
              <a:buChar char="•"/>
            </a:pPr>
            <a:r>
              <a:rPr lang="tr-TR" dirty="0" smtClean="0"/>
              <a:t>"hard </a:t>
            </a:r>
            <a:r>
              <a:rPr lang="tr-TR" dirty="0" err="1" smtClean="0"/>
              <a:t>coding</a:t>
            </a:r>
            <a:r>
              <a:rPr lang="tr-TR" dirty="0" smtClean="0"/>
              <a:t>" tarzı tek tek koordinat girme.</a:t>
            </a:r>
          </a:p>
          <a:p>
            <a:pPr>
              <a:buFont typeface="Arial" pitchFamily="34" charset="0"/>
              <a:buChar char="•"/>
            </a:pPr>
            <a:r>
              <a:rPr lang="tr-TR" dirty="0" smtClean="0"/>
              <a:t>Düşük geliştirilebilirlik</a:t>
            </a:r>
          </a:p>
          <a:p>
            <a:pPr>
              <a:buFont typeface="Arial" pitchFamily="34" charset="0"/>
              <a:buChar char="•"/>
            </a:pPr>
            <a:r>
              <a:rPr lang="tr-TR" dirty="0" smtClean="0"/>
              <a:t>12500 civarı karakter 600 civarı satır adedi!</a:t>
            </a:r>
            <a:endParaRPr lang="tr-TR" dirty="0"/>
          </a:p>
        </p:txBody>
      </p:sp>
      <p:sp>
        <p:nvSpPr>
          <p:cNvPr id="8" name="7 Aşağı Ok"/>
          <p:cNvSpPr/>
          <p:nvPr/>
        </p:nvSpPr>
        <p:spPr>
          <a:xfrm>
            <a:off x="6786578" y="4143380"/>
            <a:ext cx="78581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rot="1418959">
            <a:off x="5936842" y="4354272"/>
            <a:ext cx="2928958" cy="2000264"/>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DÖNGÜ DİZİ</a:t>
            </a:r>
          </a:p>
          <a:p>
            <a:pPr algn="ctr"/>
            <a:r>
              <a:rPr lang="tr-TR" sz="1400" dirty="0" smtClean="0"/>
              <a:t>VE</a:t>
            </a:r>
          </a:p>
          <a:p>
            <a:pPr algn="ctr"/>
            <a:r>
              <a:rPr lang="tr-TR" sz="1400" dirty="0" smtClean="0"/>
              <a:t>YAPI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464653"/>
                </a:solidFill>
              </a:rPr>
              <a:t>Nesnesel Programlamaya Giriş - Yapılar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2987056"/>
            <a:ext cx="8258204" cy="3370902"/>
          </a:xfrm>
        </p:spPr>
        <p:txBody>
          <a:bodyPr>
            <a:normAutofit fontScale="92500" lnSpcReduction="20000"/>
          </a:bodyPr>
          <a:lstStyle/>
          <a:p>
            <a:pPr algn="just">
              <a:buFontTx/>
              <a:buChar char="-"/>
            </a:pPr>
            <a:r>
              <a:rPr lang="tr-TR" sz="2400" dirty="0" smtClean="0">
                <a:solidFill>
                  <a:schemeClr val="tx1"/>
                </a:solidFill>
              </a:rPr>
              <a:t> Normalde her unsur (futbolcular gibi) için ayrı ayrı değişken veya dizi tanımları gerekir (</a:t>
            </a:r>
            <a:r>
              <a:rPr lang="tr-TR" sz="2400" dirty="0" smtClean="0"/>
              <a:t>oyuncu1Teknik, oyuncu1Defans…,oyuncu2Teknik…, oyuncu22Teknik…) </a:t>
            </a:r>
            <a:r>
              <a:rPr lang="tr-TR" sz="2400" dirty="0" smtClean="0">
                <a:solidFill>
                  <a:schemeClr val="tx1"/>
                </a:solidFill>
              </a:rPr>
              <a:t>. Bu durum, problem büyüdükçe </a:t>
            </a:r>
            <a:r>
              <a:rPr lang="tr-TR" sz="2400" b="1" dirty="0" smtClean="0">
                <a:solidFill>
                  <a:schemeClr val="tx1"/>
                </a:solidFill>
              </a:rPr>
              <a:t>kodun karmaşıklaşmasına </a:t>
            </a:r>
            <a:r>
              <a:rPr lang="tr-TR" sz="2400" dirty="0" smtClean="0">
                <a:solidFill>
                  <a:schemeClr val="tx1"/>
                </a:solidFill>
              </a:rPr>
              <a:t>neden olur.  DEĞİŞKENLERİ GRUPLAYABİLELİM!</a:t>
            </a:r>
          </a:p>
          <a:p>
            <a:pPr algn="just">
              <a:buFontTx/>
              <a:buChar char="-"/>
            </a:pPr>
            <a:r>
              <a:rPr lang="tr-TR" sz="2400" dirty="0" smtClean="0">
                <a:solidFill>
                  <a:schemeClr val="tx1"/>
                </a:solidFill>
              </a:rPr>
              <a:t>Bunun dışında problem her zaman sabit olmayabilir ve zaman içerisinde değişebilir. Bu da problemin çözümü için yazılan kodun da değiştirilmesini gerektirir. Örneğin futbol oyununda futbolculara yeni bir yeteneğin eklenmesi gerekebilir. Bu durumda yeni yetenek için ya tüm futbolcular için ayrı değişken tanımlanması ya da ayrı bir dizi tanımlanması gerekir. Bu da </a:t>
            </a:r>
            <a:r>
              <a:rPr lang="tr-TR" sz="2400" b="1" dirty="0" smtClean="0">
                <a:solidFill>
                  <a:schemeClr val="tx1"/>
                </a:solidFill>
              </a:rPr>
              <a:t>kodun birçok yerinde </a:t>
            </a:r>
            <a:r>
              <a:rPr lang="tr-TR" sz="2400" b="1" dirty="0" smtClean="0"/>
              <a:t>(“</a:t>
            </a:r>
            <a:r>
              <a:rPr lang="tr-TR" sz="2400" b="1" dirty="0" err="1" smtClean="0"/>
              <a:t>ohooo</a:t>
            </a:r>
            <a:r>
              <a:rPr lang="tr-TR" sz="2400" b="1" dirty="0" smtClean="0"/>
              <a:t> </a:t>
            </a:r>
            <a:r>
              <a:rPr lang="tr-TR" sz="2400" b="1" dirty="0" smtClean="0">
                <a:solidFill>
                  <a:schemeClr val="tx1"/>
                </a:solidFill>
              </a:rPr>
              <a:t>kaç tane futbolcu var?”) değişiklik yapılmasını</a:t>
            </a:r>
            <a:r>
              <a:rPr lang="tr-TR" sz="2400" dirty="0" smtClean="0">
                <a:solidFill>
                  <a:schemeClr val="tx1"/>
                </a:solidFill>
              </a:rPr>
              <a:t> gerektirir.</a:t>
            </a:r>
          </a:p>
        </p:txBody>
      </p:sp>
      <p:pic>
        <p:nvPicPr>
          <p:cNvPr id="5" name="4 Resim" descr="fig108_01_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929190" y="1142984"/>
            <a:ext cx="3286116" cy="1774502"/>
          </a:xfrm>
          <a:prstGeom prst="rect">
            <a:avLst/>
          </a:prstGeom>
        </p:spPr>
      </p:pic>
      <p:pic>
        <p:nvPicPr>
          <p:cNvPr id="6" name="5 Resim" descr="homer_simpson_doh_02.gif"/>
          <p:cNvPicPr>
            <a:picLocks noChangeAspect="1"/>
          </p:cNvPicPr>
          <p:nvPr/>
        </p:nvPicPr>
        <p:blipFill>
          <a:blip r:embed="rId3"/>
          <a:stretch>
            <a:fillRect/>
          </a:stretch>
        </p:blipFill>
        <p:spPr>
          <a:xfrm>
            <a:off x="428596" y="1785926"/>
            <a:ext cx="1357322" cy="1249672"/>
          </a:xfrm>
          <a:prstGeom prst="rect">
            <a:avLst/>
          </a:prstGeom>
        </p:spPr>
      </p:pic>
      <p:sp>
        <p:nvSpPr>
          <p:cNvPr id="7" name="6 Köşeleri Yuvarlanmış Dikdörtgen Belirtme Çizgisi"/>
          <p:cNvSpPr/>
          <p:nvPr/>
        </p:nvSpPr>
        <p:spPr>
          <a:xfrm>
            <a:off x="1142976" y="1285860"/>
            <a:ext cx="1143008" cy="571504"/>
          </a:xfrm>
          <a:prstGeom prst="wedgeRoundRectCallout">
            <a:avLst>
              <a:gd name="adj1" fmla="val -49490"/>
              <a:gd name="adj2" fmla="val 7921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Kod karıştı iyice</a:t>
            </a:r>
            <a:endParaRPr lang="tr-TR" sz="1400" dirty="0"/>
          </a:p>
        </p:txBody>
      </p:sp>
      <p:sp>
        <p:nvSpPr>
          <p:cNvPr id="8" name="7 Sağ Ok"/>
          <p:cNvSpPr/>
          <p:nvPr/>
        </p:nvSpPr>
        <p:spPr>
          <a:xfrm>
            <a:off x="2643174" y="1285860"/>
            <a:ext cx="2428892" cy="15716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çözüm: YAPILAR!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Köşeleri Yuvarlanmış Dikdörtgen Belirtme Çizgisi"/>
          <p:cNvSpPr/>
          <p:nvPr/>
        </p:nvSpPr>
        <p:spPr>
          <a:xfrm>
            <a:off x="5572132" y="1214422"/>
            <a:ext cx="1500198" cy="1214446"/>
          </a:xfrm>
          <a:prstGeom prst="wedgeRoundRectCallout">
            <a:avLst>
              <a:gd name="adj1" fmla="val -70253"/>
              <a:gd name="adj2" fmla="val 1489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Düt</a:t>
            </a:r>
            <a:r>
              <a:rPr lang="tr-TR" dirty="0" smtClean="0"/>
              <a:t> </a:t>
            </a:r>
            <a:r>
              <a:rPr lang="tr-TR" dirty="0" err="1" smtClean="0"/>
              <a:t>düüütt</a:t>
            </a:r>
            <a:endParaRPr lang="tr-TR" dirty="0"/>
          </a:p>
        </p:txBody>
      </p:sp>
      <p:pic>
        <p:nvPicPr>
          <p:cNvPr id="6" name="5 Resim" descr="45araba.jpg"/>
          <p:cNvPicPr>
            <a:picLocks noChangeAspect="1"/>
          </p:cNvPicPr>
          <p:nvPr/>
        </p:nvPicPr>
        <p:blipFill>
          <a:blip r:embed="rId3">
            <a:duotone>
              <a:schemeClr val="accent6">
                <a:shade val="45000"/>
                <a:satMod val="135000"/>
              </a:schemeClr>
              <a:prstClr val="white"/>
            </a:duotone>
          </a:blip>
          <a:srcRect l="27863" t="20696" r="28211" b="40149"/>
          <a:stretch>
            <a:fillRect/>
          </a:stretch>
        </p:blipFill>
        <p:spPr>
          <a:xfrm rot="20041051">
            <a:off x="1291073" y="4703177"/>
            <a:ext cx="2519543" cy="1257372"/>
          </a:xfrm>
          <a:prstGeom prst="rect">
            <a:avLst/>
          </a:prstGeom>
        </p:spPr>
      </p:pic>
      <p:pic>
        <p:nvPicPr>
          <p:cNvPr id="7" name="6 Resim" descr="45araba.jpg"/>
          <p:cNvPicPr>
            <a:picLocks noChangeAspect="1"/>
          </p:cNvPicPr>
          <p:nvPr/>
        </p:nvPicPr>
        <p:blipFill>
          <a:blip r:embed="rId3">
            <a:duotone>
              <a:schemeClr val="accent1">
                <a:shade val="45000"/>
                <a:satMod val="135000"/>
              </a:schemeClr>
              <a:prstClr val="white"/>
            </a:duotone>
          </a:blip>
          <a:srcRect l="27863" t="20696" r="28211" b="40149"/>
          <a:stretch>
            <a:fillRect/>
          </a:stretch>
        </p:blipFill>
        <p:spPr>
          <a:xfrm rot="20041051">
            <a:off x="5648792" y="1417029"/>
            <a:ext cx="2519543" cy="1257372"/>
          </a:xfrm>
          <a:prstGeom prst="rect">
            <a:avLst/>
          </a:prstGeom>
        </p:spPr>
      </p:pic>
      <p:pic>
        <p:nvPicPr>
          <p:cNvPr id="5" name="4 Resim" descr="45araba.jpg"/>
          <p:cNvPicPr>
            <a:picLocks noChangeAspect="1"/>
          </p:cNvPicPr>
          <p:nvPr/>
        </p:nvPicPr>
        <p:blipFill>
          <a:blip r:embed="rId3"/>
          <a:srcRect l="7031" t="20696" r="7031" b="12323"/>
          <a:stretch>
            <a:fillRect/>
          </a:stretch>
        </p:blipFill>
        <p:spPr>
          <a:xfrm rot="20041051">
            <a:off x="222023" y="2185460"/>
            <a:ext cx="4929222" cy="2150933"/>
          </a:xfrm>
          <a:prstGeom prst="rect">
            <a:avLst/>
          </a:prstGeom>
        </p:spPr>
      </p:pic>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Neden Nesnesel Programlama?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3786182" y="3143248"/>
            <a:ext cx="5214974" cy="2928958"/>
          </a:xfrm>
        </p:spPr>
        <p:txBody>
          <a:bodyPr>
            <a:noAutofit/>
          </a:bodyPr>
          <a:lstStyle/>
          <a:p>
            <a:pPr algn="just"/>
            <a:r>
              <a:rPr lang="tr-TR" sz="1400" dirty="0" smtClean="0"/>
              <a:t>Büyük bir problemi olduğu gibi çözmeye çalışmak zordur ve uzun zaman alır. Bunun yerine </a:t>
            </a:r>
            <a:r>
              <a:rPr lang="tr-TR" sz="1400" b="1" dirty="0" smtClean="0"/>
              <a:t>problemi mümkün olan küçük parçalara ayırmak </a:t>
            </a:r>
            <a:r>
              <a:rPr lang="tr-TR" sz="1400" dirty="0" smtClean="0"/>
              <a:t>ve bu küçük parçaları çözerek problemin tamamını çözmek daha kolay ve daha hızlıdır.</a:t>
            </a:r>
            <a:endParaRPr lang="tr-TR" sz="1400" b="1" dirty="0" smtClean="0"/>
          </a:p>
          <a:p>
            <a:pPr algn="just"/>
            <a:r>
              <a:rPr lang="tr-TR" sz="1400" dirty="0" smtClean="0"/>
              <a:t>Alt problemler nesnesel tabanlı dillerde ayrı sınıflar olarak tanımlanabilirler. Örneğin bir futbol oyununda hem futbolcuları, hem takımları, hem turnuvaları, hem stadyumları aynı anda kodlamaya çalışmak doğru bir iş değildir. Bunun yerine bu kavramlar ayrı birer sınıf olarak tanımlanır ve problemin çözümü daha kolay hale gelir.</a:t>
            </a:r>
          </a:p>
          <a:p>
            <a:pPr algn="just"/>
            <a:r>
              <a:rPr lang="tr-TR" sz="1400" dirty="0" smtClean="0"/>
              <a:t>C dili nesnesel programlamaya elverişli değildir ama </a:t>
            </a:r>
            <a:r>
              <a:rPr lang="tr-TR" sz="1800" b="1" i="1" dirty="0" smtClean="0">
                <a:solidFill>
                  <a:srgbClr val="0070C0"/>
                </a:solidFill>
              </a:rPr>
              <a:t>yapılar ile </a:t>
            </a:r>
            <a:r>
              <a:rPr lang="tr-TR" sz="1400" dirty="0" smtClean="0"/>
              <a:t>sınıflar/nesneler arasında benzerlikler vardır. C++ ya da Java nesnesel dillere örnek gösterilebilir.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7037E-6 L 0.34722 -0.19352 " pathEditMode="relative" rAng="0" ptsTypes="AA">
                                      <p:cBhvr>
                                        <p:cTn id="6" dur="2000" fill="hold"/>
                                        <p:tgtEl>
                                          <p:spTgt spid="6"/>
                                        </p:tgtEl>
                                        <p:attrNameLst>
                                          <p:attrName>ppt_x</p:attrName>
                                          <p:attrName>ppt_y</p:attrName>
                                        </p:attrNameLst>
                                      </p:cBhvr>
                                      <p:rCtr x="174" y="-97"/>
                                    </p:animMotion>
                                  </p:childTnLst>
                                </p:cTn>
                              </p:par>
                              <p:par>
                                <p:cTn id="7" presetID="0" presetClass="path" presetSubtype="0" accel="50000" decel="50000" fill="hold" nodeType="withEffect">
                                  <p:stCondLst>
                                    <p:cond delay="500"/>
                                  </p:stCondLst>
                                  <p:childTnLst>
                                    <p:animMotion origin="layout" path="M 4.72222E-6 -4.81481E-6 L 0.10243 0.1051 " pathEditMode="relative" ptsTypes="AA">
                                      <p:cBhvr>
                                        <p:cTn id="8" dur="1000" fill="hold"/>
                                        <p:tgtEl>
                                          <p:spTgt spid="7"/>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000"/>
                            </p:stCondLst>
                            <p:childTnLst>
                              <p:par>
                                <p:cTn id="13" presetID="22" presetClass="exit" presetSubtype="4" fill="hold" grpId="1" nodeType="afterEffect">
                                  <p:stCondLst>
                                    <p:cond delay="100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3500"/>
                            </p:stCondLst>
                            <p:childTnLst>
                              <p:par>
                                <p:cTn id="17" presetID="0" presetClass="path" presetSubtype="0" accel="50000" decel="50000" fill="hold" nodeType="afterEffect">
                                  <p:stCondLst>
                                    <p:cond delay="0"/>
                                  </p:stCondLst>
                                  <p:childTnLst>
                                    <p:animMotion origin="layout" path="M 0.34722 -0.19352 L 1.0401 -0.66621 " pathEditMode="relative" rAng="0" ptsTypes="AA">
                                      <p:cBhvr>
                                        <p:cTn id="18" dur="2000" fill="hold"/>
                                        <p:tgtEl>
                                          <p:spTgt spid="6"/>
                                        </p:tgtEl>
                                        <p:attrNameLst>
                                          <p:attrName>ppt_x</p:attrName>
                                          <p:attrName>ppt_y</p:attrName>
                                        </p:attrNameLst>
                                      </p:cBhvr>
                                      <p:rCtr x="346" y="-236"/>
                                    </p:animMotion>
                                  </p:childTnLst>
                                </p:cTn>
                              </p:par>
                              <p:par>
                                <p:cTn id="19" presetID="0" presetClass="path" presetSubtype="0" accel="50000" decel="50000" fill="hold" nodeType="withEffect">
                                  <p:stCondLst>
                                    <p:cond delay="0"/>
                                  </p:stCondLst>
                                  <p:childTnLst>
                                    <p:animMotion origin="layout" path="M 0.10243 0.10509 L 0.54792 -0.21829 " pathEditMode="relative" rAng="0" ptsTypes="AA">
                                      <p:cBhvr>
                                        <p:cTn id="20" dur="1000" fill="hold"/>
                                        <p:tgtEl>
                                          <p:spTgt spid="7"/>
                                        </p:tgtEl>
                                        <p:attrNameLst>
                                          <p:attrName>ppt_x</p:attrName>
                                          <p:attrName>ppt_y</p:attrName>
                                        </p:attrNameLst>
                                      </p:cBhvr>
                                      <p:rCtr x="22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Neden Nesnesel Programlama?</a:t>
            </a:r>
            <a:endParaRPr lang="tr-TR" dirty="0"/>
          </a:p>
        </p:txBody>
      </p:sp>
      <p:sp>
        <p:nvSpPr>
          <p:cNvPr id="3" name="2 İçerik Yer Tutucusu"/>
          <p:cNvSpPr>
            <a:spLocks noGrp="1"/>
          </p:cNvSpPr>
          <p:nvPr>
            <p:ph sz="quarter" idx="1"/>
          </p:nvPr>
        </p:nvSpPr>
        <p:spPr/>
        <p:txBody>
          <a:bodyPr/>
          <a:lstStyle/>
          <a:p>
            <a:r>
              <a:rPr lang="tr-TR" dirty="0" smtClean="0"/>
              <a:t>Örneğin, bir satranç oyunu kodu yazacağınızda, aslında aklınızdakiler basit olmasına rağmen, bunu koda dökmek çok karışık gelebilir.</a:t>
            </a:r>
          </a:p>
          <a:p>
            <a:r>
              <a:rPr lang="tr-TR" dirty="0" smtClean="0"/>
              <a:t>Nesnesel programlamada, satrançtaki her taşı </a:t>
            </a:r>
            <a:r>
              <a:rPr lang="tr-TR" b="1" dirty="0" smtClean="0"/>
              <a:t>bir nesne </a:t>
            </a:r>
            <a:r>
              <a:rPr lang="tr-TR" dirty="0" smtClean="0"/>
              <a:t>olarak kodladığınızda bu karışıklığın önüne geçebilirsiniz.</a:t>
            </a:r>
            <a:endParaRPr lang="tr-TR" dirty="0"/>
          </a:p>
        </p:txBody>
      </p:sp>
      <p:pic>
        <p:nvPicPr>
          <p:cNvPr id="1026" name="Picture 2" descr="Image result for satranc"/>
          <p:cNvPicPr>
            <a:picLocks noChangeAspect="1" noChangeArrowheads="1"/>
          </p:cNvPicPr>
          <p:nvPr/>
        </p:nvPicPr>
        <p:blipFill>
          <a:blip r:embed="rId2"/>
          <a:srcRect/>
          <a:stretch>
            <a:fillRect/>
          </a:stretch>
        </p:blipFill>
        <p:spPr bwMode="auto">
          <a:xfrm>
            <a:off x="500034" y="3643314"/>
            <a:ext cx="3929090" cy="2200291"/>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4929190" y="3643314"/>
            <a:ext cx="3357586" cy="3028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Yapı (</a:t>
            </a:r>
            <a:r>
              <a:rPr lang="tr-TR" sz="4000" b="1" dirty="0" err="1" smtClean="0">
                <a:solidFill>
                  <a:schemeClr val="tx2">
                    <a:lumMod val="60000"/>
                    <a:lumOff val="40000"/>
                  </a:schemeClr>
                </a:solidFill>
              </a:rPr>
              <a:t>Struct</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just">
              <a:buFontTx/>
              <a:buChar char="-"/>
            </a:pPr>
            <a:r>
              <a:rPr lang="tr-TR" b="1" i="1" dirty="0" smtClean="0">
                <a:solidFill>
                  <a:schemeClr val="tx1"/>
                </a:solidFill>
              </a:rPr>
              <a:t>Yapı</a:t>
            </a:r>
            <a:r>
              <a:rPr lang="tr-TR" dirty="0" smtClean="0">
                <a:solidFill>
                  <a:schemeClr val="tx1"/>
                </a:solidFill>
              </a:rPr>
              <a:t>, C dilinde bir veya birden fazla temel veri tipinin veya diğer </a:t>
            </a:r>
            <a:r>
              <a:rPr lang="tr-TR" b="1" i="1" dirty="0" smtClean="0">
                <a:solidFill>
                  <a:schemeClr val="tx1"/>
                </a:solidFill>
              </a:rPr>
              <a:t>yapı</a:t>
            </a:r>
            <a:r>
              <a:rPr lang="tr-TR" dirty="0" smtClean="0">
                <a:solidFill>
                  <a:schemeClr val="tx1"/>
                </a:solidFill>
              </a:rPr>
              <a:t>ların oluşturduğu karmaşık veri tipleri olarak tanımlanabilir.</a:t>
            </a:r>
          </a:p>
          <a:p>
            <a:pPr marL="342900" indent="-342900" algn="just">
              <a:buFontTx/>
              <a:buChar char="-"/>
            </a:pPr>
            <a:endParaRPr lang="tr-TR" dirty="0">
              <a:solidFill>
                <a:schemeClr val="tx1"/>
              </a:solidFill>
            </a:endParaRPr>
          </a:p>
          <a:p>
            <a:pPr marL="342900" indent="-342900" algn="just">
              <a:buFontTx/>
              <a:buChar char="-"/>
            </a:pPr>
            <a:r>
              <a:rPr lang="tr-TR" dirty="0" smtClean="0">
                <a:solidFill>
                  <a:schemeClr val="tx1"/>
                </a:solidFill>
              </a:rPr>
              <a:t>Örneğin bir futbol takımı, bir öğrenci, bir elektronik eşya gibi türler birer veri tipi olarak tanımlanabilir. Bu </a:t>
            </a:r>
            <a:r>
              <a:rPr lang="tr-TR" b="1" dirty="0" smtClean="0">
                <a:solidFill>
                  <a:schemeClr val="tx1"/>
                </a:solidFill>
              </a:rPr>
              <a:t>veri türlerinin</a:t>
            </a:r>
            <a:r>
              <a:rPr lang="tr-TR" dirty="0" smtClean="0">
                <a:solidFill>
                  <a:schemeClr val="tx1"/>
                </a:solidFill>
              </a:rPr>
              <a:t> birden fazla özelliği bulunmaktadır ve bu özelliklerin </a:t>
            </a:r>
            <a:r>
              <a:rPr lang="tr-TR" b="1" dirty="0" smtClean="0">
                <a:solidFill>
                  <a:schemeClr val="tx1"/>
                </a:solidFill>
              </a:rPr>
              <a:t>tek bir çatı altında toplanmış olması </a:t>
            </a:r>
            <a:r>
              <a:rPr lang="tr-TR" dirty="0" smtClean="0">
                <a:solidFill>
                  <a:schemeClr val="tx1"/>
                </a:solidFill>
              </a:rPr>
              <a:t>hem programcının, hem de programlama dilinin işini oldukça kolaylaştırmaktadır ve daha karmaşık programların kodlanmasına olanak sağlamaktadır.</a:t>
            </a:r>
            <a:endParaRPr lang="tr-TR" dirty="0">
              <a:solidFill>
                <a:schemeClr val="tx1"/>
              </a:solidFill>
            </a:endParaRPr>
          </a:p>
          <a:p>
            <a:pPr algn="just"/>
            <a:endParaRPr lang="tr-TR" dirty="0">
              <a:solidFill>
                <a:schemeClr val="tx1"/>
              </a:solidFill>
            </a:endParaRPr>
          </a:p>
          <a:p>
            <a:pPr algn="just">
              <a:buFontTx/>
              <a:buChar char="-"/>
            </a:pP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algn="just"/>
            <a:endParaRPr lang="tr-TR" sz="2400" dirty="0" smtClean="0">
              <a:solidFill>
                <a:schemeClr val="tx1"/>
              </a:solidFill>
            </a:endParaRPr>
          </a:p>
        </p:txBody>
      </p:sp>
    </p:spTree>
    <p:extLst>
      <p:ext uri="{BB962C8B-B14F-4D97-AF65-F5344CB8AC3E}">
        <p14:creationId xmlns:p14="http://schemas.microsoft.com/office/powerpoint/2010/main" xmlns="" val="124373093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 kullanımına basit bir örnek</a:t>
            </a:r>
            <a:endParaRPr lang="tr-TR" dirty="0"/>
          </a:p>
        </p:txBody>
      </p:sp>
      <p:sp>
        <p:nvSpPr>
          <p:cNvPr id="3" name="2 İçerik Yer Tutucusu"/>
          <p:cNvSpPr>
            <a:spLocks noGrp="1"/>
          </p:cNvSpPr>
          <p:nvPr>
            <p:ph sz="quarter" idx="1"/>
          </p:nvPr>
        </p:nvSpPr>
        <p:spPr/>
        <p:txBody>
          <a:bodyPr>
            <a:normAutofit fontScale="55000" lnSpcReduction="20000"/>
          </a:bodyPr>
          <a:lstStyle/>
          <a:p>
            <a:pPr>
              <a:buNone/>
            </a:pPr>
            <a:r>
              <a:rPr lang="tr-TR" dirty="0" smtClean="0"/>
              <a:t>// Yapı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typedef</a:t>
            </a:r>
            <a:r>
              <a:rPr lang="tr-TR" dirty="0" smtClean="0"/>
              <a:t> </a:t>
            </a:r>
            <a:r>
              <a:rPr lang="tr-TR" dirty="0" err="1" smtClean="0"/>
              <a:t>struct</a:t>
            </a:r>
            <a:r>
              <a:rPr lang="tr-TR" dirty="0" smtClean="0"/>
              <a:t> </a:t>
            </a:r>
          </a:p>
          <a:p>
            <a:pPr>
              <a:buNone/>
            </a:pPr>
            <a:r>
              <a:rPr lang="tr-TR" dirty="0" smtClean="0"/>
              <a:t>{ </a:t>
            </a:r>
          </a:p>
          <a:p>
            <a:pPr>
              <a:buNone/>
            </a:pPr>
            <a:r>
              <a:rPr lang="tr-TR" dirty="0" smtClean="0"/>
              <a:t>	</a:t>
            </a:r>
            <a:r>
              <a:rPr lang="tr-TR" dirty="0" err="1" smtClean="0"/>
              <a:t>int</a:t>
            </a:r>
            <a:r>
              <a:rPr lang="tr-TR" dirty="0" smtClean="0"/>
              <a:t> yas; </a:t>
            </a:r>
          </a:p>
          <a:p>
            <a:pPr>
              <a:buNone/>
            </a:pPr>
            <a:r>
              <a:rPr lang="tr-TR" dirty="0" smtClean="0"/>
              <a:t>	</a:t>
            </a:r>
            <a:r>
              <a:rPr lang="tr-TR" dirty="0" err="1" smtClean="0"/>
              <a:t>double</a:t>
            </a:r>
            <a:r>
              <a:rPr lang="tr-TR" dirty="0" smtClean="0"/>
              <a:t> kilo;</a:t>
            </a:r>
          </a:p>
          <a:p>
            <a:pPr>
              <a:buNone/>
            </a:pPr>
            <a:r>
              <a:rPr lang="tr-TR" dirty="0" smtClean="0"/>
              <a:t>} kimlik;</a:t>
            </a:r>
          </a:p>
          <a:p>
            <a:pPr>
              <a:buNone/>
            </a:pPr>
            <a:r>
              <a:rPr lang="tr-TR" sz="2100" dirty="0" smtClean="0"/>
              <a:t>// kimlik diye, </a:t>
            </a:r>
            <a:r>
              <a:rPr lang="tr-TR" sz="2100" b="1" dirty="0" err="1" smtClean="0"/>
              <a:t>int</a:t>
            </a:r>
            <a:r>
              <a:rPr lang="tr-TR" sz="2100" b="1" dirty="0" smtClean="0"/>
              <a:t> gibi, </a:t>
            </a:r>
            <a:r>
              <a:rPr lang="tr-TR" sz="2100" b="1" dirty="0" err="1" smtClean="0"/>
              <a:t>double</a:t>
            </a:r>
            <a:r>
              <a:rPr lang="tr-TR" sz="2100" b="1" dirty="0" smtClean="0"/>
              <a:t> </a:t>
            </a:r>
            <a:r>
              <a:rPr lang="tr-TR" sz="2100" dirty="0" smtClean="0"/>
              <a:t>gibi yeni bir veri türü tanımlandı.</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kimlik Can; </a:t>
            </a:r>
            <a:r>
              <a:rPr lang="tr-TR" sz="2100" dirty="0" smtClean="0"/>
              <a:t>// </a:t>
            </a:r>
            <a:r>
              <a:rPr lang="tr-TR" sz="2100" dirty="0" err="1" smtClean="0"/>
              <a:t>sözdizim</a:t>
            </a:r>
            <a:r>
              <a:rPr lang="tr-TR" sz="2100" dirty="0" smtClean="0"/>
              <a:t> açısından </a:t>
            </a:r>
            <a:r>
              <a:rPr lang="tr-TR" sz="2100" dirty="0" err="1" smtClean="0"/>
              <a:t>int</a:t>
            </a:r>
            <a:r>
              <a:rPr lang="tr-TR" sz="2100" dirty="0" smtClean="0"/>
              <a:t> a; yazmışız gibi</a:t>
            </a:r>
          </a:p>
          <a:p>
            <a:pPr>
              <a:buNone/>
            </a:pPr>
            <a:r>
              <a:rPr lang="tr-TR" dirty="0" smtClean="0"/>
              <a:t>	Can.yas=23; </a:t>
            </a:r>
            <a:r>
              <a:rPr lang="tr-TR" sz="2100" dirty="0" smtClean="0"/>
              <a:t>// değer ataması nokta operatörü ile.</a:t>
            </a:r>
          </a:p>
          <a:p>
            <a:pPr>
              <a:buNone/>
            </a:pPr>
            <a:r>
              <a:rPr lang="tr-TR" dirty="0" smtClean="0"/>
              <a:t>	Can.kilo=58.3;</a:t>
            </a:r>
          </a:p>
          <a:p>
            <a:pPr>
              <a:buNone/>
            </a:pPr>
            <a:r>
              <a:rPr lang="tr-TR" dirty="0" smtClean="0"/>
              <a:t>	</a:t>
            </a:r>
            <a:r>
              <a:rPr lang="tr-TR" dirty="0" err="1" smtClean="0"/>
              <a:t>printf</a:t>
            </a:r>
            <a:r>
              <a:rPr lang="tr-TR" dirty="0" smtClean="0"/>
              <a:t>("%d %</a:t>
            </a:r>
            <a:r>
              <a:rPr lang="tr-TR" dirty="0" err="1" smtClean="0"/>
              <a:t>lf</a:t>
            </a:r>
            <a:r>
              <a:rPr lang="tr-TR" dirty="0" smtClean="0"/>
              <a:t>", Can.yas, Can.kilo);	</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sp>
        <p:nvSpPr>
          <p:cNvPr id="9" name="8 Oval"/>
          <p:cNvSpPr/>
          <p:nvPr/>
        </p:nvSpPr>
        <p:spPr>
          <a:xfrm>
            <a:off x="500034" y="4071942"/>
            <a:ext cx="150019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6" name="15 Grup"/>
          <p:cNvGrpSpPr/>
          <p:nvPr/>
        </p:nvGrpSpPr>
        <p:grpSpPr>
          <a:xfrm>
            <a:off x="1780533" y="4437798"/>
            <a:ext cx="6863433" cy="943182"/>
            <a:chOff x="1780533" y="4437798"/>
            <a:chExt cx="6863433" cy="943182"/>
          </a:xfrm>
        </p:grpSpPr>
        <p:cxnSp>
          <p:nvCxnSpPr>
            <p:cNvPr id="10" name="9 Düz Bağlayıcı"/>
            <p:cNvCxnSpPr>
              <a:stCxn id="9" idx="5"/>
              <a:endCxn id="11" idx="1"/>
            </p:cNvCxnSpPr>
            <p:nvPr/>
          </p:nvCxnSpPr>
          <p:spPr>
            <a:xfrm rot="16200000" flipH="1">
              <a:off x="2942638" y="3275693"/>
              <a:ext cx="681571" cy="3005781"/>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4786314" y="4857760"/>
              <a:ext cx="385765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int</a:t>
              </a:r>
              <a:r>
                <a:rPr lang="tr-TR" sz="1400" dirty="0" smtClean="0"/>
                <a:t> türünden x tanımlar gibi,</a:t>
              </a:r>
            </a:p>
            <a:p>
              <a:r>
                <a:rPr lang="tr-TR" sz="1400" dirty="0" smtClean="0"/>
                <a:t>burada kimlik yapı türünden bir Can tanımlıyoruz.</a:t>
              </a:r>
              <a:endParaRPr lang="tr-TR" sz="1400" dirty="0"/>
            </a:p>
          </p:txBody>
        </p:sp>
      </p:grpSp>
      <p:grpSp>
        <p:nvGrpSpPr>
          <p:cNvPr id="15" name="14 Grup"/>
          <p:cNvGrpSpPr/>
          <p:nvPr/>
        </p:nvGrpSpPr>
        <p:grpSpPr>
          <a:xfrm>
            <a:off x="4500562" y="1214422"/>
            <a:ext cx="4452938" cy="2943225"/>
            <a:chOff x="4500562" y="1214422"/>
            <a:chExt cx="4452938" cy="2943225"/>
          </a:xfrm>
        </p:grpSpPr>
        <p:pic>
          <p:nvPicPr>
            <p:cNvPr id="1026" name="Picture 2"/>
            <p:cNvPicPr>
              <a:picLocks noChangeAspect="1" noChangeArrowheads="1"/>
            </p:cNvPicPr>
            <p:nvPr/>
          </p:nvPicPr>
          <p:blipFill>
            <a:blip r:embed="rId2"/>
            <a:srcRect/>
            <a:stretch>
              <a:fillRect/>
            </a:stretch>
          </p:blipFill>
          <p:spPr bwMode="auto">
            <a:xfrm>
              <a:off x="4572000" y="1214422"/>
              <a:ext cx="4381500" cy="2943225"/>
            </a:xfrm>
            <a:prstGeom prst="rect">
              <a:avLst/>
            </a:prstGeom>
            <a:ln>
              <a:noFill/>
            </a:ln>
            <a:effectLst>
              <a:softEdge rad="112500"/>
            </a:effectLst>
          </p:spPr>
        </p:pic>
        <p:sp>
          <p:nvSpPr>
            <p:cNvPr id="14" name="13 Oval"/>
            <p:cNvSpPr/>
            <p:nvPr/>
          </p:nvSpPr>
          <p:spPr>
            <a:xfrm>
              <a:off x="4500562" y="1714488"/>
              <a:ext cx="1428760" cy="1800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Yapı Tanımlama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55000" lnSpcReduction="20000"/>
          </a:bodyPr>
          <a:lstStyle/>
          <a:p>
            <a:pPr marL="342900" indent="-342900" algn="just">
              <a:buFontTx/>
              <a:buChar char="-"/>
            </a:pPr>
            <a:r>
              <a:rPr lang="tr-TR" dirty="0" smtClean="0">
                <a:solidFill>
                  <a:schemeClr val="tx1"/>
                </a:solidFill>
              </a:rPr>
              <a:t>Bir yapı tanımlamak için </a:t>
            </a:r>
            <a:r>
              <a:rPr lang="tr-TR" b="1" dirty="0" err="1" smtClean="0">
                <a:solidFill>
                  <a:schemeClr val="tx1"/>
                </a:solidFill>
              </a:rPr>
              <a:t>typedef</a:t>
            </a:r>
            <a:r>
              <a:rPr lang="tr-TR" dirty="0" smtClean="0">
                <a:solidFill>
                  <a:schemeClr val="tx1"/>
                </a:solidFill>
              </a:rPr>
              <a:t> ve </a:t>
            </a:r>
            <a:r>
              <a:rPr lang="tr-TR" b="1" dirty="0" err="1" smtClean="0">
                <a:solidFill>
                  <a:schemeClr val="tx1"/>
                </a:solidFill>
              </a:rPr>
              <a:t>struct</a:t>
            </a:r>
            <a:r>
              <a:rPr lang="tr-TR" dirty="0" smtClean="0">
                <a:solidFill>
                  <a:schemeClr val="tx1"/>
                </a:solidFill>
              </a:rPr>
              <a:t> anahtar kelimelerini kullanacağız. Ayrıca yeni tanımladığımız veri tipine bir isim vereceğiz. </a:t>
            </a:r>
            <a:r>
              <a:rPr lang="tr-TR" dirty="0" smtClean="0"/>
              <a:t>Bir </a:t>
            </a:r>
            <a:r>
              <a:rPr lang="tr-TR" dirty="0" smtClean="0">
                <a:solidFill>
                  <a:schemeClr val="tx1"/>
                </a:solidFill>
              </a:rPr>
              <a:t>futbol takımı için bir </a:t>
            </a:r>
            <a:r>
              <a:rPr lang="tr-TR" dirty="0" smtClean="0"/>
              <a:t>yapı</a:t>
            </a:r>
            <a:r>
              <a:rPr lang="tr-TR" dirty="0" smtClean="0">
                <a:solidFill>
                  <a:schemeClr val="tx1"/>
                </a:solidFill>
              </a:rPr>
              <a:t> tanımı şu şekilde olabilir:</a:t>
            </a:r>
          </a:p>
          <a:p>
            <a:pPr marL="342900" indent="-342900" algn="just">
              <a:buFontTx/>
              <a:buChar char="-"/>
            </a:pPr>
            <a:endParaRPr lang="tr-TR" dirty="0">
              <a:solidFill>
                <a:schemeClr val="tx1"/>
              </a:solidFill>
            </a:endParaRPr>
          </a:p>
          <a:p>
            <a:pPr lvl="3">
              <a:buNone/>
            </a:pPr>
            <a:r>
              <a:rPr lang="en-US" sz="2900" b="1" dirty="0" err="1">
                <a:solidFill>
                  <a:srgbClr val="7F0055"/>
                </a:solidFill>
                <a:latin typeface="Consolas"/>
              </a:rPr>
              <a:t>typedef</a:t>
            </a:r>
            <a:r>
              <a:rPr lang="en-US" sz="2900" b="1" dirty="0">
                <a:solidFill>
                  <a:srgbClr val="000000"/>
                </a:solidFill>
                <a:latin typeface="Consolas"/>
              </a:rPr>
              <a:t> </a:t>
            </a:r>
            <a:r>
              <a:rPr lang="en-US" sz="2900" b="1" dirty="0" err="1" smtClean="0">
                <a:solidFill>
                  <a:srgbClr val="7F0055"/>
                </a:solidFill>
                <a:latin typeface="Consolas"/>
              </a:rPr>
              <a:t>struct</a:t>
            </a:r>
            <a:endParaRPr lang="tr-TR" sz="2900" b="1" dirty="0" smtClean="0">
              <a:solidFill>
                <a:srgbClr val="7F0055"/>
              </a:solidFill>
              <a:latin typeface="Consolas"/>
            </a:endParaRPr>
          </a:p>
          <a:p>
            <a:pPr lvl="3">
              <a:buNone/>
            </a:pPr>
            <a:r>
              <a:rPr lang="en-US" sz="2900" b="1" dirty="0" smtClean="0">
                <a:solidFill>
                  <a:srgbClr val="000000"/>
                </a:solidFill>
                <a:latin typeface="Consolas"/>
              </a:rPr>
              <a:t>{</a:t>
            </a:r>
            <a:endParaRPr lang="en-US" sz="2900" b="1" dirty="0">
              <a:solidFill>
                <a:srgbClr val="000000"/>
              </a:solidFill>
              <a:latin typeface="Consolas"/>
            </a:endParaRPr>
          </a:p>
          <a:p>
            <a:pPr lvl="3">
              <a:buNone/>
            </a:pPr>
            <a:r>
              <a:rPr lang="tr-TR" sz="2900" b="1" dirty="0">
                <a:solidFill>
                  <a:srgbClr val="7F0055"/>
                </a:solidFill>
                <a:latin typeface="Consolas"/>
              </a:rPr>
              <a:t> </a:t>
            </a:r>
            <a:r>
              <a:rPr lang="tr-TR" sz="2900" b="1" dirty="0" smtClean="0">
                <a:solidFill>
                  <a:srgbClr val="7F0055"/>
                </a:solidFill>
                <a:latin typeface="Consolas"/>
              </a:rPr>
              <a:t>   </a:t>
            </a:r>
            <a:r>
              <a:rPr lang="en-US" sz="2900" b="1" dirty="0" smtClean="0">
                <a:solidFill>
                  <a:srgbClr val="7F0055"/>
                </a:solidFill>
                <a:latin typeface="Consolas"/>
              </a:rPr>
              <a:t>char</a:t>
            </a:r>
            <a:r>
              <a:rPr lang="en-US" sz="2900" b="1" dirty="0" smtClean="0">
                <a:solidFill>
                  <a:srgbClr val="000000"/>
                </a:solidFill>
                <a:latin typeface="Consolas"/>
              </a:rPr>
              <a:t> </a:t>
            </a:r>
            <a:r>
              <a:rPr lang="en-US" sz="2900" b="1" dirty="0" err="1">
                <a:solidFill>
                  <a:srgbClr val="0000C0"/>
                </a:solidFill>
                <a:latin typeface="Consolas"/>
              </a:rPr>
              <a:t>takimAdi</a:t>
            </a:r>
            <a:r>
              <a:rPr lang="en-US" sz="2900" b="1" dirty="0">
                <a:solidFill>
                  <a:srgbClr val="000000"/>
                </a:solidFill>
                <a:latin typeface="Consolas"/>
              </a:rPr>
              <a:t>[50];</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oynadigiMacSayisi</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galibiyet</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beraberlik</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maglubiyet</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attigiGol</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yedigiGol</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puan</a:t>
            </a:r>
            <a:r>
              <a:rPr lang="en-US" sz="2900" b="1" dirty="0">
                <a:solidFill>
                  <a:srgbClr val="000000"/>
                </a:solidFill>
                <a:latin typeface="Consolas"/>
              </a:rPr>
              <a:t>;</a:t>
            </a:r>
          </a:p>
          <a:p>
            <a:pPr lvl="3">
              <a:buNone/>
            </a:pPr>
            <a:r>
              <a:rPr lang="tr-TR" sz="2900" b="1" dirty="0" smtClean="0">
                <a:solidFill>
                  <a:srgbClr val="7F0055"/>
                </a:solidFill>
                <a:latin typeface="Consolas"/>
              </a:rPr>
              <a:t>    </a:t>
            </a:r>
            <a:r>
              <a:rPr lang="en-US" sz="2900" b="1" dirty="0" err="1" smtClean="0">
                <a:solidFill>
                  <a:srgbClr val="7F0055"/>
                </a:solidFill>
                <a:latin typeface="Consolas"/>
              </a:rPr>
              <a:t>int</a:t>
            </a:r>
            <a:r>
              <a:rPr lang="en-US" sz="2900" b="1" dirty="0" smtClean="0">
                <a:solidFill>
                  <a:srgbClr val="000000"/>
                </a:solidFill>
                <a:latin typeface="Consolas"/>
              </a:rPr>
              <a:t> </a:t>
            </a:r>
            <a:r>
              <a:rPr lang="en-US" sz="2900" b="1" dirty="0" err="1">
                <a:solidFill>
                  <a:srgbClr val="0000C0"/>
                </a:solidFill>
                <a:latin typeface="Consolas"/>
              </a:rPr>
              <a:t>averaj</a:t>
            </a:r>
            <a:r>
              <a:rPr lang="en-US" sz="2900" b="1" dirty="0">
                <a:solidFill>
                  <a:srgbClr val="000000"/>
                </a:solidFill>
                <a:latin typeface="Consolas"/>
              </a:rPr>
              <a:t>;</a:t>
            </a:r>
          </a:p>
          <a:p>
            <a:pPr lvl="3">
              <a:buNone/>
            </a:pPr>
            <a:r>
              <a:rPr lang="en-US" sz="2900" dirty="0">
                <a:solidFill>
                  <a:srgbClr val="000000"/>
                </a:solidFill>
                <a:latin typeface="Consolas"/>
              </a:rPr>
              <a:t>} </a:t>
            </a:r>
            <a:r>
              <a:rPr lang="en-US" sz="2900" dirty="0" err="1">
                <a:solidFill>
                  <a:srgbClr val="005032"/>
                </a:solidFill>
                <a:latin typeface="Consolas"/>
              </a:rPr>
              <a:t>Takim</a:t>
            </a:r>
            <a:r>
              <a:rPr lang="en-US" sz="2900" dirty="0" smtClean="0">
                <a:solidFill>
                  <a:srgbClr val="000000"/>
                </a:solidFill>
                <a:latin typeface="Consolas"/>
              </a:rPr>
              <a:t>;</a:t>
            </a:r>
            <a:endParaRPr lang="tr-TR" sz="2900" dirty="0" smtClean="0">
              <a:solidFill>
                <a:srgbClr val="000000"/>
              </a:solidFill>
              <a:latin typeface="Consolas"/>
            </a:endParaRPr>
          </a:p>
          <a:p>
            <a:pPr algn="l"/>
            <a:endParaRPr lang="tr-TR" dirty="0">
              <a:solidFill>
                <a:srgbClr val="000000"/>
              </a:solidFill>
              <a:latin typeface="Consolas"/>
            </a:endParaRPr>
          </a:p>
          <a:p>
            <a:pPr algn="l"/>
            <a:r>
              <a:rPr lang="tr-TR" dirty="0" smtClean="0">
                <a:solidFill>
                  <a:srgbClr val="000000"/>
                </a:solidFill>
              </a:rPr>
              <a:t>Burada </a:t>
            </a:r>
            <a:r>
              <a:rPr lang="tr-TR" b="1" dirty="0" err="1" smtClean="0">
                <a:solidFill>
                  <a:srgbClr val="000000"/>
                </a:solidFill>
              </a:rPr>
              <a:t>typedef</a:t>
            </a:r>
            <a:r>
              <a:rPr lang="tr-TR" dirty="0" smtClean="0">
                <a:solidFill>
                  <a:srgbClr val="000000"/>
                </a:solidFill>
              </a:rPr>
              <a:t> komutu bir veri tipi tanımlandığını, </a:t>
            </a:r>
            <a:r>
              <a:rPr lang="tr-TR" b="1" dirty="0" err="1" smtClean="0">
                <a:solidFill>
                  <a:srgbClr val="000000"/>
                </a:solidFill>
              </a:rPr>
              <a:t>struct</a:t>
            </a:r>
            <a:r>
              <a:rPr lang="tr-TR" dirty="0" smtClean="0">
                <a:solidFill>
                  <a:srgbClr val="000000"/>
                </a:solidFill>
              </a:rPr>
              <a:t> bu veri tipinin türünü, </a:t>
            </a:r>
            <a:r>
              <a:rPr lang="tr-TR" b="1" dirty="0" smtClean="0">
                <a:solidFill>
                  <a:srgbClr val="000000"/>
                </a:solidFill>
              </a:rPr>
              <a:t>Takim</a:t>
            </a:r>
            <a:r>
              <a:rPr lang="tr-TR" dirty="0" smtClean="0">
                <a:solidFill>
                  <a:srgbClr val="000000"/>
                </a:solidFill>
              </a:rPr>
              <a:t> ise bu yeni veri tipinin adını belirtir (tıpkı </a:t>
            </a:r>
            <a:r>
              <a:rPr lang="tr-TR" dirty="0" err="1" smtClean="0">
                <a:solidFill>
                  <a:srgbClr val="000000"/>
                </a:solidFill>
              </a:rPr>
              <a:t>int</a:t>
            </a:r>
            <a:r>
              <a:rPr lang="tr-TR" dirty="0" smtClean="0">
                <a:solidFill>
                  <a:srgbClr val="000000"/>
                </a:solidFill>
              </a:rPr>
              <a:t>, </a:t>
            </a:r>
            <a:r>
              <a:rPr lang="tr-TR" dirty="0" err="1" smtClean="0">
                <a:solidFill>
                  <a:srgbClr val="000000"/>
                </a:solidFill>
              </a:rPr>
              <a:t>float</a:t>
            </a:r>
            <a:r>
              <a:rPr lang="tr-TR" dirty="0" smtClean="0">
                <a:solidFill>
                  <a:srgbClr val="000000"/>
                </a:solidFill>
              </a:rPr>
              <a:t>, </a:t>
            </a:r>
            <a:r>
              <a:rPr lang="tr-TR" dirty="0" err="1" smtClean="0">
                <a:solidFill>
                  <a:srgbClr val="000000"/>
                </a:solidFill>
              </a:rPr>
              <a:t>char</a:t>
            </a:r>
            <a:r>
              <a:rPr lang="tr-TR" dirty="0" smtClean="0">
                <a:solidFill>
                  <a:srgbClr val="000000"/>
                </a:solidFill>
              </a:rPr>
              <a:t> gibi yeni bir tür). Yapı içeriğinde yalnızca ilgili veri tipine ait özellikleri belirten veri türleri yer alır.</a:t>
            </a:r>
            <a:endParaRPr lang="tr-TR" dirty="0">
              <a:solidFill>
                <a:schemeClr val="tx1"/>
              </a:solidFill>
            </a:endParaRPr>
          </a:p>
          <a:p>
            <a:pPr algn="just"/>
            <a:endParaRPr lang="tr-TR" dirty="0">
              <a:solidFill>
                <a:schemeClr val="tx1"/>
              </a:solidFill>
            </a:endParaRPr>
          </a:p>
          <a:p>
            <a:pPr algn="just">
              <a:buFontTx/>
              <a:buChar char="-"/>
            </a:pP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smtClean="0">
              <a:solidFill>
                <a:schemeClr val="tx1"/>
              </a:solidFill>
            </a:endParaRPr>
          </a:p>
          <a:p>
            <a:pPr algn="just"/>
            <a:endParaRPr lang="tr-TR" sz="2400" dirty="0" smtClean="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715008" y="1857364"/>
            <a:ext cx="2162175" cy="3057525"/>
          </a:xfrm>
          <a:prstGeom prst="rect">
            <a:avLst/>
          </a:prstGeom>
          <a:ln>
            <a:noFill/>
          </a:ln>
          <a:effectLst>
            <a:softEdge rad="112500"/>
          </a:effectLst>
        </p:spPr>
      </p:pic>
    </p:spTree>
    <p:extLst>
      <p:ext uri="{BB962C8B-B14F-4D97-AF65-F5344CB8AC3E}">
        <p14:creationId xmlns:p14="http://schemas.microsoft.com/office/powerpoint/2010/main" xmlns="" val="212659532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smtClean="0">
                <a:solidFill>
                  <a:schemeClr val="tx2">
                    <a:lumMod val="60000"/>
                    <a:lumOff val="40000"/>
                  </a:schemeClr>
                </a:solidFill>
              </a:rPr>
              <a:t>Yapıların içinin temizlenmesi</a:t>
            </a:r>
            <a:endParaRPr lang="tr-TR" sz="4000" b="1" dirty="0">
              <a:solidFill>
                <a:schemeClr val="tx2">
                  <a:lumMod val="60000"/>
                  <a:lumOff val="40000"/>
                </a:schemeClr>
              </a:solidFill>
            </a:endParaRPr>
          </a:p>
        </p:txBody>
      </p:sp>
      <p:sp>
        <p:nvSpPr>
          <p:cNvPr id="3" name="2 İçerik Yer Tutucusu"/>
          <p:cNvSpPr>
            <a:spLocks noGrp="1"/>
          </p:cNvSpPr>
          <p:nvPr>
            <p:ph sz="quarter" idx="1"/>
          </p:nvPr>
        </p:nvSpPr>
        <p:spPr/>
        <p:txBody>
          <a:bodyPr/>
          <a:lstStyle/>
          <a:p>
            <a:r>
              <a:rPr lang="tr-TR" dirty="0" smtClean="0"/>
              <a:t>Bir yapı tanımlandığı esnada, { </a:t>
            </a:r>
            <a:r>
              <a:rPr lang="tr-TR" sz="1800" dirty="0" smtClean="0"/>
              <a:t>ilk elemana ait nötr değer </a:t>
            </a:r>
            <a:r>
              <a:rPr lang="tr-TR" dirty="0" smtClean="0"/>
              <a:t>} şekliyle tüm elemanları ‘çöp’ten arındırılabilir.</a:t>
            </a:r>
          </a:p>
          <a:p>
            <a:endParaRPr lang="tr-TR" dirty="0" smtClean="0"/>
          </a:p>
          <a:p>
            <a:pPr>
              <a:buNone/>
            </a:pPr>
            <a:r>
              <a:rPr lang="tr-TR" dirty="0" smtClean="0"/>
              <a:t>	Takim </a:t>
            </a:r>
            <a:r>
              <a:rPr lang="tr-TR" dirty="0" err="1" smtClean="0"/>
              <a:t>FCbarcelona</a:t>
            </a:r>
            <a:r>
              <a:rPr lang="tr-TR" dirty="0" smtClean="0"/>
              <a:t> ={ 0 };</a:t>
            </a:r>
            <a:endParaRPr lang="tr-TR" dirty="0"/>
          </a:p>
        </p:txBody>
      </p:sp>
      <p:sp>
        <p:nvSpPr>
          <p:cNvPr id="4" name="3 Yuvarlatılmış Dikdörtgen"/>
          <p:cNvSpPr/>
          <p:nvPr/>
        </p:nvSpPr>
        <p:spPr>
          <a:xfrm>
            <a:off x="2928926" y="3500438"/>
            <a:ext cx="5643602"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Yapı değişkeni tanımlamasını önceden bildiğiniz değişken tanımlaması ile kıyaslayınız. Kullanımları çok benzerdir.</a:t>
            </a:r>
          </a:p>
          <a:p>
            <a:pPr algn="ctr"/>
            <a:r>
              <a:rPr lang="tr-TR" dirty="0" err="1" smtClean="0"/>
              <a:t>int</a:t>
            </a:r>
            <a:r>
              <a:rPr lang="tr-TR" dirty="0" smtClean="0"/>
              <a:t> x = 0;</a:t>
            </a:r>
          </a:p>
          <a:p>
            <a:pPr algn="ctr"/>
            <a:r>
              <a:rPr lang="tr-TR" dirty="0" err="1" smtClean="0"/>
              <a:t>double</a:t>
            </a:r>
            <a:r>
              <a:rPr lang="tr-TR" dirty="0" smtClean="0"/>
              <a:t> t[5] ={};</a:t>
            </a:r>
          </a:p>
          <a:p>
            <a:pPr algn="ctr"/>
            <a:endParaRPr lang="tr-TR" dirty="0" smtClean="0"/>
          </a:p>
          <a:p>
            <a:pPr algn="ctr"/>
            <a:r>
              <a:rPr lang="tr-TR" dirty="0" smtClean="0"/>
              <a:t>Adeta </a:t>
            </a:r>
            <a:r>
              <a:rPr lang="tr-TR" dirty="0" err="1" smtClean="0"/>
              <a:t>int</a:t>
            </a:r>
            <a:r>
              <a:rPr lang="tr-TR" dirty="0" smtClean="0"/>
              <a:t>,</a:t>
            </a:r>
            <a:r>
              <a:rPr lang="tr-TR" dirty="0" err="1" smtClean="0"/>
              <a:t>double’a</a:t>
            </a:r>
            <a:r>
              <a:rPr lang="tr-TR" dirty="0" smtClean="0"/>
              <a:t>… ek olarak kendi değişken türümüzü (yapı) tanımlıyoruz.</a:t>
            </a:r>
          </a:p>
        </p:txBody>
      </p:sp>
      <p:pic>
        <p:nvPicPr>
          <p:cNvPr id="5" name="4 Resim" descr="index.jpg"/>
          <p:cNvPicPr>
            <a:picLocks noChangeAspect="1"/>
          </p:cNvPicPr>
          <p:nvPr/>
        </p:nvPicPr>
        <p:blipFill>
          <a:blip r:embed="rId2"/>
          <a:stretch>
            <a:fillRect/>
          </a:stretch>
        </p:blipFill>
        <p:spPr>
          <a:xfrm>
            <a:off x="5000628" y="2043112"/>
            <a:ext cx="3476625" cy="1314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6 Düz Ok Bağlayıcısı"/>
          <p:cNvCxnSpPr/>
          <p:nvPr/>
        </p:nvCxnSpPr>
        <p:spPr>
          <a:xfrm rot="10800000" flipV="1">
            <a:off x="1714480" y="3000372"/>
            <a:ext cx="200026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285720" y="3214686"/>
            <a:ext cx="1785950" cy="3046988"/>
          </a:xfrm>
          <a:prstGeom prst="rect">
            <a:avLst/>
          </a:prstGeom>
          <a:noFill/>
        </p:spPr>
        <p:txBody>
          <a:bodyPr wrap="square" rtlCol="0">
            <a:spAutoFit/>
          </a:bodyPr>
          <a:lstStyle/>
          <a:p>
            <a:r>
              <a:rPr lang="tr-TR" sz="1400" i="1" dirty="0" smtClean="0"/>
              <a:t>Tanım gereği ilk elemana ait değeri girmeniz gerekiyor. </a:t>
            </a:r>
          </a:p>
          <a:p>
            <a:r>
              <a:rPr lang="tr-TR" sz="1400" i="1" dirty="0" smtClean="0"/>
              <a:t>Bu </a:t>
            </a:r>
            <a:r>
              <a:rPr lang="tr-TR" sz="1400" i="1" dirty="0" err="1" smtClean="0"/>
              <a:t>char</a:t>
            </a:r>
            <a:r>
              <a:rPr lang="tr-TR" sz="1400" i="1" dirty="0" smtClean="0"/>
              <a:t> ise '\0',</a:t>
            </a:r>
          </a:p>
          <a:p>
            <a:r>
              <a:rPr lang="tr-TR" sz="1400" i="1" dirty="0" err="1" smtClean="0"/>
              <a:t>double</a:t>
            </a:r>
            <a:r>
              <a:rPr lang="tr-TR" sz="1400" i="1" dirty="0" smtClean="0"/>
              <a:t> ise 0.0,</a:t>
            </a:r>
          </a:p>
          <a:p>
            <a:r>
              <a:rPr lang="tr-TR" sz="1400" i="1" dirty="0" err="1" smtClean="0"/>
              <a:t>int</a:t>
            </a:r>
            <a:r>
              <a:rPr lang="tr-TR" sz="1400" i="1" dirty="0" smtClean="0"/>
              <a:t> ise 0 olabilir.</a:t>
            </a:r>
          </a:p>
          <a:p>
            <a:r>
              <a:rPr lang="tr-TR" sz="1400" i="1" dirty="0" smtClean="0"/>
              <a:t>Dizilerde ise doğrudan {} diyebiliyorduk.</a:t>
            </a:r>
          </a:p>
          <a:p>
            <a:r>
              <a:rPr lang="tr-TR" sz="1400" i="1" dirty="0" smtClean="0"/>
              <a:t>----------------------------</a:t>
            </a:r>
          </a:p>
          <a:p>
            <a:r>
              <a:rPr lang="tr-TR" sz="1100" i="1" dirty="0" smtClean="0"/>
              <a:t>Kullanılan standarda bağımlı olduğu için başka bir derleyicide vs. duruma göre tüm elemanları elle girmeniz de gerekebilir.</a:t>
            </a:r>
            <a:r>
              <a:rPr lang="tr-TR" sz="1100" i="1" dirty="0"/>
              <a:t> </a:t>
            </a:r>
            <a:r>
              <a:rPr lang="tr-TR" sz="1100" i="1" dirty="0" smtClean="0"/>
              <a:t>Örn. {0, 0, 0} şeklinde.</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buNone/>
            </a:pPr>
            <a:endParaRPr lang="tr-TR" sz="2100" dirty="0" smtClean="0"/>
          </a:p>
          <a:p>
            <a:pPr lvl="1">
              <a:buNone/>
            </a:pPr>
            <a:r>
              <a:rPr lang="tr-TR" sz="2800" dirty="0" smtClean="0"/>
              <a:t>Bir yöntem:</a:t>
            </a:r>
          </a:p>
          <a:p>
            <a:pPr lvl="1"/>
            <a:r>
              <a:rPr lang="tr-TR" sz="2800" dirty="0" err="1" smtClean="0">
                <a:solidFill>
                  <a:schemeClr val="tx1"/>
                </a:solidFill>
              </a:rPr>
              <a:t>strcpy</a:t>
            </a:r>
            <a:r>
              <a:rPr lang="tr-TR" sz="2800" dirty="0" smtClean="0">
                <a:solidFill>
                  <a:schemeClr val="tx1"/>
                </a:solidFill>
              </a:rPr>
              <a:t>(urun.isim, “kitap”);</a:t>
            </a:r>
          </a:p>
          <a:p>
            <a:pPr lvl="1"/>
            <a:r>
              <a:rPr lang="tr-TR" sz="2800" dirty="0" smtClean="0">
                <a:solidFill>
                  <a:schemeClr val="tx1"/>
                </a:solidFill>
              </a:rPr>
              <a:t>urun.fiyat = 7.99;</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16 Resim" descr="bilgisayar.jpg"/>
          <p:cNvPicPr>
            <a:picLocks noChangeAspect="1"/>
          </p:cNvPicPr>
          <p:nvPr/>
        </p:nvPicPr>
        <p:blipFill>
          <a:blip r:embed="rId2"/>
          <a:stretch>
            <a:fillRect/>
          </a:stretch>
        </p:blipFill>
        <p:spPr>
          <a:xfrm>
            <a:off x="6715140" y="4643446"/>
            <a:ext cx="1188720" cy="1219200"/>
          </a:xfrm>
          <a:prstGeom prst="rect">
            <a:avLst/>
          </a:prstGeom>
        </p:spPr>
      </p:pic>
      <p:sp>
        <p:nvSpPr>
          <p:cNvPr id="10" name="9 Yuvarlatılmış Dikdörtgen"/>
          <p:cNvSpPr/>
          <p:nvPr/>
        </p:nvSpPr>
        <p:spPr>
          <a:xfrm>
            <a:off x="3071802" y="5000636"/>
            <a:ext cx="2643206"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Diğer yöntemlere ve söz dizimlerine ek slaytlarda değiniliyor.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normAutofit/>
          </a:bodyPr>
          <a:lstStyle/>
          <a:p>
            <a:r>
              <a:rPr lang="tr-TR" sz="1800" i="1" dirty="0" smtClean="0"/>
              <a:t>Geçtiğimiz hafta </a:t>
            </a:r>
            <a:r>
              <a:rPr lang="tr-TR" sz="1800" b="1" i="1" dirty="0" smtClean="0"/>
              <a:t>işaretçiyi </a:t>
            </a:r>
            <a:r>
              <a:rPr lang="tr-TR" sz="1800" i="1" dirty="0" smtClean="0"/>
              <a:t>öğrendik. İşaretçiler ile fonksiyonlara kalıcı değişiklik yapabilme yetkisi verebildik.</a:t>
            </a:r>
            <a:endParaRPr lang="tr-TR" sz="1800" i="1" dirty="0"/>
          </a:p>
        </p:txBody>
      </p:sp>
      <p:pic>
        <p:nvPicPr>
          <p:cNvPr id="143362" name="Picture 2"/>
          <p:cNvPicPr>
            <a:picLocks noChangeArrowheads="1"/>
          </p:cNvPicPr>
          <p:nvPr/>
        </p:nvPicPr>
        <p:blipFill>
          <a:blip r:embed="rId3"/>
          <a:stretch>
            <a:fillRect/>
          </a:stretch>
        </p:blipFill>
        <p:spPr bwMode="auto">
          <a:xfrm>
            <a:off x="357158" y="2238448"/>
            <a:ext cx="4040756" cy="2703579"/>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rrowheads="1"/>
          </p:cNvPicPr>
          <p:nvPr/>
        </p:nvPicPr>
        <p:blipFill>
          <a:blip r:embed="rId4"/>
          <a:stretch>
            <a:fillRect/>
          </a:stretch>
        </p:blipFill>
        <p:spPr bwMode="auto">
          <a:xfrm>
            <a:off x="4214810" y="2857496"/>
            <a:ext cx="4499132" cy="3156907"/>
          </a:xfrm>
          <a:prstGeom prst="roundRect">
            <a:avLst>
              <a:gd name="adj" fmla="val 142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Alıştırma</a:t>
            </a:r>
            <a:endParaRPr lang="tr-TR" dirty="0"/>
          </a:p>
        </p:txBody>
      </p:sp>
      <p:sp>
        <p:nvSpPr>
          <p:cNvPr id="3" name="2 İçerik Yer Tutucusu"/>
          <p:cNvSpPr>
            <a:spLocks noGrp="1"/>
          </p:cNvSpPr>
          <p:nvPr>
            <p:ph sz="quarter" idx="1"/>
          </p:nvPr>
        </p:nvSpPr>
        <p:spPr>
          <a:xfrm>
            <a:off x="457200" y="1219200"/>
            <a:ext cx="2543164" cy="2424114"/>
          </a:xfrm>
        </p:spPr>
        <p:style>
          <a:lnRef idx="2">
            <a:schemeClr val="accent5"/>
          </a:lnRef>
          <a:fillRef idx="1">
            <a:schemeClr val="lt1"/>
          </a:fillRef>
          <a:effectRef idx="0">
            <a:schemeClr val="accent5"/>
          </a:effectRef>
          <a:fontRef idx="minor">
            <a:schemeClr val="dk1"/>
          </a:fontRef>
        </p:style>
        <p:txBody>
          <a:bodyPr>
            <a:normAutofit/>
          </a:bodyPr>
          <a:lstStyle/>
          <a:p>
            <a:pPr>
              <a:buNone/>
            </a:pPr>
            <a:r>
              <a:rPr lang="en-US" sz="1800" dirty="0" smtClean="0"/>
              <a:t>#include &lt;</a:t>
            </a:r>
            <a:r>
              <a:rPr lang="en-US" sz="1800" dirty="0" err="1" smtClean="0"/>
              <a:t>stdio.h</a:t>
            </a:r>
            <a:r>
              <a:rPr lang="en-US" sz="1800" dirty="0" smtClean="0"/>
              <a:t>&gt;</a:t>
            </a:r>
          </a:p>
          <a:p>
            <a:pPr>
              <a:buNone/>
            </a:pPr>
            <a:r>
              <a:rPr lang="en-US" sz="1800" dirty="0" err="1" smtClean="0"/>
              <a:t>typedef</a:t>
            </a:r>
            <a:r>
              <a:rPr lang="en-US" sz="1800" dirty="0" smtClean="0"/>
              <a:t> </a:t>
            </a:r>
            <a:r>
              <a:rPr lang="en-US" sz="1800" dirty="0" err="1" smtClean="0"/>
              <a:t>struct</a:t>
            </a:r>
            <a:r>
              <a:rPr lang="en-US" sz="1800" dirty="0" smtClean="0"/>
              <a:t>{</a:t>
            </a:r>
          </a:p>
          <a:p>
            <a:pPr>
              <a:buNone/>
            </a:pPr>
            <a:r>
              <a:rPr lang="en-US" sz="1800" dirty="0" smtClean="0"/>
              <a:t>	</a:t>
            </a:r>
            <a:r>
              <a:rPr lang="en-US" sz="1800" dirty="0" err="1" smtClean="0"/>
              <a:t>int</a:t>
            </a:r>
            <a:r>
              <a:rPr lang="en-US" sz="1800" dirty="0" smtClean="0"/>
              <a:t> </a:t>
            </a:r>
            <a:r>
              <a:rPr lang="en-US" sz="1800" dirty="0" err="1" smtClean="0"/>
              <a:t>ciklet</a:t>
            </a:r>
            <a:r>
              <a:rPr lang="en-US" sz="1800" dirty="0" smtClean="0"/>
              <a:t>;</a:t>
            </a:r>
          </a:p>
          <a:p>
            <a:pPr>
              <a:buNone/>
            </a:pPr>
            <a:r>
              <a:rPr lang="en-US" sz="1800" dirty="0" smtClean="0"/>
              <a:t>	char un;</a:t>
            </a:r>
          </a:p>
          <a:p>
            <a:pPr>
              <a:buNone/>
            </a:pPr>
            <a:r>
              <a:rPr lang="en-US" sz="1800" dirty="0" smtClean="0"/>
              <a:t>	double </a:t>
            </a:r>
            <a:r>
              <a:rPr lang="en-US" sz="1800" dirty="0" err="1" smtClean="0"/>
              <a:t>makarna</a:t>
            </a:r>
            <a:r>
              <a:rPr lang="en-US" sz="1800" dirty="0" smtClean="0"/>
              <a:t>;</a:t>
            </a:r>
          </a:p>
          <a:p>
            <a:pPr>
              <a:buNone/>
            </a:pPr>
            <a:r>
              <a:rPr lang="en-US" sz="1800" dirty="0" smtClean="0"/>
              <a:t>} </a:t>
            </a:r>
            <a:r>
              <a:rPr lang="en-US" sz="1800" dirty="0" err="1" smtClean="0"/>
              <a:t>bakkal_turu</a:t>
            </a:r>
            <a:r>
              <a:rPr lang="en-US" sz="1800" dirty="0" smtClean="0"/>
              <a:t>;</a:t>
            </a:r>
          </a:p>
          <a:p>
            <a:endParaRPr lang="en-US" sz="1800" dirty="0" smtClean="0"/>
          </a:p>
          <a:p>
            <a:endParaRPr lang="en-US" sz="1800" dirty="0" smtClean="0"/>
          </a:p>
        </p:txBody>
      </p:sp>
      <p:sp>
        <p:nvSpPr>
          <p:cNvPr id="4" name="3 Dikdörtgen"/>
          <p:cNvSpPr/>
          <p:nvPr/>
        </p:nvSpPr>
        <p:spPr>
          <a:xfrm>
            <a:off x="3071802" y="428604"/>
            <a:ext cx="564360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err="1" smtClean="0"/>
              <a:t>int</a:t>
            </a:r>
            <a:r>
              <a:rPr lang="en-US" sz="2000" dirty="0" smtClean="0"/>
              <a:t> main()</a:t>
            </a:r>
          </a:p>
          <a:p>
            <a:r>
              <a:rPr lang="en-US" sz="2000" dirty="0" smtClean="0"/>
              <a:t>{</a:t>
            </a:r>
          </a:p>
          <a:p>
            <a:r>
              <a:rPr lang="en-US" sz="2000" dirty="0" err="1" smtClean="0"/>
              <a:t>bakkal_turu</a:t>
            </a:r>
            <a:r>
              <a:rPr lang="en-US" sz="2000" dirty="0" smtClean="0"/>
              <a:t> </a:t>
            </a:r>
            <a:r>
              <a:rPr lang="tr-TR" sz="2000" dirty="0" smtClean="0"/>
              <a:t> </a:t>
            </a:r>
            <a:r>
              <a:rPr lang="en-US" sz="2000" dirty="0" err="1" smtClean="0"/>
              <a:t>ali_abi</a:t>
            </a:r>
            <a:r>
              <a:rPr lang="en-US" sz="2000" dirty="0" smtClean="0"/>
              <a:t>;</a:t>
            </a:r>
          </a:p>
          <a:p>
            <a:r>
              <a:rPr lang="en-US" sz="2000" dirty="0" err="1" smtClean="0"/>
              <a:t>ali_abi.ciklet</a:t>
            </a:r>
            <a:r>
              <a:rPr lang="en-US" sz="2000" dirty="0" smtClean="0"/>
              <a:t>=2;</a:t>
            </a:r>
          </a:p>
          <a:p>
            <a:r>
              <a:rPr lang="en-US" sz="2000" dirty="0" err="1" smtClean="0"/>
              <a:t>ali_abi.un</a:t>
            </a:r>
            <a:r>
              <a:rPr lang="en-US" sz="2000" dirty="0" smtClean="0"/>
              <a:t>='a';</a:t>
            </a:r>
          </a:p>
          <a:p>
            <a:r>
              <a:rPr lang="en-US" sz="2000" dirty="0" err="1" smtClean="0"/>
              <a:t>ali_abi.makarna</a:t>
            </a:r>
            <a:r>
              <a:rPr lang="en-US" sz="2000" dirty="0" smtClean="0"/>
              <a:t>=3</a:t>
            </a:r>
            <a:r>
              <a:rPr lang="tr-TR" sz="2000" dirty="0" smtClean="0"/>
              <a:t>.0</a:t>
            </a:r>
            <a:r>
              <a:rPr lang="en-US" sz="2000" dirty="0" smtClean="0"/>
              <a:t>;</a:t>
            </a:r>
          </a:p>
          <a:p>
            <a:r>
              <a:rPr lang="en-US" sz="2000" dirty="0" err="1" smtClean="0"/>
              <a:t>int</a:t>
            </a:r>
            <a:r>
              <a:rPr lang="en-US" sz="2000" dirty="0" smtClean="0"/>
              <a:t> </a:t>
            </a:r>
            <a:r>
              <a:rPr lang="en-US" sz="2000" dirty="0" err="1" smtClean="0"/>
              <a:t>i</a:t>
            </a:r>
            <a:r>
              <a:rPr lang="en-US" sz="2000" dirty="0" smtClean="0"/>
              <a:t>;</a:t>
            </a:r>
          </a:p>
          <a:p>
            <a:r>
              <a:rPr lang="en-US" sz="2000" dirty="0" smtClean="0"/>
              <a:t>for(</a:t>
            </a:r>
            <a:r>
              <a:rPr lang="en-US" sz="2000" dirty="0" err="1" smtClean="0"/>
              <a:t>i</a:t>
            </a:r>
            <a:r>
              <a:rPr lang="en-US" sz="2000" dirty="0" smtClean="0"/>
              <a:t>=</a:t>
            </a:r>
            <a:r>
              <a:rPr lang="en-US" sz="2000" dirty="0" err="1" smtClean="0"/>
              <a:t>ali_abi.ciklet</a:t>
            </a:r>
            <a:r>
              <a:rPr lang="en-US" sz="2000" dirty="0" smtClean="0"/>
              <a:t>; </a:t>
            </a:r>
            <a:r>
              <a:rPr lang="en-US" sz="2000" dirty="0" err="1" smtClean="0"/>
              <a:t>i</a:t>
            </a:r>
            <a:r>
              <a:rPr lang="en-US" sz="2000" dirty="0" smtClean="0"/>
              <a:t>&lt;=</a:t>
            </a:r>
            <a:r>
              <a:rPr lang="tr-TR" sz="2000" dirty="0" smtClean="0"/>
              <a:t>(</a:t>
            </a:r>
            <a:r>
              <a:rPr lang="tr-TR" sz="2000" dirty="0" err="1" smtClean="0"/>
              <a:t>int</a:t>
            </a:r>
            <a:r>
              <a:rPr lang="tr-TR" sz="2000" dirty="0" smtClean="0"/>
              <a:t>)</a:t>
            </a:r>
            <a:r>
              <a:rPr lang="en-US" sz="2000" dirty="0" err="1" smtClean="0"/>
              <a:t>ali_abi.makarna</a:t>
            </a:r>
            <a:r>
              <a:rPr lang="en-US" sz="2000" dirty="0" smtClean="0"/>
              <a:t>; </a:t>
            </a:r>
            <a:r>
              <a:rPr lang="en-US" sz="2000" dirty="0" err="1" smtClean="0"/>
              <a:t>i</a:t>
            </a:r>
            <a:r>
              <a:rPr lang="en-US" sz="2000" dirty="0" smtClean="0"/>
              <a:t>++)</a:t>
            </a:r>
          </a:p>
          <a:p>
            <a:r>
              <a:rPr lang="en-US" sz="2000" dirty="0" err="1" smtClean="0"/>
              <a:t>printf</a:t>
            </a:r>
            <a:r>
              <a:rPr lang="en-US" sz="2000" dirty="0" smtClean="0"/>
              <a:t>("%c </a:t>
            </a:r>
            <a:r>
              <a:rPr lang="tr-TR" sz="2000" dirty="0" smtClean="0"/>
              <a:t> </a:t>
            </a:r>
            <a:r>
              <a:rPr lang="en-US" sz="2000" dirty="0" err="1" smtClean="0"/>
              <a:t>marka</a:t>
            </a:r>
            <a:r>
              <a:rPr lang="en-US" sz="2000" dirty="0" smtClean="0"/>
              <a:t> </a:t>
            </a:r>
            <a:r>
              <a:rPr lang="tr-TR" sz="2000" dirty="0" smtClean="0"/>
              <a:t> </a:t>
            </a:r>
            <a:r>
              <a:rPr lang="en-US" sz="2000" dirty="0" smtClean="0"/>
              <a:t>un!\n", </a:t>
            </a:r>
            <a:r>
              <a:rPr lang="en-US" sz="2000" dirty="0" err="1" smtClean="0"/>
              <a:t>ali_abi.un</a:t>
            </a:r>
            <a:r>
              <a:rPr lang="en-US" sz="2000" dirty="0" smtClean="0"/>
              <a:t>);</a:t>
            </a:r>
          </a:p>
          <a:p>
            <a:r>
              <a:rPr lang="en-US" sz="2000" dirty="0" err="1" smtClean="0"/>
              <a:t>printf</a:t>
            </a:r>
            <a:r>
              <a:rPr lang="en-US" sz="2000" dirty="0" smtClean="0"/>
              <a:t>("</a:t>
            </a:r>
            <a:r>
              <a:rPr lang="en-US" sz="2000" dirty="0" err="1" smtClean="0"/>
              <a:t>Bakkal</a:t>
            </a:r>
            <a:r>
              <a:rPr lang="en-US" sz="2000" dirty="0" smtClean="0"/>
              <a:t>\\Ali!");</a:t>
            </a:r>
          </a:p>
          <a:p>
            <a:r>
              <a:rPr lang="en-US" sz="2000" dirty="0" smtClean="0"/>
              <a:t>return 0;</a:t>
            </a:r>
          </a:p>
          <a:p>
            <a:r>
              <a:rPr lang="en-US" sz="2000" dirty="0" smtClean="0"/>
              <a:t>}</a:t>
            </a:r>
          </a:p>
        </p:txBody>
      </p:sp>
      <p:graphicFrame>
        <p:nvGraphicFramePr>
          <p:cNvPr id="5" name="4 Tablo"/>
          <p:cNvGraphicFramePr>
            <a:graphicFrameLocks noGrp="1"/>
          </p:cNvGraphicFramePr>
          <p:nvPr/>
        </p:nvGraphicFramePr>
        <p:xfrm>
          <a:off x="4500562" y="4929198"/>
          <a:ext cx="4191010" cy="1174743"/>
        </p:xfrm>
        <a:graphic>
          <a:graphicData uri="http://schemas.openxmlformats.org/drawingml/2006/table">
            <a:tbl>
              <a:tblPr firstRow="1" bandRow="1">
                <a:tableStyleId>{5940675A-B579-460E-94D1-54222C63F5DA}</a:tableStyleId>
              </a:tblPr>
              <a:tblGrid>
                <a:gridCol w="419101"/>
                <a:gridCol w="419101"/>
                <a:gridCol w="419101"/>
                <a:gridCol w="419101"/>
                <a:gridCol w="419101"/>
                <a:gridCol w="419101"/>
                <a:gridCol w="419101"/>
                <a:gridCol w="419101"/>
                <a:gridCol w="419101"/>
                <a:gridCol w="419101"/>
              </a:tblGrid>
              <a:tr h="391581">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9158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9158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pic>
        <p:nvPicPr>
          <p:cNvPr id="1026" name="Picture 2"/>
          <p:cNvPicPr>
            <a:picLocks noChangeAspect="1" noChangeArrowheads="1"/>
          </p:cNvPicPr>
          <p:nvPr/>
        </p:nvPicPr>
        <p:blipFill>
          <a:blip r:embed="rId2"/>
          <a:srcRect t="9990" r="78846" b="62265"/>
          <a:stretch>
            <a:fillRect/>
          </a:stretch>
        </p:blipFill>
        <p:spPr bwMode="auto">
          <a:xfrm>
            <a:off x="5715008" y="714356"/>
            <a:ext cx="2671781" cy="1214446"/>
          </a:xfrm>
          <a:prstGeom prst="rect">
            <a:avLst/>
          </a:prstGeom>
          <a:noFill/>
          <a:ln w="9525">
            <a:noFill/>
            <a:miter lim="800000"/>
            <a:headEnd/>
            <a:tailEnd/>
          </a:ln>
          <a:effectLst/>
        </p:spPr>
      </p:pic>
      <p:pic>
        <p:nvPicPr>
          <p:cNvPr id="7" name="6 Resim" descr="soru.jpg"/>
          <p:cNvPicPr>
            <a:picLocks noChangeAspect="1"/>
          </p:cNvPicPr>
          <p:nvPr/>
        </p:nvPicPr>
        <p:blipFill>
          <a:blip r:embed="rId3"/>
          <a:stretch>
            <a:fillRect/>
          </a:stretch>
        </p:blipFill>
        <p:spPr>
          <a:xfrm>
            <a:off x="785786" y="3714752"/>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s-l1000.jpg"/>
          <p:cNvPicPr>
            <a:picLocks noChangeAspect="1"/>
          </p:cNvPicPr>
          <p:nvPr/>
        </p:nvPicPr>
        <p:blipFill>
          <a:blip r:embed="rId2" cstate="print">
            <a:clrChange>
              <a:clrFrom>
                <a:srgbClr val="FFFFFF"/>
              </a:clrFrom>
              <a:clrTo>
                <a:srgbClr val="FFFFFF">
                  <a:alpha val="0"/>
                </a:srgbClr>
              </a:clrTo>
            </a:clrChange>
          </a:blip>
          <a:srcRect b="12413"/>
          <a:stretch>
            <a:fillRect/>
          </a:stretch>
        </p:blipFill>
        <p:spPr>
          <a:xfrm>
            <a:off x="1428728" y="3857628"/>
            <a:ext cx="3429024" cy="2500330"/>
          </a:xfrm>
          <a:prstGeom prst="rect">
            <a:avLst/>
          </a:prstGeom>
        </p:spPr>
      </p:pic>
      <p:pic>
        <p:nvPicPr>
          <p:cNvPr id="5" name="4 Resim" descr="hawthorne-sophia.jpg"/>
          <p:cNvPicPr>
            <a:picLocks noChangeAspect="1"/>
          </p:cNvPicPr>
          <p:nvPr/>
        </p:nvPicPr>
        <p:blipFill>
          <a:blip r:embed="rId3">
            <a:clrChange>
              <a:clrFrom>
                <a:srgbClr val="FFFFFF"/>
              </a:clrFrom>
              <a:clrTo>
                <a:srgbClr val="FFFFFF">
                  <a:alpha val="0"/>
                </a:srgbClr>
              </a:clrTo>
            </a:clrChange>
          </a:blip>
          <a:stretch>
            <a:fillRect/>
          </a:stretch>
        </p:blipFill>
        <p:spPr>
          <a:xfrm>
            <a:off x="4643406" y="2428868"/>
            <a:ext cx="4500594" cy="3656733"/>
          </a:xfrm>
          <a:prstGeom prst="rect">
            <a:avLst/>
          </a:prstGeom>
        </p:spPr>
      </p:pic>
      <p:sp>
        <p:nvSpPr>
          <p:cNvPr id="2" name="1 Başlık"/>
          <p:cNvSpPr>
            <a:spLocks noGrp="1"/>
          </p:cNvSpPr>
          <p:nvPr>
            <p:ph type="title"/>
          </p:nvPr>
        </p:nvSpPr>
        <p:spPr/>
        <p:txBody>
          <a:bodyPr/>
          <a:lstStyle/>
          <a:p>
            <a:r>
              <a:rPr lang="tr-TR" dirty="0" smtClean="0"/>
              <a:t>Programcının Hayatı</a:t>
            </a:r>
            <a:endParaRPr lang="tr-TR" dirty="0"/>
          </a:p>
        </p:txBody>
      </p:sp>
      <p:sp>
        <p:nvSpPr>
          <p:cNvPr id="3" name="2 İçerik Yer Tutucusu"/>
          <p:cNvSpPr>
            <a:spLocks noGrp="1"/>
          </p:cNvSpPr>
          <p:nvPr>
            <p:ph sz="quarter" idx="1"/>
          </p:nvPr>
        </p:nvSpPr>
        <p:spPr>
          <a:xfrm>
            <a:off x="500034" y="1785926"/>
            <a:ext cx="6686568" cy="285752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tr-TR" sz="1600" i="1" dirty="0" smtClean="0">
                <a:solidFill>
                  <a:srgbClr val="FF0000"/>
                </a:solidFill>
              </a:rPr>
              <a:t>Bu akşam, kocam tuhaf davrandı. Akşam yemeği için bir restoranda buluşalım demiştik. Geldiğinde suratı asıktı. Bütün gün arkadaşlarla alışverişteydik, biraz da geç kalınca ona bozuldu sandım, ama o hiçbir şey demedi. Yemekte pek sohbet etmedi, ben de sakin bir yere gidelim de konuşalım dedim, tamam dedi.  Sıkıntının ne olduğunu sordum, seninle ilgili değil dedi, endişelenecek bir şey yokmuş. Eve giderken, onu sevdiğimi söyledim. Biraz gülümsedi ve arabayı sürmeye devam etti. Neden böyle yaptığını anlayamıyorum. Neden “Ben de seni seviyorum” demedi? Eve geldiğimizde onu tamamen kaybettim, benle birlikte hiç vakit geçirmek istemiyor gibiydi. Oracıkta oturdu ve televizyon seyretti.  Mesafeli duruyor ve ben konuşurken boş boş bakıyordu… Neden böyle oluyor?</a:t>
            </a:r>
            <a:endParaRPr lang="tr-TR" sz="1600" i="1" dirty="0">
              <a:solidFill>
                <a:srgbClr val="FF0000"/>
              </a:solidFill>
            </a:endParaRPr>
          </a:p>
        </p:txBody>
      </p:sp>
      <p:sp>
        <p:nvSpPr>
          <p:cNvPr id="6" name="5 Dikdörtgen"/>
          <p:cNvSpPr/>
          <p:nvPr/>
        </p:nvSpPr>
        <p:spPr>
          <a:xfrm>
            <a:off x="500034" y="1357298"/>
            <a:ext cx="1648208" cy="369332"/>
          </a:xfrm>
          <a:prstGeom prst="rect">
            <a:avLst/>
          </a:prstGeom>
        </p:spPr>
        <p:txBody>
          <a:bodyPr wrap="none">
            <a:spAutoFit/>
          </a:bodyPr>
          <a:lstStyle/>
          <a:p>
            <a:r>
              <a:rPr lang="tr-TR" b="1" i="1" dirty="0" smtClean="0">
                <a:solidFill>
                  <a:srgbClr val="FF0000"/>
                </a:solidFill>
              </a:rPr>
              <a:t>Eşinin günlüğü:</a:t>
            </a:r>
          </a:p>
        </p:txBody>
      </p:sp>
      <p:grpSp>
        <p:nvGrpSpPr>
          <p:cNvPr id="8" name="7 Grup"/>
          <p:cNvGrpSpPr/>
          <p:nvPr/>
        </p:nvGrpSpPr>
        <p:grpSpPr>
          <a:xfrm>
            <a:off x="2928926" y="5286388"/>
            <a:ext cx="5214974" cy="852478"/>
            <a:chOff x="4000496" y="5286388"/>
            <a:chExt cx="4714908" cy="852478"/>
          </a:xfrm>
        </p:grpSpPr>
        <p:sp>
          <p:nvSpPr>
            <p:cNvPr id="4" name="2 İçerik Yer Tutucusu"/>
            <p:cNvSpPr txBox="1">
              <a:spLocks/>
            </p:cNvSpPr>
            <p:nvPr/>
          </p:nvSpPr>
          <p:spPr>
            <a:xfrm>
              <a:off x="4286248" y="5643578"/>
              <a:ext cx="4429156" cy="495288"/>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85000" lnSpcReduction="10000"/>
            </a:bodyPr>
            <a:lstStyle/>
            <a:p>
              <a:pPr marL="274320" lvl="0" indent="-274320">
                <a:spcBef>
                  <a:spcPts val="600"/>
                </a:spcBef>
                <a:buClr>
                  <a:schemeClr val="accent1"/>
                </a:buClr>
                <a:buSzPct val="76000"/>
                <a:defRPr/>
              </a:pPr>
              <a:r>
                <a:rPr lang="tr-TR" i="1" dirty="0" smtClean="0">
                  <a:solidFill>
                    <a:srgbClr val="002060"/>
                  </a:solidFill>
                </a:rPr>
                <a:t>Kafayı yiyeceğim.Dosyadan değeri niye eksik çekiyor bu kod! </a:t>
              </a:r>
            </a:p>
          </p:txBody>
        </p:sp>
        <p:sp>
          <p:nvSpPr>
            <p:cNvPr id="7" name="6 Dikdörtgen"/>
            <p:cNvSpPr/>
            <p:nvPr/>
          </p:nvSpPr>
          <p:spPr>
            <a:xfrm>
              <a:off x="4000496" y="5286388"/>
              <a:ext cx="2091616" cy="369332"/>
            </a:xfrm>
            <a:prstGeom prst="rect">
              <a:avLst/>
            </a:prstGeom>
          </p:spPr>
          <p:txBody>
            <a:bodyPr wrap="none">
              <a:spAutoFit/>
            </a:bodyPr>
            <a:lstStyle/>
            <a:p>
              <a:pPr marL="274320" lvl="0" indent="-274320">
                <a:spcBef>
                  <a:spcPts val="600"/>
                </a:spcBef>
                <a:buClr>
                  <a:schemeClr val="accent1"/>
                </a:buClr>
                <a:buSzPct val="76000"/>
                <a:defRPr/>
              </a:pPr>
              <a:r>
                <a:rPr lang="tr-TR" b="1" i="1" dirty="0" smtClean="0">
                  <a:solidFill>
                    <a:srgbClr val="002060"/>
                  </a:solidFill>
                </a:rPr>
                <a:t>Programcının günlüğü</a:t>
              </a:r>
            </a:p>
          </p:txBody>
        </p:sp>
      </p:grpSp>
      <p:grpSp>
        <p:nvGrpSpPr>
          <p:cNvPr id="13" name="12 Grup"/>
          <p:cNvGrpSpPr/>
          <p:nvPr/>
        </p:nvGrpSpPr>
        <p:grpSpPr>
          <a:xfrm>
            <a:off x="5286380" y="773652"/>
            <a:ext cx="3238501" cy="1155150"/>
            <a:chOff x="5286380" y="987966"/>
            <a:chExt cx="3238501" cy="1155150"/>
          </a:xfrm>
        </p:grpSpPr>
        <p:sp>
          <p:nvSpPr>
            <p:cNvPr id="10" name="9 Metin kutusu"/>
            <p:cNvSpPr txBox="1"/>
            <p:nvPr/>
          </p:nvSpPr>
          <p:spPr>
            <a:xfrm>
              <a:off x="5286380" y="987966"/>
              <a:ext cx="2143140" cy="369332"/>
            </a:xfrm>
            <a:prstGeom prst="rect">
              <a:avLst/>
            </a:prstGeom>
            <a:noFill/>
          </p:spPr>
          <p:txBody>
            <a:bodyPr wrap="square" rtlCol="0">
              <a:spAutoFit/>
            </a:bodyPr>
            <a:lstStyle/>
            <a:p>
              <a:r>
                <a:rPr lang="tr-TR" b="1" i="1" dirty="0" smtClean="0">
                  <a:solidFill>
                    <a:srgbClr val="C00000"/>
                  </a:solidFill>
                </a:rPr>
                <a:t>Teknenin günlüğü:</a:t>
              </a:r>
              <a:endParaRPr lang="tr-TR" b="1" i="1" dirty="0">
                <a:solidFill>
                  <a:srgbClr val="C00000"/>
                </a:solidFill>
              </a:endParaRPr>
            </a:p>
          </p:txBody>
        </p:sp>
        <p:pic>
          <p:nvPicPr>
            <p:cNvPr id="11" name="10 Resim" descr="guletyat-GORA.jpg"/>
            <p:cNvPicPr>
              <a:picLocks noChangeAspect="1"/>
            </p:cNvPicPr>
            <p:nvPr/>
          </p:nvPicPr>
          <p:blipFill>
            <a:blip r:embed="rId4" cstate="print"/>
            <a:stretch>
              <a:fillRect/>
            </a:stretch>
          </p:blipFill>
          <p:spPr>
            <a:xfrm>
              <a:off x="7429520" y="1413437"/>
              <a:ext cx="1095361" cy="729679"/>
            </a:xfrm>
            <a:prstGeom prst="rect">
              <a:avLst/>
            </a:prstGeom>
          </p:spPr>
        </p:pic>
        <p:sp>
          <p:nvSpPr>
            <p:cNvPr id="12" name="11 Metin kutusu"/>
            <p:cNvSpPr txBox="1"/>
            <p:nvPr/>
          </p:nvSpPr>
          <p:spPr>
            <a:xfrm>
              <a:off x="7215206" y="1018744"/>
              <a:ext cx="107580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sz="1600" i="1" dirty="0" smtClean="0">
                  <a:solidFill>
                    <a:srgbClr val="C00000"/>
                  </a:solidFill>
                </a:rPr>
                <a:t>5500 Euro </a:t>
              </a:r>
              <a:endParaRPr lang="tr-TR" sz="1600" i="1" dirty="0">
                <a:solidFill>
                  <a:srgbClr val="C000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Yapıların söz dizimine alışma pratiği</a:t>
            </a:r>
            <a:endParaRPr lang="tr-TR" dirty="0"/>
          </a:p>
        </p:txBody>
      </p:sp>
      <p:sp>
        <p:nvSpPr>
          <p:cNvPr id="3" name="2 İçerik Yer Tutucusu"/>
          <p:cNvSpPr>
            <a:spLocks noGrp="1"/>
          </p:cNvSpPr>
          <p:nvPr>
            <p:ph sz="quarter" idx="1"/>
          </p:nvPr>
        </p:nvSpPr>
        <p:spPr/>
        <p:txBody>
          <a:bodyPr/>
          <a:lstStyle/>
          <a:p>
            <a:pPr>
              <a:buNone/>
            </a:pPr>
            <a:r>
              <a:rPr lang="tr-TR" dirty="0" smtClean="0"/>
              <a:t>Alıştırma kağıdınızın 1.ders kısmının altındaki boş kısımda</a:t>
            </a:r>
          </a:p>
          <a:p>
            <a:r>
              <a:rPr lang="tr-TR" dirty="0" smtClean="0"/>
              <a:t>Basitçe bir yapı tanımlayın.</a:t>
            </a:r>
          </a:p>
          <a:p>
            <a:r>
              <a:rPr lang="tr-TR" dirty="0" smtClean="0"/>
              <a:t>İçinde bir tane isim değişkeni olsun.</a:t>
            </a:r>
          </a:p>
          <a:p>
            <a:r>
              <a:rPr lang="tr-TR" dirty="0" err="1" smtClean="0"/>
              <a:t>main’de</a:t>
            </a:r>
            <a:r>
              <a:rPr lang="tr-TR" dirty="0" smtClean="0"/>
              <a:t> bu yapı türünden bir değişken tanımlayın.</a:t>
            </a:r>
          </a:p>
          <a:p>
            <a:r>
              <a:rPr lang="tr-TR" dirty="0" smtClean="0"/>
              <a:t>Bu değişkenin “isim” değerine kendi isminizi verin.</a:t>
            </a:r>
          </a:p>
        </p:txBody>
      </p:sp>
      <p:pic>
        <p:nvPicPr>
          <p:cNvPr id="4" name="3 Resim" descr="salem-writing-omg-mlkshk-.-com.gif"/>
          <p:cNvPicPr>
            <a:picLocks noChangeAspect="1"/>
          </p:cNvPicPr>
          <p:nvPr/>
        </p:nvPicPr>
        <p:blipFill>
          <a:blip r:embed="rId2"/>
          <a:stretch>
            <a:fillRect/>
          </a:stretch>
        </p:blipFill>
        <p:spPr>
          <a:xfrm>
            <a:off x="5357818" y="4071942"/>
            <a:ext cx="2880000" cy="183744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1.ders sonu</a:t>
            </a:r>
            <a:endParaRPr lang="tr-TR" sz="8000"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futbolcu isimli bir yapı tanımlayın…</a:t>
            </a:r>
          </a:p>
          <a:p>
            <a:pPr lvl="1"/>
            <a:r>
              <a:rPr lang="tr-TR" dirty="0" smtClean="0"/>
              <a:t>Bu yapının içine boy, kilo,isim… yerleştirin.</a:t>
            </a:r>
          </a:p>
          <a:p>
            <a:pPr lvl="1"/>
            <a:r>
              <a:rPr lang="tr-TR" dirty="0" smtClean="0"/>
              <a:t>Kadro açıp içine 11 futbolculu bir dizi yerleştirin.</a:t>
            </a:r>
          </a:p>
          <a:p>
            <a:pPr>
              <a:buNone/>
            </a:pPr>
            <a:endParaRPr lang="tr-TR" dirty="0" smtClean="0"/>
          </a:p>
        </p:txBody>
      </p:sp>
      <p:pic>
        <p:nvPicPr>
          <p:cNvPr id="4" name="3 Resim" descr="soru.jpg"/>
          <p:cNvPicPr>
            <a:picLocks noChangeAspect="1"/>
          </p:cNvPicPr>
          <p:nvPr/>
        </p:nvPicPr>
        <p:blipFill>
          <a:blip r:embed="rId2"/>
          <a:stretch>
            <a:fillRect/>
          </a:stretch>
        </p:blipFill>
        <p:spPr>
          <a:xfrm>
            <a:off x="6408994" y="4286256"/>
            <a:ext cx="1880065" cy="1919646"/>
          </a:xfrm>
          <a:prstGeom prst="rect">
            <a:avLst/>
          </a:prstGeom>
        </p:spPr>
      </p:pic>
      <p:pic>
        <p:nvPicPr>
          <p:cNvPr id="5" name="Picture 2" descr="Image result for football"/>
          <p:cNvPicPr>
            <a:picLocks noChangeAspect="1" noChangeArrowheads="1"/>
          </p:cNvPicPr>
          <p:nvPr/>
        </p:nvPicPr>
        <p:blipFill>
          <a:blip r:embed="rId3"/>
          <a:srcRect/>
          <a:stretch>
            <a:fillRect/>
          </a:stretch>
        </p:blipFill>
        <p:spPr bwMode="auto">
          <a:xfrm>
            <a:off x="1357290" y="3000372"/>
            <a:ext cx="3515042" cy="24765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5 Yuvarlatılmış Dikdörtgen"/>
          <p:cNvSpPr/>
          <p:nvPr/>
        </p:nvSpPr>
        <p:spPr>
          <a:xfrm>
            <a:off x="6215074" y="3071810"/>
            <a:ext cx="250033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Yazılmış kodu inceleyelim. </a:t>
            </a:r>
            <a:br>
              <a:rPr lang="tr-TR" dirty="0" smtClean="0"/>
            </a:br>
            <a:r>
              <a:rPr lang="tr-TR" sz="1200" dirty="0" smtClean="0"/>
              <a:t>(bkz. Derste yazılan vb. kodlar)</a:t>
            </a:r>
            <a:endParaRPr lang="tr-TR"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Yapı Elemanlarına Ulaşma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281370"/>
          </a:xfrm>
        </p:spPr>
        <p:txBody>
          <a:bodyPr>
            <a:normAutofit fontScale="70000" lnSpcReduction="20000"/>
          </a:bodyPr>
          <a:lstStyle/>
          <a:p>
            <a:pPr algn="l">
              <a:buNone/>
            </a:pPr>
            <a:r>
              <a:rPr lang="en-US" b="1" dirty="0" err="1" smtClean="0">
                <a:solidFill>
                  <a:srgbClr val="7F0055"/>
                </a:solidFill>
                <a:latin typeface="Consolas"/>
              </a:rPr>
              <a:t>typedef</a:t>
            </a:r>
            <a:r>
              <a:rPr lang="en-US" b="1" dirty="0" smtClean="0">
                <a:solidFill>
                  <a:srgbClr val="000000"/>
                </a:solidFill>
                <a:latin typeface="Consolas"/>
              </a:rPr>
              <a:t> </a:t>
            </a:r>
            <a:r>
              <a:rPr lang="en-US" b="1" dirty="0" err="1" smtClean="0">
                <a:solidFill>
                  <a:srgbClr val="7F0055"/>
                </a:solidFill>
                <a:latin typeface="Consolas"/>
              </a:rPr>
              <a:t>struct</a:t>
            </a:r>
            <a:r>
              <a:rPr lang="tr-TR" b="1" dirty="0" smtClean="0">
                <a:solidFill>
                  <a:srgbClr val="7F0055"/>
                </a:solidFill>
                <a:latin typeface="Consolas"/>
              </a:rPr>
              <a:t> </a:t>
            </a:r>
            <a:r>
              <a:rPr lang="tr-TR" sz="2000" b="1" dirty="0" smtClean="0">
                <a:solidFill>
                  <a:schemeClr val="bg1">
                    <a:lumMod val="50000"/>
                  </a:schemeClr>
                </a:solidFill>
                <a:latin typeface="Consolas"/>
              </a:rPr>
              <a:t>// </a:t>
            </a:r>
            <a:r>
              <a:rPr lang="tr-TR" sz="2000" b="1" dirty="0" err="1" smtClean="0">
                <a:solidFill>
                  <a:schemeClr val="bg1">
                    <a:lumMod val="50000"/>
                  </a:schemeClr>
                </a:solidFill>
                <a:latin typeface="Consolas"/>
              </a:rPr>
              <a:t>main'in</a:t>
            </a:r>
            <a:r>
              <a:rPr lang="tr-TR" sz="2000" b="1" dirty="0" smtClean="0">
                <a:solidFill>
                  <a:schemeClr val="bg1">
                    <a:lumMod val="50000"/>
                  </a:schemeClr>
                </a:solidFill>
                <a:latin typeface="Consolas"/>
              </a:rPr>
              <a:t> üstünde</a:t>
            </a:r>
            <a:endParaRPr lang="tr-TR" b="1" dirty="0" smtClean="0">
              <a:solidFill>
                <a:schemeClr val="bg1">
                  <a:lumMod val="50000"/>
                </a:schemeClr>
              </a:solidFill>
              <a:latin typeface="Consolas"/>
            </a:endParaRPr>
          </a:p>
          <a:p>
            <a:pPr algn="l">
              <a:buNone/>
            </a:pPr>
            <a:r>
              <a:rPr lang="en-US" b="1" dirty="0" smtClean="0">
                <a:solidFill>
                  <a:srgbClr val="000000"/>
                </a:solidFill>
                <a:latin typeface="Consolas"/>
              </a:rPr>
              <a:t>{</a:t>
            </a:r>
            <a:endParaRPr lang="en-US" b="1" dirty="0">
              <a:solidFill>
                <a:srgbClr val="000000"/>
              </a:solidFill>
              <a:latin typeface="Consolas"/>
            </a:endParaRPr>
          </a:p>
          <a:p>
            <a:pPr algn="l">
              <a:buNone/>
            </a:pPr>
            <a:r>
              <a:rPr lang="tr-TR" sz="2200" dirty="0">
                <a:solidFill>
                  <a:srgbClr val="7F0055"/>
                </a:solidFill>
                <a:latin typeface="Consolas"/>
              </a:rPr>
              <a:t> </a:t>
            </a:r>
            <a:r>
              <a:rPr lang="tr-TR" sz="2200" dirty="0" smtClean="0">
                <a:solidFill>
                  <a:srgbClr val="7F0055"/>
                </a:solidFill>
                <a:latin typeface="Consolas"/>
              </a:rPr>
              <a:t>   </a:t>
            </a:r>
            <a:r>
              <a:rPr lang="en-US" sz="2200" dirty="0" smtClean="0">
                <a:solidFill>
                  <a:srgbClr val="7F0055"/>
                </a:solidFill>
                <a:latin typeface="Consolas"/>
              </a:rPr>
              <a:t>char</a:t>
            </a:r>
            <a:r>
              <a:rPr lang="en-US" sz="2200" dirty="0" smtClean="0">
                <a:solidFill>
                  <a:srgbClr val="000000"/>
                </a:solidFill>
                <a:latin typeface="Consolas"/>
              </a:rPr>
              <a:t> </a:t>
            </a:r>
            <a:r>
              <a:rPr lang="en-US" sz="2200" dirty="0" err="1">
                <a:solidFill>
                  <a:srgbClr val="0000C0"/>
                </a:solidFill>
                <a:latin typeface="Consolas"/>
              </a:rPr>
              <a:t>takimAdi</a:t>
            </a:r>
            <a:r>
              <a:rPr lang="en-US" sz="2200" dirty="0">
                <a:solidFill>
                  <a:srgbClr val="000000"/>
                </a:solidFill>
                <a:latin typeface="Consolas"/>
              </a:rPr>
              <a:t>[50];</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oynadigiMacSayisi</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galibiyet</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beraberlik</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maglubiyet</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attigiGol</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yedigiGol</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puan</a:t>
            </a:r>
            <a:r>
              <a:rPr lang="en-US" sz="2200" dirty="0">
                <a:solidFill>
                  <a:srgbClr val="000000"/>
                </a:solidFill>
                <a:latin typeface="Consolas"/>
              </a:rPr>
              <a:t>;</a:t>
            </a:r>
          </a:p>
          <a:p>
            <a:pPr algn="l">
              <a:buNone/>
            </a:pPr>
            <a:r>
              <a:rPr lang="tr-TR" sz="2200" dirty="0" smtClean="0">
                <a:solidFill>
                  <a:srgbClr val="7F0055"/>
                </a:solidFill>
                <a:latin typeface="Consolas"/>
              </a:rPr>
              <a:t>    </a:t>
            </a:r>
            <a:r>
              <a:rPr lang="en-US" sz="2200" dirty="0" err="1" smtClean="0">
                <a:solidFill>
                  <a:srgbClr val="7F0055"/>
                </a:solidFill>
                <a:latin typeface="Consolas"/>
              </a:rPr>
              <a:t>int</a:t>
            </a:r>
            <a:r>
              <a:rPr lang="en-US" sz="2200" dirty="0" smtClean="0">
                <a:solidFill>
                  <a:srgbClr val="000000"/>
                </a:solidFill>
                <a:latin typeface="Consolas"/>
              </a:rPr>
              <a:t> </a:t>
            </a:r>
            <a:r>
              <a:rPr lang="en-US" sz="2200" dirty="0" err="1">
                <a:solidFill>
                  <a:srgbClr val="0000C0"/>
                </a:solidFill>
                <a:latin typeface="Consolas"/>
              </a:rPr>
              <a:t>averaj</a:t>
            </a:r>
            <a:r>
              <a:rPr lang="en-US" sz="2200" dirty="0">
                <a:solidFill>
                  <a:srgbClr val="000000"/>
                </a:solidFill>
                <a:latin typeface="Consolas"/>
              </a:rPr>
              <a:t>;</a:t>
            </a:r>
          </a:p>
          <a:p>
            <a:pPr algn="l">
              <a:buNone/>
            </a:pPr>
            <a:r>
              <a:rPr lang="en-US" dirty="0">
                <a:solidFill>
                  <a:srgbClr val="000000"/>
                </a:solidFill>
                <a:latin typeface="Consolas"/>
              </a:rPr>
              <a:t>} </a:t>
            </a:r>
            <a:r>
              <a:rPr lang="en-US" dirty="0" err="1">
                <a:solidFill>
                  <a:srgbClr val="005032"/>
                </a:solidFill>
                <a:latin typeface="Consolas"/>
              </a:rPr>
              <a:t>Takim</a:t>
            </a:r>
            <a:r>
              <a:rPr lang="en-US" dirty="0" smtClean="0">
                <a:solidFill>
                  <a:srgbClr val="000000"/>
                </a:solidFill>
                <a:latin typeface="Consolas"/>
              </a:rPr>
              <a:t>;</a:t>
            </a:r>
            <a:endParaRPr lang="tr-TR" dirty="0" smtClean="0">
              <a:solidFill>
                <a:srgbClr val="000000"/>
              </a:solidFill>
              <a:latin typeface="Consolas"/>
            </a:endParaRPr>
          </a:p>
          <a:p>
            <a:pPr algn="l">
              <a:buNone/>
            </a:pPr>
            <a:endParaRPr lang="tr-TR" dirty="0">
              <a:solidFill>
                <a:srgbClr val="000000"/>
              </a:solidFill>
              <a:latin typeface="Consolas"/>
            </a:endParaRPr>
          </a:p>
          <a:p>
            <a:pPr algn="l">
              <a:buNone/>
            </a:pPr>
            <a:endParaRPr lang="tr-TR" dirty="0">
              <a:solidFill>
                <a:srgbClr val="000000"/>
              </a:solidFill>
              <a:latin typeface="Consolas"/>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smtClean="0">
              <a:solidFill>
                <a:schemeClr val="tx1"/>
              </a:solidFill>
            </a:endParaRPr>
          </a:p>
          <a:p>
            <a:pPr algn="just">
              <a:buNone/>
            </a:pPr>
            <a:endParaRPr lang="tr-TR" sz="2400" dirty="0" smtClean="0">
              <a:solidFill>
                <a:schemeClr val="tx1"/>
              </a:solidFill>
            </a:endParaRPr>
          </a:p>
        </p:txBody>
      </p:sp>
      <p:sp>
        <p:nvSpPr>
          <p:cNvPr id="4" name="3 Dikdörtgen"/>
          <p:cNvSpPr/>
          <p:nvPr/>
        </p:nvSpPr>
        <p:spPr>
          <a:xfrm>
            <a:off x="4214810" y="3786190"/>
            <a:ext cx="4572000" cy="1384995"/>
          </a:xfrm>
          <a:prstGeom prst="rect">
            <a:avLst/>
          </a:prstGeom>
        </p:spPr>
        <p:txBody>
          <a:bodyPr>
            <a:spAutoFit/>
          </a:bodyPr>
          <a:lstStyle/>
          <a:p>
            <a:pPr marL="342900" indent="-342900" algn="just"/>
            <a:r>
              <a:rPr lang="tr-TR" sz="1400" dirty="0" smtClean="0"/>
              <a:t>Kodda yapı öğesi değişkeni tanımlandığında (Takim takim1; gibi) yapının içerisinde yer alan tüm değişkenler de otomatik olarak onun </a:t>
            </a:r>
            <a:r>
              <a:rPr lang="tr-TR" sz="1400" dirty="0" err="1" smtClean="0"/>
              <a:t>altnda</a:t>
            </a:r>
            <a:r>
              <a:rPr lang="tr-TR" sz="1400" dirty="0" smtClean="0"/>
              <a:t> tanımlanmış olur. Örneğin </a:t>
            </a:r>
            <a:r>
              <a:rPr lang="tr-TR" sz="1400" dirty="0" err="1" smtClean="0"/>
              <a:t>takimAdi</a:t>
            </a:r>
            <a:r>
              <a:rPr lang="tr-TR" sz="1400" dirty="0" smtClean="0"/>
              <a:t>, </a:t>
            </a:r>
            <a:r>
              <a:rPr lang="tr-TR" sz="1400" dirty="0" err="1" smtClean="0"/>
              <a:t>oynadigiMacSayisi</a:t>
            </a:r>
            <a:r>
              <a:rPr lang="tr-TR" sz="1400" dirty="0" smtClean="0"/>
              <a:t>, galibiyet gibi değişkenlerin tekrar tekrar tanımlanmasına gerek kalmaz.</a:t>
            </a:r>
          </a:p>
        </p:txBody>
      </p:sp>
      <p:sp>
        <p:nvSpPr>
          <p:cNvPr id="5" name="4 Dikdörtgen"/>
          <p:cNvSpPr/>
          <p:nvPr/>
        </p:nvSpPr>
        <p:spPr>
          <a:xfrm>
            <a:off x="214282" y="5000636"/>
            <a:ext cx="3857652" cy="1169551"/>
          </a:xfrm>
          <a:prstGeom prst="rect">
            <a:avLst/>
          </a:prstGeom>
        </p:spPr>
        <p:txBody>
          <a:bodyPr wrap="square">
            <a:spAutoFit/>
          </a:bodyPr>
          <a:lstStyle/>
          <a:p>
            <a:pPr marL="342900" indent="-342900" algn="just"/>
            <a:r>
              <a:rPr lang="tr-TR" sz="1400" dirty="0" smtClean="0"/>
              <a:t>Bir yapı öğesi tanımlandıktan sonra yapı içerisindeki değişkenlere </a:t>
            </a:r>
            <a:r>
              <a:rPr lang="tr-TR" sz="1400" b="1" dirty="0" smtClean="0"/>
              <a:t>" . " (nokta) sembolü </a:t>
            </a:r>
            <a:r>
              <a:rPr lang="tr-TR" sz="1400" dirty="0" smtClean="0"/>
              <a:t>ile ulaşılır. Bunun dışındaki işlemlerin normal bir değişken ile yapılan işlemlerden hiçbir farkı yoktur.</a:t>
            </a:r>
          </a:p>
        </p:txBody>
      </p:sp>
      <p:sp>
        <p:nvSpPr>
          <p:cNvPr id="6" name="5 Dikdörtgen"/>
          <p:cNvSpPr/>
          <p:nvPr/>
        </p:nvSpPr>
        <p:spPr>
          <a:xfrm>
            <a:off x="4357686" y="5143512"/>
            <a:ext cx="4572000" cy="954107"/>
          </a:xfrm>
          <a:prstGeom prst="rect">
            <a:avLst/>
          </a:prstGeom>
        </p:spPr>
        <p:txBody>
          <a:bodyPr>
            <a:spAutoFit/>
          </a:bodyPr>
          <a:lstStyle/>
          <a:p>
            <a:r>
              <a:rPr lang="tr-TR" sz="1400" dirty="0" smtClean="0">
                <a:solidFill>
                  <a:srgbClr val="000000"/>
                </a:solidFill>
              </a:rPr>
              <a:t>Burada Takim </a:t>
            </a:r>
            <a:r>
              <a:rPr lang="tr-TR" sz="1400" dirty="0" err="1" smtClean="0">
                <a:solidFill>
                  <a:srgbClr val="000000"/>
                </a:solidFill>
              </a:rPr>
              <a:t>yapısındam</a:t>
            </a:r>
            <a:r>
              <a:rPr lang="tr-TR" sz="1400" dirty="0" smtClean="0">
                <a:solidFill>
                  <a:srgbClr val="000000"/>
                </a:solidFill>
              </a:rPr>
              <a:t> </a:t>
            </a:r>
            <a:r>
              <a:rPr lang="tr-TR" sz="1400" b="1" dirty="0" smtClean="0">
                <a:solidFill>
                  <a:srgbClr val="000000"/>
                </a:solidFill>
              </a:rPr>
              <a:t>takim1 adlı yeni bir değişken </a:t>
            </a:r>
            <a:r>
              <a:rPr lang="tr-TR" sz="1400" dirty="0" smtClean="0">
                <a:solidFill>
                  <a:srgbClr val="000000"/>
                </a:solidFill>
              </a:rPr>
              <a:t>oluşturulmuş ve takim1 değişkenine ait </a:t>
            </a:r>
            <a:r>
              <a:rPr lang="tr-TR" sz="1400" dirty="0" err="1" smtClean="0">
                <a:solidFill>
                  <a:srgbClr val="000000"/>
                </a:solidFill>
              </a:rPr>
              <a:t>takimAdi</a:t>
            </a:r>
            <a:r>
              <a:rPr lang="tr-TR" sz="1400" dirty="0" smtClean="0">
                <a:solidFill>
                  <a:srgbClr val="000000"/>
                </a:solidFill>
              </a:rPr>
              <a:t> bilgisi </a:t>
            </a:r>
            <a:r>
              <a:rPr lang="tr-TR" sz="1400" dirty="0" err="1" smtClean="0">
                <a:solidFill>
                  <a:srgbClr val="000000"/>
                </a:solidFill>
              </a:rPr>
              <a:t>Barcelona</a:t>
            </a:r>
            <a:r>
              <a:rPr lang="tr-TR" sz="1400" dirty="0" smtClean="0">
                <a:solidFill>
                  <a:srgbClr val="000000"/>
                </a:solidFill>
              </a:rPr>
              <a:t> olarak güncellenmiştir. Daha sonra takim1'e ait </a:t>
            </a:r>
            <a:r>
              <a:rPr lang="tr-TR" sz="1400" dirty="0" err="1" smtClean="0">
                <a:solidFill>
                  <a:srgbClr val="000000"/>
                </a:solidFill>
              </a:rPr>
              <a:t>takimAdi</a:t>
            </a:r>
            <a:r>
              <a:rPr lang="tr-TR" sz="1400" dirty="0" smtClean="0">
                <a:solidFill>
                  <a:srgbClr val="000000"/>
                </a:solidFill>
              </a:rPr>
              <a:t> bilgisi ekrana yazdırılmıştır.</a:t>
            </a:r>
            <a:endParaRPr lang="tr-TR" sz="1400" dirty="0"/>
          </a:p>
        </p:txBody>
      </p:sp>
      <p:sp>
        <p:nvSpPr>
          <p:cNvPr id="7" name="6 Dikdörtgen"/>
          <p:cNvSpPr/>
          <p:nvPr/>
        </p:nvSpPr>
        <p:spPr>
          <a:xfrm>
            <a:off x="4286248" y="1357298"/>
            <a:ext cx="5000628" cy="2492990"/>
          </a:xfrm>
          <a:prstGeom prst="rect">
            <a:avLst/>
          </a:prstGeom>
        </p:spPr>
        <p:txBody>
          <a:bodyPr wrap="square">
            <a:spAutoFit/>
          </a:bodyPr>
          <a:lstStyle/>
          <a:p>
            <a:r>
              <a:rPr lang="en-US" b="1" dirty="0" err="1" smtClean="0">
                <a:solidFill>
                  <a:srgbClr val="7F0055"/>
                </a:solidFill>
                <a:latin typeface="Consolas"/>
              </a:rPr>
              <a:t>int</a:t>
            </a:r>
            <a:r>
              <a:rPr lang="en-US" b="1" dirty="0" smtClean="0">
                <a:solidFill>
                  <a:srgbClr val="000000"/>
                </a:solidFill>
                <a:latin typeface="Consolas"/>
              </a:rPr>
              <a:t> main()</a:t>
            </a:r>
            <a:endParaRPr lang="tr-TR" b="1" dirty="0" smtClean="0">
              <a:solidFill>
                <a:srgbClr val="000000"/>
              </a:solidFill>
              <a:latin typeface="Consolas"/>
            </a:endParaRPr>
          </a:p>
          <a:p>
            <a:r>
              <a:rPr lang="en-US" b="1" dirty="0" smtClean="0">
                <a:solidFill>
                  <a:srgbClr val="000000"/>
                </a:solidFill>
                <a:latin typeface="Consolas"/>
              </a:rPr>
              <a:t>{</a:t>
            </a:r>
          </a:p>
          <a:p>
            <a:endParaRPr lang="en-US" dirty="0" smtClean="0">
              <a:latin typeface="Consolas"/>
            </a:endParaRPr>
          </a:p>
          <a:p>
            <a:r>
              <a:rPr lang="en-US" sz="1600" dirty="0" err="1" smtClean="0">
                <a:solidFill>
                  <a:srgbClr val="005032"/>
                </a:solidFill>
                <a:latin typeface="Consolas"/>
              </a:rPr>
              <a:t>Takim</a:t>
            </a:r>
            <a:r>
              <a:rPr lang="en-US" sz="1600" dirty="0" smtClean="0">
                <a:solidFill>
                  <a:srgbClr val="000000"/>
                </a:solidFill>
                <a:latin typeface="Consolas"/>
              </a:rPr>
              <a:t> takim1</a:t>
            </a:r>
            <a:r>
              <a:rPr lang="tr-TR" sz="1600" dirty="0" smtClean="0">
                <a:solidFill>
                  <a:srgbClr val="000000"/>
                </a:solidFill>
                <a:latin typeface="Consolas"/>
              </a:rPr>
              <a:t> ={}</a:t>
            </a:r>
            <a:r>
              <a:rPr lang="en-US" sz="1600" dirty="0" smtClean="0">
                <a:solidFill>
                  <a:srgbClr val="000000"/>
                </a:solidFill>
                <a:latin typeface="Consolas"/>
              </a:rPr>
              <a:t>;</a:t>
            </a:r>
            <a:endParaRPr lang="tr-TR" sz="1600" dirty="0" smtClean="0">
              <a:solidFill>
                <a:srgbClr val="000000"/>
              </a:solidFill>
              <a:latin typeface="Consolas"/>
            </a:endParaRPr>
          </a:p>
          <a:p>
            <a:r>
              <a:rPr lang="en-US" sz="1600" b="1" dirty="0" err="1" smtClean="0">
                <a:solidFill>
                  <a:srgbClr val="642880"/>
                </a:solidFill>
                <a:highlight>
                  <a:srgbClr val="D4D4D4"/>
                </a:highlight>
                <a:latin typeface="Consolas"/>
              </a:rPr>
              <a:t>strcpy</a:t>
            </a:r>
            <a:r>
              <a:rPr lang="en-US" sz="1600" b="1" dirty="0" smtClean="0">
                <a:solidFill>
                  <a:srgbClr val="000000"/>
                </a:solidFill>
                <a:highlight>
                  <a:srgbClr val="D4D4D4"/>
                </a:highlight>
                <a:latin typeface="Consolas"/>
              </a:rPr>
              <a:t>(takim1.</a:t>
            </a:r>
            <a:r>
              <a:rPr lang="en-US" sz="1600" b="1" dirty="0" smtClean="0">
                <a:solidFill>
                  <a:srgbClr val="0000C0"/>
                </a:solidFill>
                <a:highlight>
                  <a:srgbClr val="D4D4D4"/>
                </a:highlight>
                <a:latin typeface="Consolas"/>
              </a:rPr>
              <a:t>takimAdi</a:t>
            </a:r>
            <a:r>
              <a:rPr lang="en-US" sz="1600" b="1" dirty="0" smtClean="0">
                <a:solidFill>
                  <a:srgbClr val="000000"/>
                </a:solidFill>
                <a:highlight>
                  <a:srgbClr val="D4D4D4"/>
                </a:highlight>
                <a:latin typeface="Consolas"/>
              </a:rPr>
              <a:t>,</a:t>
            </a:r>
            <a:r>
              <a:rPr lang="en-US" sz="1600" b="1" dirty="0" smtClean="0">
                <a:solidFill>
                  <a:srgbClr val="2A00FF"/>
                </a:solidFill>
                <a:highlight>
                  <a:srgbClr val="D4D4D4"/>
                </a:highlight>
                <a:latin typeface="Consolas"/>
              </a:rPr>
              <a:t>"Barcelona"</a:t>
            </a:r>
            <a:r>
              <a:rPr lang="en-US" sz="1600" b="1" dirty="0" smtClean="0">
                <a:solidFill>
                  <a:srgbClr val="000000"/>
                </a:solidFill>
                <a:highlight>
                  <a:srgbClr val="D4D4D4"/>
                </a:highlight>
                <a:latin typeface="Consolas"/>
              </a:rPr>
              <a:t>);</a:t>
            </a:r>
          </a:p>
          <a:p>
            <a:r>
              <a:rPr lang="en-US" sz="1600" b="1" dirty="0" err="1" smtClean="0">
                <a:solidFill>
                  <a:srgbClr val="642880"/>
                </a:solidFill>
                <a:latin typeface="Consolas"/>
              </a:rPr>
              <a:t>printf</a:t>
            </a:r>
            <a:r>
              <a:rPr lang="en-US" sz="1600" b="1" dirty="0" smtClean="0">
                <a:solidFill>
                  <a:srgbClr val="000000"/>
                </a:solidFill>
                <a:latin typeface="Consolas"/>
              </a:rPr>
              <a:t>(</a:t>
            </a:r>
            <a:r>
              <a:rPr lang="en-US" sz="1600" b="1" dirty="0" smtClean="0">
                <a:solidFill>
                  <a:srgbClr val="2A00FF"/>
                </a:solidFill>
                <a:latin typeface="Consolas"/>
              </a:rPr>
              <a:t>"</a:t>
            </a:r>
            <a:r>
              <a:rPr lang="en-US" sz="1600" b="1" dirty="0" err="1" smtClean="0">
                <a:solidFill>
                  <a:srgbClr val="2A00FF"/>
                </a:solidFill>
                <a:latin typeface="Consolas"/>
              </a:rPr>
              <a:t>Tak</a:t>
            </a:r>
            <a:r>
              <a:rPr lang="tr-TR" sz="1600" b="1" dirty="0" smtClean="0">
                <a:solidFill>
                  <a:srgbClr val="2A00FF"/>
                </a:solidFill>
                <a:latin typeface="Consolas"/>
              </a:rPr>
              <a:t>i</a:t>
            </a:r>
            <a:r>
              <a:rPr lang="en-US" sz="1600" b="1" dirty="0" smtClean="0">
                <a:solidFill>
                  <a:srgbClr val="2A00FF"/>
                </a:solidFill>
                <a:latin typeface="Consolas"/>
              </a:rPr>
              <a:t>m Ad</a:t>
            </a:r>
            <a:r>
              <a:rPr lang="tr-TR" sz="1600" b="1" dirty="0" smtClean="0">
                <a:solidFill>
                  <a:srgbClr val="2A00FF"/>
                </a:solidFill>
                <a:latin typeface="Consolas"/>
              </a:rPr>
              <a:t>i</a:t>
            </a:r>
            <a:r>
              <a:rPr lang="en-US" sz="1600" b="1" dirty="0" smtClean="0">
                <a:solidFill>
                  <a:srgbClr val="2A00FF"/>
                </a:solidFill>
                <a:latin typeface="Consolas"/>
              </a:rPr>
              <a:t>: %s"</a:t>
            </a:r>
            <a:r>
              <a:rPr lang="en-US" sz="1600" b="1" dirty="0" smtClean="0">
                <a:solidFill>
                  <a:srgbClr val="000000"/>
                </a:solidFill>
                <a:latin typeface="Consolas"/>
              </a:rPr>
              <a:t>, takim1.</a:t>
            </a:r>
            <a:r>
              <a:rPr lang="en-US" sz="1600" b="1" dirty="0" smtClean="0">
                <a:solidFill>
                  <a:srgbClr val="0000C0"/>
                </a:solidFill>
                <a:latin typeface="Consolas"/>
              </a:rPr>
              <a:t>takimAdi</a:t>
            </a:r>
            <a:r>
              <a:rPr lang="en-US" sz="1600" b="1" dirty="0" smtClean="0">
                <a:solidFill>
                  <a:srgbClr val="000000"/>
                </a:solidFill>
                <a:latin typeface="Consolas"/>
              </a:rPr>
              <a:t>);</a:t>
            </a:r>
          </a:p>
          <a:p>
            <a:r>
              <a:rPr lang="tr-TR" b="1" dirty="0" smtClean="0">
                <a:solidFill>
                  <a:srgbClr val="7F0055"/>
                </a:solidFill>
                <a:latin typeface="Consolas"/>
              </a:rPr>
              <a:t>    </a:t>
            </a:r>
          </a:p>
          <a:p>
            <a:r>
              <a:rPr lang="tr-TR" b="1" dirty="0" smtClean="0">
                <a:solidFill>
                  <a:srgbClr val="7F0055"/>
                </a:solidFill>
                <a:latin typeface="Consolas"/>
              </a:rPr>
              <a:t>    </a:t>
            </a:r>
            <a:r>
              <a:rPr lang="en-US" b="1" dirty="0" smtClean="0">
                <a:solidFill>
                  <a:srgbClr val="7F0055"/>
                </a:solidFill>
                <a:latin typeface="Consolas"/>
              </a:rPr>
              <a:t>return</a:t>
            </a:r>
            <a:r>
              <a:rPr lang="en-US" b="1" dirty="0" smtClean="0">
                <a:solidFill>
                  <a:srgbClr val="000000"/>
                </a:solidFill>
                <a:latin typeface="Consolas"/>
              </a:rPr>
              <a:t> 0;</a:t>
            </a:r>
          </a:p>
          <a:p>
            <a:r>
              <a:rPr lang="en-US" dirty="0" smtClean="0">
                <a:solidFill>
                  <a:srgbClr val="000000"/>
                </a:solidFill>
                <a:latin typeface="Consolas"/>
              </a:rPr>
              <a:t>}</a:t>
            </a:r>
            <a:endParaRPr lang="tr-TR" dirty="0" smtClean="0">
              <a:solidFill>
                <a:srgbClr val="000000"/>
              </a:solidFill>
              <a:latin typeface="Consolas"/>
            </a:endParaRPr>
          </a:p>
        </p:txBody>
      </p:sp>
    </p:spTree>
    <p:extLst>
      <p:ext uri="{BB962C8B-B14F-4D97-AF65-F5344CB8AC3E}">
        <p14:creationId xmlns:p14="http://schemas.microsoft.com/office/powerpoint/2010/main" xmlns="" val="3741257754"/>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smtClean="0">
                <a:solidFill>
                  <a:schemeClr val="tx2">
                    <a:lumMod val="60000"/>
                    <a:lumOff val="40000"/>
                  </a:schemeClr>
                </a:solidFill>
              </a:rPr>
              <a:t>Yapıların Dizi ve Fonksiyon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5210196"/>
          </a:xfrm>
        </p:spPr>
        <p:txBody>
          <a:bodyPr>
            <a:normAutofit fontScale="55000" lnSpcReduction="20000"/>
          </a:bodyPr>
          <a:lstStyle/>
          <a:p>
            <a:pPr>
              <a:buNone/>
            </a:pPr>
            <a:r>
              <a:rPr lang="tr-TR" b="1" dirty="0" smtClean="0">
                <a:solidFill>
                  <a:srgbClr val="7F0055"/>
                </a:solidFill>
                <a:latin typeface="Consolas"/>
              </a:rPr>
              <a:t>-</a:t>
            </a:r>
            <a:r>
              <a:rPr lang="tr-TR" b="1" dirty="0" smtClean="0">
                <a:solidFill>
                  <a:srgbClr val="7F0055"/>
                </a:solidFill>
                <a:latin typeface="Consolas"/>
                <a:sym typeface="Wingdings" pitchFamily="2" charset="2"/>
              </a:rPr>
              <a:t> Burada önceki slaytlarda bulunan Takim </a:t>
            </a:r>
            <a:r>
              <a:rPr lang="tr-TR" b="1" dirty="0" err="1" smtClean="0">
                <a:solidFill>
                  <a:srgbClr val="7F0055"/>
                </a:solidFill>
                <a:latin typeface="Consolas"/>
                <a:sym typeface="Wingdings" pitchFamily="2" charset="2"/>
              </a:rPr>
              <a:t>struct</a:t>
            </a:r>
            <a:r>
              <a:rPr lang="tr-TR" b="1" dirty="0" smtClean="0">
                <a:solidFill>
                  <a:srgbClr val="7F0055"/>
                </a:solidFill>
                <a:latin typeface="Consolas"/>
                <a:sym typeface="Wingdings" pitchFamily="2" charset="2"/>
              </a:rPr>
              <a:t> </a:t>
            </a:r>
            <a:r>
              <a:rPr lang="tr-TR" b="1" dirty="0" err="1" smtClean="0">
                <a:solidFill>
                  <a:srgbClr val="7F0055"/>
                </a:solidFill>
                <a:latin typeface="Consolas"/>
                <a:sym typeface="Wingdings" pitchFamily="2" charset="2"/>
              </a:rPr>
              <a:t>yapisi</a:t>
            </a:r>
            <a:r>
              <a:rPr lang="tr-TR" b="1" dirty="0" smtClean="0">
                <a:solidFill>
                  <a:srgbClr val="7F0055"/>
                </a:solidFill>
                <a:latin typeface="Consolas"/>
                <a:sym typeface="Wingdings" pitchFamily="2" charset="2"/>
              </a:rPr>
              <a:t> var.</a:t>
            </a:r>
            <a:endParaRPr lang="tr-TR" b="1" dirty="0" smtClean="0">
              <a:solidFill>
                <a:srgbClr val="7F0055"/>
              </a:solidFill>
              <a:latin typeface="Consolas"/>
            </a:endParaRPr>
          </a:p>
          <a:p>
            <a:pPr>
              <a:buNone/>
            </a:pPr>
            <a:r>
              <a:rPr lang="en-US" b="1" dirty="0" err="1" smtClean="0">
                <a:solidFill>
                  <a:srgbClr val="7F0055"/>
                </a:solidFill>
                <a:latin typeface="Consolas"/>
              </a:rPr>
              <a:t>int</a:t>
            </a:r>
            <a:r>
              <a:rPr lang="en-US" b="1" dirty="0" smtClean="0">
                <a:solidFill>
                  <a:srgbClr val="000000"/>
                </a:solidFill>
                <a:latin typeface="Consolas"/>
              </a:rPr>
              <a:t> </a:t>
            </a:r>
            <a:r>
              <a:rPr lang="en-US" b="1" dirty="0" err="1" smtClean="0">
                <a:solidFill>
                  <a:srgbClr val="000000"/>
                </a:solidFill>
                <a:latin typeface="Consolas"/>
              </a:rPr>
              <a:t>puanHesapla</a:t>
            </a:r>
            <a:r>
              <a:rPr lang="en-US" b="1" dirty="0" smtClean="0">
                <a:solidFill>
                  <a:srgbClr val="000000"/>
                </a:solidFill>
                <a:latin typeface="Consolas"/>
              </a:rPr>
              <a:t>(</a:t>
            </a:r>
            <a:r>
              <a:rPr lang="en-US" b="1" dirty="0" err="1" smtClean="0">
                <a:solidFill>
                  <a:srgbClr val="005032"/>
                </a:solidFill>
                <a:latin typeface="Consolas"/>
              </a:rPr>
              <a:t>Takim</a:t>
            </a:r>
            <a:r>
              <a:rPr lang="en-US" b="1" dirty="0" smtClean="0">
                <a:solidFill>
                  <a:srgbClr val="000000"/>
                </a:solidFill>
                <a:latin typeface="Consolas"/>
              </a:rPr>
              <a:t>)</a:t>
            </a:r>
            <a:r>
              <a:rPr lang="tr-TR" b="1" dirty="0" smtClean="0">
                <a:solidFill>
                  <a:srgbClr val="000000"/>
                </a:solidFill>
                <a:latin typeface="Consolas"/>
              </a:rPr>
              <a:t>;</a:t>
            </a:r>
            <a:endParaRPr lang="tr-TR" b="1" dirty="0" smtClean="0">
              <a:solidFill>
                <a:srgbClr val="7F0055"/>
              </a:solidFill>
              <a:latin typeface="Consolas"/>
            </a:endParaRPr>
          </a:p>
          <a:p>
            <a:pPr algn="l">
              <a:buNone/>
            </a:pPr>
            <a:r>
              <a:rPr lang="en-US" b="1" dirty="0" err="1" smtClean="0">
                <a:solidFill>
                  <a:srgbClr val="7F0055"/>
                </a:solidFill>
                <a:latin typeface="Consolas"/>
              </a:rPr>
              <a:t>int</a:t>
            </a:r>
            <a:r>
              <a:rPr lang="en-US" b="1" dirty="0" smtClean="0">
                <a:solidFill>
                  <a:srgbClr val="000000"/>
                </a:solidFill>
                <a:latin typeface="Consolas"/>
              </a:rPr>
              <a:t> </a:t>
            </a:r>
            <a:r>
              <a:rPr lang="en-US" b="1" dirty="0">
                <a:solidFill>
                  <a:srgbClr val="000000"/>
                </a:solidFill>
                <a:latin typeface="Consolas"/>
              </a:rPr>
              <a:t>main(){</a:t>
            </a:r>
          </a:p>
          <a:p>
            <a:pPr algn="l">
              <a:buNone/>
            </a:pPr>
            <a:r>
              <a:rPr lang="tr-TR" b="1" dirty="0" smtClean="0">
                <a:solidFill>
                  <a:srgbClr val="7F0055"/>
                </a:solidFill>
                <a:latin typeface="Consolas"/>
              </a:rPr>
              <a:t>    </a:t>
            </a:r>
            <a:r>
              <a:rPr lang="en-US" b="1" dirty="0" err="1" smtClean="0">
                <a:solidFill>
                  <a:srgbClr val="7F0055"/>
                </a:solidFill>
                <a:latin typeface="Consolas"/>
              </a:rPr>
              <a:t>int</a:t>
            </a:r>
            <a:r>
              <a:rPr lang="en-US" b="1" dirty="0" smtClean="0">
                <a:solidFill>
                  <a:srgbClr val="000000"/>
                </a:solidFill>
                <a:latin typeface="Consolas"/>
              </a:rPr>
              <a:t> </a:t>
            </a:r>
            <a:r>
              <a:rPr lang="en-US" b="1" dirty="0" err="1">
                <a:solidFill>
                  <a:srgbClr val="000000"/>
                </a:solidFill>
                <a:latin typeface="Consolas"/>
              </a:rPr>
              <a:t>i</a:t>
            </a:r>
            <a:r>
              <a:rPr lang="en-US" b="1" dirty="0">
                <a:solidFill>
                  <a:srgbClr val="000000"/>
                </a:solidFill>
                <a:latin typeface="Consolas"/>
              </a:rPr>
              <a:t>;</a:t>
            </a:r>
          </a:p>
          <a:p>
            <a:pPr algn="l">
              <a:buNone/>
            </a:pPr>
            <a:r>
              <a:rPr lang="tr-TR" dirty="0" smtClean="0">
                <a:solidFill>
                  <a:srgbClr val="005032"/>
                </a:solidFill>
                <a:latin typeface="Consolas"/>
              </a:rPr>
              <a:t>    </a:t>
            </a:r>
            <a:r>
              <a:rPr lang="en-US" dirty="0" err="1" smtClean="0">
                <a:solidFill>
                  <a:srgbClr val="005032"/>
                </a:solidFill>
                <a:latin typeface="Consolas"/>
              </a:rPr>
              <a:t>Takim</a:t>
            </a:r>
            <a:r>
              <a:rPr lang="en-US" dirty="0" smtClean="0">
                <a:solidFill>
                  <a:srgbClr val="000000"/>
                </a:solidFill>
                <a:latin typeface="Consolas"/>
              </a:rPr>
              <a:t> </a:t>
            </a:r>
            <a:r>
              <a:rPr lang="en-US" dirty="0" err="1">
                <a:solidFill>
                  <a:srgbClr val="000000"/>
                </a:solidFill>
                <a:latin typeface="Consolas"/>
              </a:rPr>
              <a:t>takimlar</a:t>
            </a:r>
            <a:r>
              <a:rPr lang="en-US" dirty="0">
                <a:solidFill>
                  <a:srgbClr val="000000"/>
                </a:solidFill>
                <a:latin typeface="Consolas"/>
              </a:rPr>
              <a:t>[18];</a:t>
            </a:r>
          </a:p>
          <a:p>
            <a:pPr algn="l">
              <a:buNone/>
            </a:pPr>
            <a:r>
              <a:rPr lang="tr-TR" b="1" dirty="0" smtClean="0">
                <a:solidFill>
                  <a:srgbClr val="7F0055"/>
                </a:solidFill>
                <a:latin typeface="Consolas"/>
              </a:rPr>
              <a:t>    </a:t>
            </a:r>
            <a:r>
              <a:rPr lang="en-US" b="1" dirty="0" smtClean="0">
                <a:solidFill>
                  <a:srgbClr val="7F0055"/>
                </a:solidFill>
                <a:latin typeface="Consolas"/>
              </a:rPr>
              <a:t>for</a:t>
            </a:r>
            <a:r>
              <a:rPr lang="en-US" b="1" dirty="0" smtClean="0">
                <a:solidFill>
                  <a:srgbClr val="000000"/>
                </a:solidFill>
                <a:latin typeface="Consolas"/>
              </a:rPr>
              <a:t>(</a:t>
            </a:r>
            <a:r>
              <a:rPr lang="en-US" b="1" dirty="0" err="1" smtClean="0">
                <a:solidFill>
                  <a:srgbClr val="000000"/>
                </a:solidFill>
                <a:latin typeface="Consolas"/>
              </a:rPr>
              <a:t>i</a:t>
            </a:r>
            <a:r>
              <a:rPr lang="en-US" b="1" dirty="0" smtClean="0">
                <a:solidFill>
                  <a:srgbClr val="000000"/>
                </a:solidFill>
                <a:latin typeface="Consolas"/>
              </a:rPr>
              <a:t>=0</a:t>
            </a:r>
            <a:r>
              <a:rPr lang="en-US" b="1" dirty="0">
                <a:solidFill>
                  <a:srgbClr val="000000"/>
                </a:solidFill>
                <a:latin typeface="Consolas"/>
              </a:rPr>
              <a:t>; </a:t>
            </a:r>
            <a:r>
              <a:rPr lang="en-US" b="1" dirty="0" err="1">
                <a:solidFill>
                  <a:srgbClr val="000000"/>
                </a:solidFill>
                <a:latin typeface="Consolas"/>
              </a:rPr>
              <a:t>i</a:t>
            </a:r>
            <a:r>
              <a:rPr lang="en-US" b="1" dirty="0">
                <a:solidFill>
                  <a:srgbClr val="000000"/>
                </a:solidFill>
                <a:latin typeface="Consolas"/>
              </a:rPr>
              <a:t>&lt;18; </a:t>
            </a:r>
            <a:r>
              <a:rPr lang="en-US" b="1" dirty="0" err="1">
                <a:solidFill>
                  <a:srgbClr val="000000"/>
                </a:solidFill>
                <a:latin typeface="Consolas"/>
              </a:rPr>
              <a:t>i</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smtClean="0">
                <a:solidFill>
                  <a:srgbClr val="2A00FF"/>
                </a:solidFill>
                <a:latin typeface="Consolas"/>
              </a:rPr>
              <a:t>tak</a:t>
            </a:r>
            <a:r>
              <a:rPr lang="tr-TR" b="1" dirty="0" smtClean="0">
                <a:solidFill>
                  <a:srgbClr val="2A00FF"/>
                </a:solidFill>
                <a:latin typeface="Consolas"/>
              </a:rPr>
              <a:t>i</a:t>
            </a:r>
            <a:r>
              <a:rPr lang="en-US" b="1" dirty="0" smtClean="0">
                <a:solidFill>
                  <a:srgbClr val="2A00FF"/>
                </a:solidFill>
                <a:latin typeface="Consolas"/>
              </a:rPr>
              <a:t>m ad</a:t>
            </a:r>
            <a:r>
              <a:rPr lang="tr-TR" b="1" dirty="0" smtClean="0">
                <a:solidFill>
                  <a:srgbClr val="2A00FF"/>
                </a:solidFill>
                <a:latin typeface="Consolas"/>
              </a:rPr>
              <a:t>i</a:t>
            </a:r>
            <a:r>
              <a:rPr lang="en-US" b="1" dirty="0" smtClean="0">
                <a:solidFill>
                  <a:srgbClr val="2A00FF"/>
                </a:solidFill>
                <a:latin typeface="Consolas"/>
              </a:rPr>
              <a:t>n</a:t>
            </a:r>
            <a:r>
              <a:rPr lang="tr-TR" b="1" dirty="0" smtClean="0">
                <a:solidFill>
                  <a:srgbClr val="2A00FF"/>
                </a:solidFill>
                <a:latin typeface="Consolas"/>
              </a:rPr>
              <a:t>i</a:t>
            </a:r>
            <a:r>
              <a:rPr lang="en-US" b="1" dirty="0" smtClean="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scanf</a:t>
            </a:r>
            <a:r>
              <a:rPr lang="en-US" b="1" dirty="0" smtClean="0">
                <a:solidFill>
                  <a:srgbClr val="000000"/>
                </a:solidFill>
                <a:latin typeface="Consolas"/>
              </a:rPr>
              <a:t>(</a:t>
            </a:r>
            <a:r>
              <a:rPr lang="en-US" b="1" dirty="0" smtClean="0">
                <a:solidFill>
                  <a:srgbClr val="2A00FF"/>
                </a:solidFill>
                <a:latin typeface="Consolas"/>
              </a:rPr>
              <a:t>"%</a:t>
            </a:r>
            <a:r>
              <a:rPr lang="tr-TR" b="1" dirty="0" smtClean="0">
                <a:solidFill>
                  <a:srgbClr val="2A00FF"/>
                </a:solidFill>
                <a:latin typeface="Consolas"/>
              </a:rPr>
              <a:t>[^\n]</a:t>
            </a:r>
            <a:r>
              <a:rPr lang="en-US" b="1" dirty="0" smtClean="0">
                <a:solidFill>
                  <a:srgbClr val="2A00FF"/>
                </a:solidFill>
                <a:latin typeface="Consolas"/>
              </a:rPr>
              <a:t>s</a:t>
            </a:r>
            <a:r>
              <a:rPr lang="en-US" b="1" dirty="0">
                <a:solidFill>
                  <a:srgbClr val="2A00FF"/>
                </a:solidFill>
                <a:latin typeface="Consolas"/>
              </a:rPr>
              <a:t>"</a:t>
            </a:r>
            <a:r>
              <a:rPr lang="en-US" b="1" dirty="0">
                <a:solidFill>
                  <a:srgbClr val="000000"/>
                </a:solidFill>
                <a:latin typeface="Consolas"/>
              </a:rPr>
              <a:t>, </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takimAdi</a:t>
            </a:r>
            <a:r>
              <a:rPr lang="en-US" b="1" dirty="0">
                <a:solidFill>
                  <a:srgbClr val="000000"/>
                </a:solidFill>
                <a:latin typeface="Consolas"/>
              </a:rPr>
              <a:t>); </a:t>
            </a:r>
            <a:r>
              <a:rPr lang="tr-TR" b="1" dirty="0" smtClean="0">
                <a:solidFill>
                  <a:srgbClr val="000000"/>
                </a:solidFill>
                <a:latin typeface="Consolas"/>
              </a:rPr>
              <a:t/>
            </a:r>
            <a:br>
              <a:rPr lang="tr-TR" b="1" dirty="0" smtClean="0">
                <a:solidFill>
                  <a:srgbClr val="000000"/>
                </a:solidFill>
                <a:latin typeface="Consolas"/>
              </a:rPr>
            </a:br>
            <a:r>
              <a:rPr lang="tr-TR" b="1" dirty="0" smtClean="0">
                <a:solidFill>
                  <a:srgbClr val="000000"/>
                </a:solidFill>
                <a:latin typeface="Consolas"/>
              </a:rPr>
              <a:t>		</a:t>
            </a:r>
            <a:r>
              <a:rPr lang="en-US" b="1" dirty="0" smtClean="0">
                <a:solidFill>
                  <a:srgbClr val="3F7F5F"/>
                </a:solidFill>
                <a:latin typeface="Consolas"/>
              </a:rPr>
              <a:t>//</a:t>
            </a:r>
            <a:r>
              <a:rPr lang="en-US" b="1" dirty="0" err="1">
                <a:solidFill>
                  <a:srgbClr val="3F7F5F"/>
                </a:solidFill>
                <a:latin typeface="Consolas"/>
              </a:rPr>
              <a:t>stringlerde</a:t>
            </a:r>
            <a:r>
              <a:rPr lang="en-US" b="1" dirty="0">
                <a:solidFill>
                  <a:srgbClr val="3F7F5F"/>
                </a:solidFill>
                <a:latin typeface="Consolas"/>
              </a:rPr>
              <a:t> &amp; </a:t>
            </a:r>
            <a:r>
              <a:rPr lang="tr-TR" b="1" dirty="0" smtClean="0">
                <a:solidFill>
                  <a:srgbClr val="3F7F5F"/>
                </a:solidFill>
                <a:latin typeface="Consolas"/>
              </a:rPr>
              <a:t> </a:t>
            </a:r>
            <a:r>
              <a:rPr lang="en-US" b="1" dirty="0" err="1" smtClean="0">
                <a:solidFill>
                  <a:srgbClr val="3F7F5F"/>
                </a:solidFill>
                <a:latin typeface="Consolas"/>
              </a:rPr>
              <a:t>kullanılmadığını</a:t>
            </a:r>
            <a:r>
              <a:rPr lang="en-US" b="1" dirty="0" smtClean="0">
                <a:solidFill>
                  <a:srgbClr val="3F7F5F"/>
                </a:solidFill>
                <a:latin typeface="Consolas"/>
              </a:rPr>
              <a:t> </a:t>
            </a:r>
            <a:r>
              <a:rPr lang="en-US" b="1" dirty="0" err="1">
                <a:solidFill>
                  <a:srgbClr val="3F7F5F"/>
                </a:solidFill>
                <a:latin typeface="Consolas"/>
              </a:rPr>
              <a:t>hatırlayın</a:t>
            </a:r>
            <a:endParaRPr lang="en-US" b="1" dirty="0">
              <a:solidFill>
                <a:srgbClr val="3F7F5F"/>
              </a:solidFill>
              <a:latin typeface="Consolas"/>
            </a:endParaRPr>
          </a:p>
          <a:p>
            <a:pPr algn="l">
              <a:buNone/>
            </a:pPr>
            <a:r>
              <a:rPr lang="tr-TR" b="1" dirty="0" smtClean="0">
                <a:solidFill>
                  <a:srgbClr val="642880"/>
                </a:solidFill>
                <a:latin typeface="Consolas"/>
              </a:rPr>
              <a:t>        </a:t>
            </a:r>
            <a:r>
              <a:rPr lang="en-US" b="1" dirty="0" err="1" smtClean="0">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galibiyet</a:t>
            </a:r>
            <a:r>
              <a:rPr lang="en-US" b="1" dirty="0">
                <a:solidFill>
                  <a:srgbClr val="2A00FF"/>
                </a:solidFill>
                <a:latin typeface="Consolas"/>
              </a:rPr>
              <a:t> </a:t>
            </a:r>
            <a:r>
              <a:rPr lang="en-US" b="1" dirty="0" smtClean="0">
                <a:solidFill>
                  <a:srgbClr val="2A00FF"/>
                </a:solidFill>
                <a:latin typeface="Consolas"/>
              </a:rPr>
              <a:t>say</a:t>
            </a:r>
            <a:r>
              <a:rPr lang="tr-TR" b="1" dirty="0" smtClean="0">
                <a:solidFill>
                  <a:srgbClr val="2A00FF"/>
                </a:solidFill>
                <a:latin typeface="Consolas"/>
              </a:rPr>
              <a:t>i</a:t>
            </a:r>
            <a:r>
              <a:rPr lang="en-US" b="1" dirty="0" smtClean="0">
                <a:solidFill>
                  <a:srgbClr val="2A00FF"/>
                </a:solidFill>
                <a:latin typeface="Consolas"/>
              </a:rPr>
              <a:t>s</a:t>
            </a:r>
            <a:r>
              <a:rPr lang="tr-TR" b="1" dirty="0" smtClean="0">
                <a:solidFill>
                  <a:srgbClr val="2A00FF"/>
                </a:solidFill>
                <a:latin typeface="Consolas"/>
              </a:rPr>
              <a:t>i</a:t>
            </a:r>
            <a:r>
              <a:rPr lang="en-US" b="1" dirty="0" smtClean="0">
                <a:solidFill>
                  <a:srgbClr val="2A00FF"/>
                </a:solidFill>
                <a:latin typeface="Consolas"/>
              </a:rPr>
              <a:t>n</a:t>
            </a:r>
            <a:r>
              <a:rPr lang="tr-TR" b="1" dirty="0" smtClean="0">
                <a:solidFill>
                  <a:srgbClr val="2A00FF"/>
                </a:solidFill>
                <a:latin typeface="Consolas"/>
              </a:rPr>
              <a:t>i</a:t>
            </a:r>
            <a:r>
              <a:rPr lang="en-US" b="1" dirty="0" smtClean="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"%d"</a:t>
            </a:r>
            <a:r>
              <a:rPr lang="en-US" b="1" dirty="0">
                <a:solidFill>
                  <a:srgbClr val="000000"/>
                </a:solidFill>
                <a:latin typeface="Consolas"/>
              </a:rPr>
              <a:t>, &amp;</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galibiyet</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printf</a:t>
            </a:r>
            <a:r>
              <a:rPr lang="en-US" b="1" dirty="0">
                <a:solidFill>
                  <a:srgbClr val="000000"/>
                </a:solidFill>
                <a:latin typeface="Consolas"/>
              </a:rPr>
              <a:t>(</a:t>
            </a:r>
            <a:r>
              <a:rPr lang="en-US" b="1" dirty="0">
                <a:solidFill>
                  <a:srgbClr val="2A00FF"/>
                </a:solidFill>
                <a:latin typeface="Consolas"/>
              </a:rPr>
              <a:t>"</a:t>
            </a:r>
            <a:r>
              <a:rPr lang="en-US" b="1" dirty="0" err="1">
                <a:solidFill>
                  <a:srgbClr val="2A00FF"/>
                </a:solidFill>
                <a:latin typeface="Consolas"/>
              </a:rPr>
              <a:t>Lutfen</a:t>
            </a:r>
            <a:r>
              <a:rPr lang="en-US" b="1" dirty="0">
                <a:solidFill>
                  <a:srgbClr val="2A00FF"/>
                </a:solidFill>
                <a:latin typeface="Consolas"/>
              </a:rPr>
              <a:t> </a:t>
            </a:r>
            <a:r>
              <a:rPr lang="en-US" b="1" dirty="0" err="1">
                <a:solidFill>
                  <a:srgbClr val="2A00FF"/>
                </a:solidFill>
                <a:latin typeface="Consolas"/>
              </a:rPr>
              <a:t>beraberlik</a:t>
            </a:r>
            <a:r>
              <a:rPr lang="en-US" b="1" dirty="0">
                <a:solidFill>
                  <a:srgbClr val="2A00FF"/>
                </a:solidFill>
                <a:latin typeface="Consolas"/>
              </a:rPr>
              <a:t> </a:t>
            </a:r>
            <a:r>
              <a:rPr lang="en-US" b="1" dirty="0" smtClean="0">
                <a:solidFill>
                  <a:srgbClr val="2A00FF"/>
                </a:solidFill>
                <a:latin typeface="Consolas"/>
              </a:rPr>
              <a:t>say</a:t>
            </a:r>
            <a:r>
              <a:rPr lang="tr-TR" b="1" dirty="0" smtClean="0">
                <a:solidFill>
                  <a:srgbClr val="2A00FF"/>
                </a:solidFill>
                <a:latin typeface="Consolas"/>
              </a:rPr>
              <a:t>i</a:t>
            </a:r>
            <a:r>
              <a:rPr lang="en-US" b="1" dirty="0" smtClean="0">
                <a:solidFill>
                  <a:srgbClr val="2A00FF"/>
                </a:solidFill>
                <a:latin typeface="Consolas"/>
              </a:rPr>
              <a:t>s</a:t>
            </a:r>
            <a:r>
              <a:rPr lang="tr-TR" b="1" dirty="0" smtClean="0">
                <a:solidFill>
                  <a:srgbClr val="2A00FF"/>
                </a:solidFill>
                <a:latin typeface="Consolas"/>
              </a:rPr>
              <a:t>i</a:t>
            </a:r>
            <a:r>
              <a:rPr lang="en-US" b="1" dirty="0" smtClean="0">
                <a:solidFill>
                  <a:srgbClr val="2A00FF"/>
                </a:solidFill>
                <a:latin typeface="Consolas"/>
              </a:rPr>
              <a:t>n</a:t>
            </a:r>
            <a:r>
              <a:rPr lang="tr-TR" b="1" dirty="0" smtClean="0">
                <a:solidFill>
                  <a:srgbClr val="2A00FF"/>
                </a:solidFill>
                <a:latin typeface="Consolas"/>
              </a:rPr>
              <a:t>i</a:t>
            </a:r>
            <a:r>
              <a:rPr lang="en-US" b="1" dirty="0" smtClean="0">
                <a:solidFill>
                  <a:srgbClr val="2A00FF"/>
                </a:solidFill>
                <a:latin typeface="Consolas"/>
              </a:rPr>
              <a:t> </a:t>
            </a:r>
            <a:r>
              <a:rPr lang="en-US" b="1" dirty="0" err="1">
                <a:solidFill>
                  <a:srgbClr val="2A00FF"/>
                </a:solidFill>
                <a:latin typeface="Consolas"/>
              </a:rPr>
              <a:t>giriniz</a:t>
            </a:r>
            <a:r>
              <a:rPr lang="en-US" b="1" dirty="0">
                <a:solidFill>
                  <a:srgbClr val="2A00FF"/>
                </a:solidFill>
                <a:latin typeface="Consolas"/>
              </a:rPr>
              <a:t>: "</a:t>
            </a:r>
            <a:r>
              <a:rPr lang="en-US" b="1" dirty="0">
                <a:solidFill>
                  <a:srgbClr val="000000"/>
                </a:solidFill>
                <a:latin typeface="Consolas"/>
              </a:rPr>
              <a:t>);</a:t>
            </a:r>
          </a:p>
          <a:p>
            <a:pPr algn="l">
              <a:buNone/>
            </a:pPr>
            <a:r>
              <a:rPr lang="tr-TR" b="1" dirty="0" smtClean="0">
                <a:solidFill>
                  <a:srgbClr val="642880"/>
                </a:solidFill>
                <a:latin typeface="Consolas"/>
              </a:rPr>
              <a:t>        </a:t>
            </a:r>
            <a:r>
              <a:rPr lang="en-US" b="1" dirty="0" err="1" smtClean="0">
                <a:solidFill>
                  <a:srgbClr val="642880"/>
                </a:solidFill>
                <a:latin typeface="Consolas"/>
              </a:rPr>
              <a:t>scanf</a:t>
            </a:r>
            <a:r>
              <a:rPr lang="en-US" b="1" dirty="0">
                <a:solidFill>
                  <a:srgbClr val="000000"/>
                </a:solidFill>
                <a:latin typeface="Consolas"/>
              </a:rPr>
              <a:t>(</a:t>
            </a:r>
            <a:r>
              <a:rPr lang="en-US" b="1" dirty="0">
                <a:solidFill>
                  <a:srgbClr val="2A00FF"/>
                </a:solidFill>
                <a:latin typeface="Consolas"/>
              </a:rPr>
              <a:t>"%d"</a:t>
            </a:r>
            <a:r>
              <a:rPr lang="en-US" b="1" dirty="0">
                <a:solidFill>
                  <a:srgbClr val="000000"/>
                </a:solidFill>
                <a:latin typeface="Consolas"/>
              </a:rPr>
              <a:t>, &amp;</a:t>
            </a:r>
            <a:r>
              <a:rPr lang="en-US" b="1" dirty="0" err="1">
                <a:solidFill>
                  <a:srgbClr val="000000"/>
                </a:solidFill>
                <a:latin typeface="Consolas"/>
              </a:rPr>
              <a:t>takimlar</a:t>
            </a:r>
            <a:r>
              <a:rPr lang="en-US" b="1" dirty="0">
                <a:solidFill>
                  <a:srgbClr val="000000"/>
                </a:solidFill>
                <a:latin typeface="Consolas"/>
              </a:rPr>
              <a:t>[</a:t>
            </a:r>
            <a:r>
              <a:rPr lang="en-US" b="1" dirty="0" err="1">
                <a:solidFill>
                  <a:srgbClr val="000000"/>
                </a:solidFill>
                <a:latin typeface="Consolas"/>
              </a:rPr>
              <a:t>i</a:t>
            </a:r>
            <a:r>
              <a:rPr lang="en-US" b="1" dirty="0">
                <a:solidFill>
                  <a:srgbClr val="000000"/>
                </a:solidFill>
                <a:latin typeface="Consolas"/>
              </a:rPr>
              <a:t>].</a:t>
            </a:r>
            <a:r>
              <a:rPr lang="en-US" b="1" dirty="0" err="1">
                <a:solidFill>
                  <a:srgbClr val="0000C0"/>
                </a:solidFill>
                <a:latin typeface="Consolas"/>
              </a:rPr>
              <a:t>beraberlik</a:t>
            </a:r>
            <a:r>
              <a:rPr lang="en-US" b="1" dirty="0">
                <a:solidFill>
                  <a:srgbClr val="000000"/>
                </a:solidFill>
                <a:latin typeface="Consolas"/>
              </a:rPr>
              <a:t>);</a:t>
            </a:r>
          </a:p>
          <a:p>
            <a:pPr algn="l">
              <a:buNone/>
            </a:pPr>
            <a:r>
              <a:rPr lang="tr-TR" dirty="0" smtClean="0">
                <a:solidFill>
                  <a:srgbClr val="000000"/>
                </a:solidFill>
                <a:latin typeface="Consolas"/>
              </a:rPr>
              <a:t>        </a:t>
            </a:r>
            <a:r>
              <a:rPr lang="en-US" dirty="0" err="1" smtClean="0">
                <a:solidFill>
                  <a:srgbClr val="000000"/>
                </a:solidFill>
                <a:latin typeface="Consolas"/>
              </a:rPr>
              <a:t>takimlar</a:t>
            </a:r>
            <a:r>
              <a:rPr lang="en-US" dirty="0" smtClean="0">
                <a:solidFill>
                  <a:srgbClr val="000000"/>
                </a:solidFill>
                <a:latin typeface="Consolas"/>
              </a:rPr>
              <a:t>[</a:t>
            </a:r>
            <a:r>
              <a:rPr lang="en-US" dirty="0" err="1" smtClean="0">
                <a:solidFill>
                  <a:srgbClr val="000000"/>
                </a:solidFill>
                <a:latin typeface="Consolas"/>
              </a:rPr>
              <a:t>i</a:t>
            </a:r>
            <a:r>
              <a:rPr lang="en-US" dirty="0">
                <a:solidFill>
                  <a:srgbClr val="000000"/>
                </a:solidFill>
                <a:latin typeface="Consolas"/>
              </a:rPr>
              <a:t>].</a:t>
            </a:r>
            <a:r>
              <a:rPr lang="en-US" dirty="0" err="1">
                <a:solidFill>
                  <a:srgbClr val="0000C0"/>
                </a:solidFill>
                <a:latin typeface="Consolas"/>
              </a:rPr>
              <a:t>puan</a:t>
            </a:r>
            <a:r>
              <a:rPr lang="en-US" dirty="0">
                <a:solidFill>
                  <a:srgbClr val="000000"/>
                </a:solidFill>
                <a:latin typeface="Consolas"/>
              </a:rPr>
              <a:t> = </a:t>
            </a:r>
            <a:r>
              <a:rPr lang="en-US" dirty="0" err="1">
                <a:solidFill>
                  <a:srgbClr val="000000"/>
                </a:solidFill>
                <a:latin typeface="Consolas"/>
              </a:rPr>
              <a:t>puanHesapla</a:t>
            </a:r>
            <a:r>
              <a:rPr lang="en-US" dirty="0">
                <a:solidFill>
                  <a:srgbClr val="000000"/>
                </a:solidFill>
                <a:latin typeface="Consolas"/>
              </a:rPr>
              <a:t>(</a:t>
            </a:r>
            <a:r>
              <a:rPr lang="en-US" dirty="0" err="1">
                <a:solidFill>
                  <a:srgbClr val="000000"/>
                </a:solidFill>
                <a:latin typeface="Consolas"/>
              </a:rPr>
              <a:t>takimlar</a:t>
            </a:r>
            <a:r>
              <a:rPr lang="en-US" dirty="0">
                <a:solidFill>
                  <a:srgbClr val="000000"/>
                </a:solidFill>
                <a:latin typeface="Consolas"/>
              </a:rPr>
              <a:t>[</a:t>
            </a:r>
            <a:r>
              <a:rPr lang="en-US" dirty="0" err="1">
                <a:solidFill>
                  <a:srgbClr val="000000"/>
                </a:solidFill>
                <a:latin typeface="Consolas"/>
              </a:rPr>
              <a:t>i</a:t>
            </a:r>
            <a:r>
              <a:rPr lang="en-US" dirty="0">
                <a:solidFill>
                  <a:srgbClr val="000000"/>
                </a:solidFill>
                <a:latin typeface="Consolas"/>
              </a:rPr>
              <a:t>]);</a:t>
            </a:r>
          </a:p>
          <a:p>
            <a:pPr algn="l">
              <a:buNone/>
            </a:pPr>
            <a:r>
              <a:rPr lang="tr-TR" dirty="0" smtClean="0">
                <a:solidFill>
                  <a:srgbClr val="000000"/>
                </a:solidFill>
                <a:latin typeface="Consolas"/>
              </a:rPr>
              <a:t>    </a:t>
            </a:r>
            <a:r>
              <a:rPr lang="en-US" dirty="0" smtClean="0">
                <a:solidFill>
                  <a:srgbClr val="000000"/>
                </a:solidFill>
                <a:latin typeface="Consolas"/>
              </a:rPr>
              <a:t>}</a:t>
            </a:r>
            <a:endParaRPr lang="en-US" dirty="0">
              <a:solidFill>
                <a:srgbClr val="000000"/>
              </a:solidFill>
              <a:latin typeface="Consolas"/>
            </a:endParaRPr>
          </a:p>
          <a:p>
            <a:pPr algn="l">
              <a:buNone/>
            </a:pPr>
            <a:r>
              <a:rPr lang="tr-TR" b="1" dirty="0" smtClean="0">
                <a:solidFill>
                  <a:srgbClr val="7F0055"/>
                </a:solidFill>
                <a:latin typeface="Consolas"/>
              </a:rPr>
              <a:t>    </a:t>
            </a:r>
            <a:r>
              <a:rPr lang="en-US" b="1" dirty="0" smtClean="0">
                <a:solidFill>
                  <a:srgbClr val="7F0055"/>
                </a:solidFill>
                <a:latin typeface="Consolas"/>
              </a:rPr>
              <a:t>return</a:t>
            </a:r>
            <a:r>
              <a:rPr lang="en-US" b="1" dirty="0" smtClean="0">
                <a:solidFill>
                  <a:srgbClr val="000000"/>
                </a:solidFill>
                <a:latin typeface="Consolas"/>
              </a:rPr>
              <a:t> </a:t>
            </a:r>
            <a:r>
              <a:rPr lang="en-US" b="1" dirty="0">
                <a:solidFill>
                  <a:srgbClr val="000000"/>
                </a:solidFill>
                <a:latin typeface="Consolas"/>
              </a:rPr>
              <a:t>0;</a:t>
            </a:r>
          </a:p>
          <a:p>
            <a:pPr algn="l">
              <a:buNone/>
            </a:pPr>
            <a:r>
              <a:rPr lang="en-US" dirty="0" smtClean="0">
                <a:solidFill>
                  <a:srgbClr val="000000"/>
                </a:solidFill>
                <a:latin typeface="Consolas"/>
              </a:rPr>
              <a:t>}</a:t>
            </a:r>
            <a:endParaRPr lang="tr-TR" dirty="0" smtClean="0">
              <a:solidFill>
                <a:srgbClr val="000000"/>
              </a:solidFill>
              <a:latin typeface="Consolas"/>
            </a:endParaRPr>
          </a:p>
          <a:p>
            <a:pPr>
              <a:buNone/>
            </a:pPr>
            <a:r>
              <a:rPr lang="en-US" b="1" dirty="0" err="1" smtClean="0">
                <a:solidFill>
                  <a:srgbClr val="7F0055"/>
                </a:solidFill>
                <a:latin typeface="Consolas"/>
              </a:rPr>
              <a:t>int</a:t>
            </a:r>
            <a:r>
              <a:rPr lang="en-US" b="1" dirty="0" smtClean="0">
                <a:solidFill>
                  <a:srgbClr val="000000"/>
                </a:solidFill>
                <a:latin typeface="Consolas"/>
              </a:rPr>
              <a:t> </a:t>
            </a:r>
            <a:r>
              <a:rPr lang="en-US" b="1" dirty="0" err="1" smtClean="0">
                <a:solidFill>
                  <a:srgbClr val="000000"/>
                </a:solidFill>
                <a:latin typeface="Consolas"/>
              </a:rPr>
              <a:t>puanHesapla</a:t>
            </a:r>
            <a:r>
              <a:rPr lang="en-US" b="1" dirty="0" smtClean="0">
                <a:solidFill>
                  <a:srgbClr val="000000"/>
                </a:solidFill>
                <a:latin typeface="Consolas"/>
              </a:rPr>
              <a:t>(</a:t>
            </a:r>
            <a:r>
              <a:rPr lang="en-US" b="1" dirty="0" err="1" smtClean="0">
                <a:solidFill>
                  <a:srgbClr val="005032"/>
                </a:solidFill>
                <a:latin typeface="Consolas"/>
              </a:rPr>
              <a:t>Takim</a:t>
            </a:r>
            <a:r>
              <a:rPr lang="en-US" b="1" dirty="0" smtClean="0">
                <a:solidFill>
                  <a:srgbClr val="000000"/>
                </a:solidFill>
                <a:latin typeface="Consolas"/>
              </a:rPr>
              <a:t> t){</a:t>
            </a:r>
          </a:p>
          <a:p>
            <a:pPr>
              <a:buNone/>
            </a:pPr>
            <a:r>
              <a:rPr lang="tr-TR" b="1" dirty="0" smtClean="0">
                <a:solidFill>
                  <a:srgbClr val="7F0055"/>
                </a:solidFill>
                <a:latin typeface="Consolas"/>
              </a:rPr>
              <a:t>    </a:t>
            </a:r>
            <a:r>
              <a:rPr lang="en-US" b="1" dirty="0" smtClean="0">
                <a:solidFill>
                  <a:srgbClr val="7F0055"/>
                </a:solidFill>
                <a:latin typeface="Consolas"/>
              </a:rPr>
              <a:t>return</a:t>
            </a:r>
            <a:r>
              <a:rPr lang="en-US" b="1" dirty="0" smtClean="0">
                <a:solidFill>
                  <a:srgbClr val="000000"/>
                </a:solidFill>
                <a:latin typeface="Consolas"/>
              </a:rPr>
              <a:t> </a:t>
            </a:r>
            <a:r>
              <a:rPr lang="en-US" b="1" dirty="0" err="1" smtClean="0">
                <a:solidFill>
                  <a:srgbClr val="000000"/>
                </a:solidFill>
                <a:latin typeface="Consolas"/>
              </a:rPr>
              <a:t>t.</a:t>
            </a:r>
            <a:r>
              <a:rPr lang="en-US" b="1" dirty="0" err="1" smtClean="0">
                <a:solidFill>
                  <a:srgbClr val="0000C0"/>
                </a:solidFill>
                <a:latin typeface="Consolas"/>
              </a:rPr>
              <a:t>galibiyet</a:t>
            </a:r>
            <a:r>
              <a:rPr lang="en-US" b="1" dirty="0" smtClean="0">
                <a:solidFill>
                  <a:srgbClr val="000000"/>
                </a:solidFill>
                <a:latin typeface="Consolas"/>
              </a:rPr>
              <a:t>*3 + </a:t>
            </a:r>
            <a:r>
              <a:rPr lang="en-US" b="1" dirty="0" err="1" smtClean="0">
                <a:solidFill>
                  <a:srgbClr val="000000"/>
                </a:solidFill>
                <a:latin typeface="Consolas"/>
              </a:rPr>
              <a:t>t.</a:t>
            </a:r>
            <a:r>
              <a:rPr lang="en-US" b="1" dirty="0" err="1" smtClean="0">
                <a:solidFill>
                  <a:srgbClr val="0000C0"/>
                </a:solidFill>
                <a:latin typeface="Consolas"/>
              </a:rPr>
              <a:t>beraberlik</a:t>
            </a:r>
            <a:r>
              <a:rPr lang="en-US" b="1" dirty="0" smtClean="0">
                <a:solidFill>
                  <a:srgbClr val="000000"/>
                </a:solidFill>
                <a:latin typeface="Consolas"/>
              </a:rPr>
              <a:t>;</a:t>
            </a:r>
          </a:p>
          <a:p>
            <a:pPr>
              <a:buNone/>
            </a:pPr>
            <a:r>
              <a:rPr lang="en-US" dirty="0" smtClean="0">
                <a:solidFill>
                  <a:srgbClr val="000000"/>
                </a:solidFill>
                <a:latin typeface="Consolas"/>
              </a:rPr>
              <a:t>}</a:t>
            </a:r>
            <a:endParaRPr lang="tr-TR" dirty="0" smtClean="0"/>
          </a:p>
          <a:p>
            <a:pPr algn="l">
              <a:buNone/>
            </a:pPr>
            <a:endParaRPr lang="tr-TR" dirty="0" smtClean="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a:solidFill>
                <a:schemeClr val="tx1"/>
              </a:solidFill>
            </a:endParaRPr>
          </a:p>
          <a:p>
            <a:pPr algn="just">
              <a:buNone/>
            </a:pPr>
            <a:endParaRPr lang="tr-TR" dirty="0" smtClean="0">
              <a:solidFill>
                <a:schemeClr val="tx1"/>
              </a:solidFill>
            </a:endParaRPr>
          </a:p>
          <a:p>
            <a:pPr algn="just">
              <a:buNone/>
            </a:pPr>
            <a:endParaRPr lang="tr-TR" sz="2400" dirty="0" smtClean="0">
              <a:solidFill>
                <a:schemeClr val="tx1"/>
              </a:solidFill>
            </a:endParaRPr>
          </a:p>
        </p:txBody>
      </p:sp>
      <p:sp>
        <p:nvSpPr>
          <p:cNvPr id="4" name="3 Dikdörtgen"/>
          <p:cNvSpPr/>
          <p:nvPr/>
        </p:nvSpPr>
        <p:spPr>
          <a:xfrm>
            <a:off x="5000628" y="5072074"/>
            <a:ext cx="3998890" cy="1015663"/>
          </a:xfrm>
          <a:prstGeom prst="rect">
            <a:avLst/>
          </a:prstGeom>
        </p:spPr>
        <p:txBody>
          <a:bodyPr wrap="square">
            <a:spAutoFit/>
          </a:bodyPr>
          <a:lstStyle/>
          <a:p>
            <a:pPr marL="342900" indent="-342900" algn="just"/>
            <a:r>
              <a:rPr lang="tr-TR" sz="1200" dirty="0" smtClean="0"/>
              <a:t>Yapılar da normal bir veri türü sayıldığından onlardan birer dizi oluşturmak mümkündür ve fonksiyonlara parametre olarak gönderilebilir. Dizi ile yapının birlikte kullanımı için örnek bir kod aşağıda verilmiştir. Kullanılan Takim yapısı daha önceki slaytlardaki takım yapısıdır.</a:t>
            </a:r>
          </a:p>
        </p:txBody>
      </p:sp>
    </p:spTree>
    <p:extLst>
      <p:ext uri="{BB962C8B-B14F-4D97-AF65-F5344CB8AC3E}">
        <p14:creationId xmlns:p14="http://schemas.microsoft.com/office/powerpoint/2010/main" xmlns="" val="1416883944"/>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smtClean="0">
                <a:solidFill>
                  <a:schemeClr val="tx2">
                    <a:lumMod val="60000"/>
                    <a:lumOff val="40000"/>
                  </a:schemeClr>
                </a:solidFill>
              </a:rPr>
              <a:t>Yapıların Dizi ve Fonksiyon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214282" y="1214422"/>
            <a:ext cx="8229600" cy="4937760"/>
          </a:xfrm>
        </p:spPr>
        <p:txBody>
          <a:bodyPr>
            <a:normAutofit fontScale="25000" lnSpcReduction="20000"/>
          </a:bodyPr>
          <a:lstStyle/>
          <a:p>
            <a:pPr>
              <a:buNone/>
            </a:pPr>
            <a:r>
              <a:rPr lang="tr-TR" sz="4800" b="1" dirty="0" smtClean="0">
                <a:solidFill>
                  <a:srgbClr val="7F0055"/>
                </a:solidFill>
                <a:latin typeface="Consolas"/>
              </a:rPr>
              <a:t>-</a:t>
            </a:r>
            <a:r>
              <a:rPr lang="tr-TR" sz="4800" b="1" dirty="0" smtClean="0">
                <a:solidFill>
                  <a:srgbClr val="7F0055"/>
                </a:solidFill>
                <a:latin typeface="Consolas"/>
                <a:sym typeface="Wingdings" pitchFamily="2" charset="2"/>
              </a:rPr>
              <a:t> Burada önceki slaytlarda bulunan Takim </a:t>
            </a:r>
            <a:r>
              <a:rPr lang="tr-TR" sz="4800" b="1" dirty="0" err="1" smtClean="0">
                <a:solidFill>
                  <a:srgbClr val="7F0055"/>
                </a:solidFill>
                <a:latin typeface="Consolas"/>
                <a:sym typeface="Wingdings" pitchFamily="2" charset="2"/>
              </a:rPr>
              <a:t>struct</a:t>
            </a:r>
            <a:r>
              <a:rPr lang="tr-TR" sz="4800" b="1" dirty="0" smtClean="0">
                <a:solidFill>
                  <a:srgbClr val="7F0055"/>
                </a:solidFill>
                <a:latin typeface="Consolas"/>
                <a:sym typeface="Wingdings" pitchFamily="2" charset="2"/>
              </a:rPr>
              <a:t> </a:t>
            </a:r>
            <a:r>
              <a:rPr lang="tr-TR" sz="4800" b="1" dirty="0" err="1" smtClean="0">
                <a:solidFill>
                  <a:srgbClr val="7F0055"/>
                </a:solidFill>
                <a:latin typeface="Consolas"/>
                <a:sym typeface="Wingdings" pitchFamily="2" charset="2"/>
              </a:rPr>
              <a:t>yapisi</a:t>
            </a:r>
            <a:r>
              <a:rPr lang="tr-TR" sz="4800" b="1" dirty="0" smtClean="0">
                <a:solidFill>
                  <a:srgbClr val="7F0055"/>
                </a:solidFill>
                <a:latin typeface="Consolas"/>
                <a:sym typeface="Wingdings" pitchFamily="2" charset="2"/>
              </a:rPr>
              <a:t> var.</a:t>
            </a:r>
            <a:endParaRPr lang="tr-TR" sz="4800" b="1" dirty="0" smtClean="0">
              <a:solidFill>
                <a:srgbClr val="7F0055"/>
              </a:solidFill>
              <a:latin typeface="Consolas"/>
            </a:endParaRPr>
          </a:p>
          <a:p>
            <a:pPr>
              <a:buNone/>
            </a:pPr>
            <a:r>
              <a:rPr lang="en-US" sz="4800" b="1" dirty="0" smtClean="0">
                <a:solidFill>
                  <a:srgbClr val="7F0055"/>
                </a:solidFill>
                <a:latin typeface="Consolas"/>
              </a:rPr>
              <a:t>void</a:t>
            </a:r>
            <a:r>
              <a:rPr lang="en-US" sz="4800" b="1" dirty="0" smtClean="0">
                <a:solidFill>
                  <a:srgbClr val="000000"/>
                </a:solidFill>
                <a:latin typeface="Consolas"/>
              </a:rPr>
              <a:t> degistir1(</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r>
              <a:rPr lang="tr-TR" sz="4800" b="1" dirty="0" smtClean="0">
                <a:solidFill>
                  <a:srgbClr val="000000"/>
                </a:solidFill>
                <a:latin typeface="Consolas"/>
              </a:rPr>
              <a:t>;</a:t>
            </a:r>
          </a:p>
          <a:p>
            <a:pPr>
              <a:buNone/>
            </a:pPr>
            <a:r>
              <a:rPr lang="en-US" sz="4800" b="1" dirty="0" smtClean="0">
                <a:solidFill>
                  <a:srgbClr val="7F0055"/>
                </a:solidFill>
                <a:latin typeface="Consolas"/>
              </a:rPr>
              <a:t>void</a:t>
            </a:r>
            <a:r>
              <a:rPr lang="en-US" sz="4800" b="1" dirty="0" smtClean="0">
                <a:solidFill>
                  <a:srgbClr val="000000"/>
                </a:solidFill>
                <a:latin typeface="Consolas"/>
              </a:rPr>
              <a:t> degistir2(</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r>
              <a:rPr lang="tr-TR" sz="4800" b="1" dirty="0" smtClean="0">
                <a:solidFill>
                  <a:srgbClr val="000000"/>
                </a:solidFill>
                <a:latin typeface="Consolas"/>
              </a:rPr>
              <a:t>;</a:t>
            </a:r>
            <a:endParaRPr lang="en-US" sz="4800" dirty="0">
              <a:latin typeface="Consolas"/>
            </a:endParaRPr>
          </a:p>
          <a:p>
            <a:pPr algn="l">
              <a:buNone/>
            </a:pPr>
            <a:r>
              <a:rPr lang="en-US" sz="4800" b="1" dirty="0" err="1">
                <a:solidFill>
                  <a:srgbClr val="7F0055"/>
                </a:solidFill>
                <a:latin typeface="Consolas"/>
              </a:rPr>
              <a:t>int</a:t>
            </a:r>
            <a:r>
              <a:rPr lang="en-US" sz="4800" b="1" dirty="0">
                <a:solidFill>
                  <a:srgbClr val="000000"/>
                </a:solidFill>
                <a:latin typeface="Consolas"/>
              </a:rPr>
              <a:t> main(){</a:t>
            </a:r>
          </a:p>
          <a:p>
            <a:pPr algn="l">
              <a:buNone/>
            </a:pPr>
            <a:r>
              <a:rPr lang="tr-TR" sz="4800" dirty="0" smtClean="0">
                <a:solidFill>
                  <a:srgbClr val="005032"/>
                </a:solidFill>
                <a:latin typeface="Consolas"/>
              </a:rPr>
              <a:t>    </a:t>
            </a:r>
            <a:r>
              <a:rPr lang="en-US" sz="4800" dirty="0" err="1" smtClean="0">
                <a:solidFill>
                  <a:srgbClr val="005032"/>
                </a:solidFill>
                <a:latin typeface="Consolas"/>
              </a:rPr>
              <a:t>Takim</a:t>
            </a:r>
            <a:r>
              <a:rPr lang="en-US" sz="4800" dirty="0" smtClean="0">
                <a:solidFill>
                  <a:srgbClr val="000000"/>
                </a:solidFill>
                <a:latin typeface="Consolas"/>
              </a:rPr>
              <a:t> </a:t>
            </a:r>
            <a:r>
              <a:rPr lang="en-US" sz="4800" dirty="0">
                <a:solidFill>
                  <a:srgbClr val="000000"/>
                </a:solidFill>
                <a:latin typeface="Consolas"/>
              </a:rPr>
              <a:t>takim1, takim2;</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(takim1.</a:t>
            </a:r>
            <a:r>
              <a:rPr lang="en-US" sz="4800" b="1" dirty="0" smtClean="0">
                <a:solidFill>
                  <a:srgbClr val="0000C0"/>
                </a:solidFill>
                <a:latin typeface="Consolas"/>
              </a:rPr>
              <a:t>takimAdi</a:t>
            </a:r>
            <a:r>
              <a:rPr lang="en-US" sz="4800" b="1" dirty="0">
                <a:solidFill>
                  <a:srgbClr val="000000"/>
                </a:solidFill>
                <a:latin typeface="Consolas"/>
              </a:rPr>
              <a:t>, </a:t>
            </a:r>
            <a:r>
              <a:rPr lang="en-US" sz="4800" b="1" dirty="0">
                <a:solidFill>
                  <a:srgbClr val="2A00FF"/>
                </a:solidFill>
                <a:latin typeface="Consolas"/>
              </a:rPr>
              <a:t>"</a:t>
            </a:r>
            <a:r>
              <a:rPr lang="en-US" sz="4800" b="1" dirty="0" err="1">
                <a:solidFill>
                  <a:srgbClr val="2A00FF"/>
                </a:solidFill>
                <a:latin typeface="Consolas"/>
              </a:rPr>
              <a:t>Fenerbahce</a:t>
            </a:r>
            <a:r>
              <a:rPr lang="en-US" sz="4800" b="1" dirty="0">
                <a:solidFill>
                  <a:srgbClr val="2A00FF"/>
                </a:solidFill>
                <a:latin typeface="Consolas"/>
              </a:rPr>
              <a:t>"</a:t>
            </a:r>
            <a:r>
              <a:rPr lang="en-US" sz="4800" b="1" dirty="0">
                <a:solidFill>
                  <a:srgbClr val="000000"/>
                </a:solidFill>
                <a:latin typeface="Consolas"/>
              </a:rPr>
              <a:t>);</a:t>
            </a:r>
          </a:p>
          <a:p>
            <a:pPr algn="l">
              <a:buNone/>
            </a:pPr>
            <a:r>
              <a:rPr lang="tr-TR" sz="4800" dirty="0" smtClean="0">
                <a:solidFill>
                  <a:srgbClr val="000000"/>
                </a:solidFill>
                <a:latin typeface="Consolas"/>
              </a:rPr>
              <a:t>    </a:t>
            </a:r>
            <a:r>
              <a:rPr lang="en-US" sz="4800" dirty="0" smtClean="0">
                <a:solidFill>
                  <a:srgbClr val="000000"/>
                </a:solidFill>
                <a:latin typeface="Consolas"/>
              </a:rPr>
              <a:t>degistir1(takim1</a:t>
            </a:r>
            <a:r>
              <a:rPr lang="en-US" sz="4800" dirty="0">
                <a:solidFill>
                  <a:srgbClr val="000000"/>
                </a:solidFill>
                <a:latin typeface="Consolas"/>
              </a:rPr>
              <a:t>, </a:t>
            </a:r>
            <a:r>
              <a:rPr lang="en-US" sz="4800" dirty="0">
                <a:solidFill>
                  <a:srgbClr val="2A00FF"/>
                </a:solidFill>
                <a:latin typeface="Consolas"/>
              </a:rPr>
              <a:t>"</a:t>
            </a:r>
            <a:r>
              <a:rPr lang="en-US" sz="4800" dirty="0" err="1">
                <a:solidFill>
                  <a:srgbClr val="2A00FF"/>
                </a:solidFill>
                <a:latin typeface="Consolas"/>
              </a:rPr>
              <a:t>Besiktas</a:t>
            </a:r>
            <a:r>
              <a:rPr lang="en-US" sz="4800" dirty="0">
                <a:solidFill>
                  <a:srgbClr val="2A00FF"/>
                </a:solidFill>
                <a:latin typeface="Consolas"/>
              </a:rPr>
              <a:t>"</a:t>
            </a:r>
            <a:r>
              <a:rPr lang="en-US" sz="4800"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"Main: %s\n"</a:t>
            </a:r>
            <a:r>
              <a:rPr lang="en-US" sz="4800" b="1" dirty="0">
                <a:solidFill>
                  <a:srgbClr val="000000"/>
                </a:solidFill>
                <a:latin typeface="Consolas"/>
              </a:rPr>
              <a:t>, takim1.</a:t>
            </a:r>
            <a:r>
              <a:rPr lang="en-US" sz="4800" b="1" dirty="0">
                <a:solidFill>
                  <a:srgbClr val="0000C0"/>
                </a:solidFill>
                <a:latin typeface="Consolas"/>
              </a:rPr>
              <a:t>takimAdi</a:t>
            </a:r>
            <a:r>
              <a:rPr lang="en-US" sz="4800" b="1"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"---------------------------\n"</a:t>
            </a:r>
            <a:r>
              <a:rPr lang="en-US" sz="4800" b="1"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(takim2.</a:t>
            </a:r>
            <a:r>
              <a:rPr lang="en-US" sz="4800" b="1" dirty="0" smtClean="0">
                <a:solidFill>
                  <a:srgbClr val="0000C0"/>
                </a:solidFill>
                <a:latin typeface="Consolas"/>
              </a:rPr>
              <a:t>takimAdi</a:t>
            </a:r>
            <a:r>
              <a:rPr lang="en-US" sz="4800" b="1" dirty="0">
                <a:solidFill>
                  <a:srgbClr val="000000"/>
                </a:solidFill>
                <a:latin typeface="Consolas"/>
              </a:rPr>
              <a:t>, </a:t>
            </a:r>
            <a:r>
              <a:rPr lang="en-US" sz="4800" b="1" dirty="0">
                <a:solidFill>
                  <a:srgbClr val="2A00FF"/>
                </a:solidFill>
                <a:latin typeface="Consolas"/>
              </a:rPr>
              <a:t>"</a:t>
            </a:r>
            <a:r>
              <a:rPr lang="en-US" sz="4800" b="1" dirty="0" err="1">
                <a:solidFill>
                  <a:srgbClr val="2A00FF"/>
                </a:solidFill>
                <a:latin typeface="Consolas"/>
              </a:rPr>
              <a:t>Galatasaray</a:t>
            </a:r>
            <a:r>
              <a:rPr lang="en-US" sz="4800" b="1" dirty="0">
                <a:solidFill>
                  <a:srgbClr val="2A00FF"/>
                </a:solidFill>
                <a:latin typeface="Consolas"/>
              </a:rPr>
              <a:t>"</a:t>
            </a:r>
            <a:r>
              <a:rPr lang="en-US" sz="4800" b="1" dirty="0">
                <a:solidFill>
                  <a:srgbClr val="000000"/>
                </a:solidFill>
                <a:latin typeface="Consolas"/>
              </a:rPr>
              <a:t>);</a:t>
            </a:r>
          </a:p>
          <a:p>
            <a:pPr algn="l">
              <a:buNone/>
            </a:pPr>
            <a:r>
              <a:rPr lang="tr-TR" sz="4800" dirty="0" smtClean="0">
                <a:solidFill>
                  <a:srgbClr val="000000"/>
                </a:solidFill>
                <a:latin typeface="Consolas"/>
              </a:rPr>
              <a:t>    </a:t>
            </a:r>
            <a:r>
              <a:rPr lang="en-US" sz="4800" dirty="0" smtClean="0">
                <a:solidFill>
                  <a:srgbClr val="000000"/>
                </a:solidFill>
                <a:latin typeface="Consolas"/>
              </a:rPr>
              <a:t>degistir2</a:t>
            </a:r>
            <a:r>
              <a:rPr lang="en-US" sz="4800" dirty="0">
                <a:solidFill>
                  <a:srgbClr val="000000"/>
                </a:solidFill>
                <a:latin typeface="Consolas"/>
              </a:rPr>
              <a:t>(&amp;takim2, </a:t>
            </a:r>
            <a:r>
              <a:rPr lang="en-US" sz="4800" dirty="0">
                <a:solidFill>
                  <a:srgbClr val="2A00FF"/>
                </a:solidFill>
                <a:latin typeface="Consolas"/>
              </a:rPr>
              <a:t>"</a:t>
            </a:r>
            <a:r>
              <a:rPr lang="en-US" sz="4800" dirty="0" err="1">
                <a:solidFill>
                  <a:srgbClr val="2A00FF"/>
                </a:solidFill>
                <a:latin typeface="Consolas"/>
              </a:rPr>
              <a:t>Trabzonspor</a:t>
            </a:r>
            <a:r>
              <a:rPr lang="en-US" sz="4800" dirty="0">
                <a:solidFill>
                  <a:srgbClr val="2A00FF"/>
                </a:solidFill>
                <a:latin typeface="Consolas"/>
              </a:rPr>
              <a:t>"</a:t>
            </a:r>
            <a:r>
              <a:rPr lang="en-US" sz="4800" dirty="0">
                <a:solidFill>
                  <a:srgbClr val="000000"/>
                </a:solidFill>
                <a:latin typeface="Consolas"/>
              </a:rPr>
              <a:t>);</a:t>
            </a:r>
          </a:p>
          <a:p>
            <a:pPr algn="l">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a:solidFill>
                  <a:srgbClr val="000000"/>
                </a:solidFill>
                <a:latin typeface="Consolas"/>
              </a:rPr>
              <a:t>(</a:t>
            </a:r>
            <a:r>
              <a:rPr lang="en-US" sz="4800" b="1" dirty="0">
                <a:solidFill>
                  <a:srgbClr val="2A00FF"/>
                </a:solidFill>
                <a:latin typeface="Consolas"/>
              </a:rPr>
              <a:t>"</a:t>
            </a:r>
            <a:r>
              <a:rPr lang="en-US" sz="4800" b="1" dirty="0" err="1">
                <a:solidFill>
                  <a:srgbClr val="2A00FF"/>
                </a:solidFill>
                <a:latin typeface="Consolas"/>
              </a:rPr>
              <a:t>Takım</a:t>
            </a:r>
            <a:r>
              <a:rPr lang="en-US" sz="4800" b="1" dirty="0">
                <a:solidFill>
                  <a:srgbClr val="2A00FF"/>
                </a:solidFill>
                <a:latin typeface="Consolas"/>
              </a:rPr>
              <a:t> </a:t>
            </a:r>
            <a:r>
              <a:rPr lang="en-US" sz="4800" b="1" dirty="0" err="1">
                <a:solidFill>
                  <a:srgbClr val="2A00FF"/>
                </a:solidFill>
                <a:latin typeface="Consolas"/>
              </a:rPr>
              <a:t>Adı</a:t>
            </a:r>
            <a:r>
              <a:rPr lang="en-US" sz="4800" b="1" dirty="0">
                <a:solidFill>
                  <a:srgbClr val="2A00FF"/>
                </a:solidFill>
                <a:latin typeface="Consolas"/>
              </a:rPr>
              <a:t>: %s\n"</a:t>
            </a:r>
            <a:r>
              <a:rPr lang="en-US" sz="4800" b="1" dirty="0">
                <a:solidFill>
                  <a:srgbClr val="000000"/>
                </a:solidFill>
                <a:latin typeface="Consolas"/>
              </a:rPr>
              <a:t>, takim2.</a:t>
            </a:r>
            <a:r>
              <a:rPr lang="en-US" sz="4800" b="1" dirty="0">
                <a:solidFill>
                  <a:srgbClr val="0000C0"/>
                </a:solidFill>
                <a:latin typeface="Consolas"/>
              </a:rPr>
              <a:t>takimAdi</a:t>
            </a:r>
            <a:r>
              <a:rPr lang="en-US" sz="4800" b="1" dirty="0" smtClean="0">
                <a:solidFill>
                  <a:srgbClr val="000000"/>
                </a:solidFill>
                <a:latin typeface="Consolas"/>
              </a:rPr>
              <a:t>);</a:t>
            </a:r>
            <a:endParaRPr lang="tr-TR" sz="4800" b="1" dirty="0" smtClean="0">
              <a:solidFill>
                <a:srgbClr val="000000"/>
              </a:solidFill>
              <a:latin typeface="Consolas"/>
            </a:endParaRPr>
          </a:p>
          <a:p>
            <a:pPr algn="l">
              <a:buNone/>
            </a:pPr>
            <a:r>
              <a:rPr lang="tr-TR" sz="4800" b="1" dirty="0" smtClean="0">
                <a:solidFill>
                  <a:srgbClr val="7F0055"/>
                </a:solidFill>
                <a:latin typeface="Consolas"/>
              </a:rPr>
              <a:t>    </a:t>
            </a:r>
            <a:r>
              <a:rPr lang="en-US" sz="4800" b="1" dirty="0" smtClean="0">
                <a:solidFill>
                  <a:srgbClr val="7F0055"/>
                </a:solidFill>
                <a:latin typeface="Consolas"/>
              </a:rPr>
              <a:t>return</a:t>
            </a:r>
            <a:r>
              <a:rPr lang="en-US" sz="4800" b="1" dirty="0" smtClean="0">
                <a:solidFill>
                  <a:srgbClr val="000000"/>
                </a:solidFill>
                <a:latin typeface="Consolas"/>
              </a:rPr>
              <a:t> </a:t>
            </a:r>
            <a:r>
              <a:rPr lang="en-US" sz="4800" b="1" dirty="0">
                <a:solidFill>
                  <a:srgbClr val="000000"/>
                </a:solidFill>
                <a:latin typeface="Consolas"/>
              </a:rPr>
              <a:t>0;</a:t>
            </a:r>
          </a:p>
          <a:p>
            <a:pPr algn="l">
              <a:buNone/>
            </a:pPr>
            <a:r>
              <a:rPr lang="en-US" sz="4800" dirty="0" smtClean="0">
                <a:solidFill>
                  <a:srgbClr val="000000"/>
                </a:solidFill>
                <a:latin typeface="Consolas"/>
              </a:rPr>
              <a:t>}</a:t>
            </a:r>
            <a:endParaRPr lang="tr-TR" sz="4800" dirty="0" smtClean="0">
              <a:solidFill>
                <a:srgbClr val="000000"/>
              </a:solidFill>
              <a:latin typeface="Consolas"/>
            </a:endParaRPr>
          </a:p>
          <a:p>
            <a:pPr>
              <a:buNone/>
            </a:pPr>
            <a:r>
              <a:rPr lang="en-US" sz="4800" b="1" dirty="0" smtClean="0">
                <a:solidFill>
                  <a:srgbClr val="7F0055"/>
                </a:solidFill>
                <a:latin typeface="Consolas"/>
              </a:rPr>
              <a:t>void</a:t>
            </a:r>
            <a:r>
              <a:rPr lang="en-US" sz="4800" b="1" dirty="0" smtClean="0">
                <a:solidFill>
                  <a:srgbClr val="000000"/>
                </a:solidFill>
                <a:latin typeface="Consolas"/>
              </a:rPr>
              <a:t> degistir1(</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a:t>
            </a:r>
            <a:r>
              <a:rPr lang="en-US" sz="4800" b="1" dirty="0" err="1" smtClean="0">
                <a:solidFill>
                  <a:srgbClr val="000000"/>
                </a:solidFill>
                <a:latin typeface="Consolas"/>
              </a:rPr>
              <a:t>t.</a:t>
            </a:r>
            <a:r>
              <a:rPr lang="en-US" sz="4800" b="1" dirty="0" err="1" smtClean="0">
                <a:solidFill>
                  <a:srgbClr val="0000C0"/>
                </a:solidFill>
                <a:latin typeface="Consolas"/>
              </a:rPr>
              <a:t>takimAdi</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smtClean="0">
                <a:solidFill>
                  <a:srgbClr val="000000"/>
                </a:solidFill>
                <a:latin typeface="Consolas"/>
              </a:rPr>
              <a:t>(</a:t>
            </a:r>
            <a:r>
              <a:rPr lang="en-US" sz="4800" b="1" dirty="0" smtClean="0">
                <a:solidFill>
                  <a:srgbClr val="2A00FF"/>
                </a:solidFill>
                <a:latin typeface="Consolas"/>
              </a:rPr>
              <a:t>"</a:t>
            </a:r>
            <a:r>
              <a:rPr lang="en-US" sz="4800" b="1" dirty="0" err="1" smtClean="0">
                <a:solidFill>
                  <a:srgbClr val="2A00FF"/>
                </a:solidFill>
                <a:latin typeface="Consolas"/>
              </a:rPr>
              <a:t>Fonksiyon</a:t>
            </a:r>
            <a:r>
              <a:rPr lang="en-US" sz="4800" b="1" dirty="0" smtClean="0">
                <a:solidFill>
                  <a:srgbClr val="2A00FF"/>
                </a:solidFill>
                <a:latin typeface="Consolas"/>
              </a:rPr>
              <a:t>: %s\n"</a:t>
            </a:r>
            <a:r>
              <a:rPr lang="en-US" sz="4800" b="1" dirty="0" smtClean="0">
                <a:solidFill>
                  <a:srgbClr val="000000"/>
                </a:solidFill>
                <a:latin typeface="Consolas"/>
              </a:rPr>
              <a:t>, </a:t>
            </a:r>
            <a:r>
              <a:rPr lang="en-US" sz="4800" b="1" dirty="0" err="1" smtClean="0">
                <a:solidFill>
                  <a:srgbClr val="000000"/>
                </a:solidFill>
                <a:latin typeface="Consolas"/>
              </a:rPr>
              <a:t>t.</a:t>
            </a:r>
            <a:r>
              <a:rPr lang="en-US" sz="4800" b="1" dirty="0" err="1" smtClean="0">
                <a:solidFill>
                  <a:srgbClr val="0000C0"/>
                </a:solidFill>
                <a:latin typeface="Consolas"/>
              </a:rPr>
              <a:t>takimAdi</a:t>
            </a:r>
            <a:r>
              <a:rPr lang="en-US" sz="4800" b="1" dirty="0" smtClean="0">
                <a:solidFill>
                  <a:srgbClr val="000000"/>
                </a:solidFill>
                <a:latin typeface="Consolas"/>
              </a:rPr>
              <a:t>);</a:t>
            </a:r>
          </a:p>
          <a:p>
            <a:pPr>
              <a:buNone/>
            </a:pPr>
            <a:r>
              <a:rPr lang="en-US" sz="4800" dirty="0" smtClean="0">
                <a:solidFill>
                  <a:srgbClr val="000000"/>
                </a:solidFill>
                <a:latin typeface="Consolas"/>
              </a:rPr>
              <a:t>}</a:t>
            </a:r>
          </a:p>
          <a:p>
            <a:pPr>
              <a:buNone/>
            </a:pPr>
            <a:r>
              <a:rPr lang="en-US" sz="4800" b="1" dirty="0" smtClean="0">
                <a:solidFill>
                  <a:srgbClr val="7F0055"/>
                </a:solidFill>
                <a:latin typeface="Consolas"/>
              </a:rPr>
              <a:t>void</a:t>
            </a:r>
            <a:r>
              <a:rPr lang="en-US" sz="4800" b="1" dirty="0" smtClean="0">
                <a:solidFill>
                  <a:srgbClr val="000000"/>
                </a:solidFill>
                <a:latin typeface="Consolas"/>
              </a:rPr>
              <a:t> degistir2(</a:t>
            </a:r>
            <a:r>
              <a:rPr lang="en-US" sz="4800" b="1" dirty="0" err="1" smtClean="0">
                <a:solidFill>
                  <a:srgbClr val="005032"/>
                </a:solidFill>
                <a:latin typeface="Consolas"/>
              </a:rPr>
              <a:t>Takim</a:t>
            </a:r>
            <a:r>
              <a:rPr lang="en-US" sz="4800" b="1" dirty="0" smtClean="0">
                <a:solidFill>
                  <a:srgbClr val="000000"/>
                </a:solidFill>
                <a:latin typeface="Consolas"/>
              </a:rPr>
              <a:t> *t, </a:t>
            </a:r>
            <a:r>
              <a:rPr lang="en-US" sz="4800" b="1" dirty="0" smtClean="0">
                <a:solidFill>
                  <a:srgbClr val="7F0055"/>
                </a:solidFill>
                <a:latin typeface="Consolas"/>
              </a:rPr>
              <a:t>char</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strcpy</a:t>
            </a:r>
            <a:r>
              <a:rPr lang="en-US" sz="4800" b="1" dirty="0" smtClean="0">
                <a:solidFill>
                  <a:srgbClr val="000000"/>
                </a:solidFill>
                <a:latin typeface="Consolas"/>
              </a:rPr>
              <a:t>((*t).</a:t>
            </a:r>
            <a:r>
              <a:rPr lang="en-US" sz="4800" b="1" dirty="0" err="1" smtClean="0">
                <a:solidFill>
                  <a:srgbClr val="0000C0"/>
                </a:solidFill>
                <a:latin typeface="Consolas"/>
              </a:rPr>
              <a:t>takimAdi</a:t>
            </a:r>
            <a:r>
              <a:rPr lang="en-US" sz="4800" b="1" dirty="0" smtClean="0">
                <a:solidFill>
                  <a:srgbClr val="000000"/>
                </a:solidFill>
                <a:latin typeface="Consolas"/>
              </a:rPr>
              <a:t>, ad);</a:t>
            </a:r>
          </a:p>
          <a:p>
            <a:pPr>
              <a:buNone/>
            </a:pPr>
            <a:r>
              <a:rPr lang="tr-TR" sz="4800" b="1" dirty="0" smtClean="0">
                <a:solidFill>
                  <a:srgbClr val="642880"/>
                </a:solidFill>
                <a:latin typeface="Consolas"/>
              </a:rPr>
              <a:t>    </a:t>
            </a:r>
            <a:r>
              <a:rPr lang="en-US" sz="4800" b="1" dirty="0" err="1" smtClean="0">
                <a:solidFill>
                  <a:srgbClr val="642880"/>
                </a:solidFill>
                <a:latin typeface="Consolas"/>
              </a:rPr>
              <a:t>printf</a:t>
            </a:r>
            <a:r>
              <a:rPr lang="en-US" sz="4800" b="1" dirty="0" smtClean="0">
                <a:solidFill>
                  <a:srgbClr val="000000"/>
                </a:solidFill>
                <a:latin typeface="Consolas"/>
              </a:rPr>
              <a:t>(</a:t>
            </a:r>
            <a:r>
              <a:rPr lang="en-US" sz="4800" b="1" dirty="0" smtClean="0">
                <a:solidFill>
                  <a:srgbClr val="2A00FF"/>
                </a:solidFill>
                <a:latin typeface="Consolas"/>
              </a:rPr>
              <a:t>"</a:t>
            </a:r>
            <a:r>
              <a:rPr lang="en-US" sz="4800" b="1" dirty="0" err="1" smtClean="0">
                <a:solidFill>
                  <a:srgbClr val="2A00FF"/>
                </a:solidFill>
                <a:latin typeface="Consolas"/>
              </a:rPr>
              <a:t>Fonksiyon</a:t>
            </a:r>
            <a:r>
              <a:rPr lang="en-US" sz="4800" b="1" dirty="0" smtClean="0">
                <a:solidFill>
                  <a:srgbClr val="2A00FF"/>
                </a:solidFill>
                <a:latin typeface="Consolas"/>
              </a:rPr>
              <a:t>: %s\n"</a:t>
            </a:r>
            <a:r>
              <a:rPr lang="en-US" sz="4800" b="1" dirty="0" smtClean="0">
                <a:solidFill>
                  <a:srgbClr val="000000"/>
                </a:solidFill>
                <a:latin typeface="Consolas"/>
              </a:rPr>
              <a:t>, t-&gt;</a:t>
            </a:r>
            <a:r>
              <a:rPr lang="en-US" sz="4800" b="1" dirty="0" err="1" smtClean="0">
                <a:solidFill>
                  <a:srgbClr val="0000C0"/>
                </a:solidFill>
                <a:latin typeface="Consolas"/>
              </a:rPr>
              <a:t>takimAdi</a:t>
            </a:r>
            <a:r>
              <a:rPr lang="en-US" sz="4800" b="1" dirty="0" smtClean="0">
                <a:solidFill>
                  <a:srgbClr val="000000"/>
                </a:solidFill>
                <a:latin typeface="Consolas"/>
              </a:rPr>
              <a:t>);</a:t>
            </a:r>
          </a:p>
          <a:p>
            <a:pPr>
              <a:buNone/>
            </a:pPr>
            <a:r>
              <a:rPr lang="en-US" sz="4800" dirty="0" smtClean="0">
                <a:solidFill>
                  <a:srgbClr val="000000"/>
                </a:solidFill>
                <a:latin typeface="Consolas"/>
              </a:rPr>
              <a:t>}</a:t>
            </a:r>
          </a:p>
          <a:p>
            <a:pPr algn="l">
              <a:buNone/>
            </a:pPr>
            <a:endParaRPr lang="tr-TR" sz="4800" dirty="0">
              <a:solidFill>
                <a:schemeClr val="tx1"/>
              </a:solidFill>
            </a:endParaRPr>
          </a:p>
          <a:p>
            <a:pPr algn="just">
              <a:buNone/>
            </a:pPr>
            <a:endParaRPr lang="tr-TR" sz="4400" dirty="0">
              <a:solidFill>
                <a:schemeClr val="tx1"/>
              </a:solidFill>
            </a:endParaRPr>
          </a:p>
          <a:p>
            <a:pPr algn="just">
              <a:buNone/>
            </a:pPr>
            <a:endParaRPr lang="tr-TR" sz="3200" dirty="0" smtClean="0">
              <a:solidFill>
                <a:schemeClr val="tx1"/>
              </a:solidFill>
            </a:endParaRPr>
          </a:p>
          <a:p>
            <a:pPr algn="just">
              <a:buNone/>
            </a:pPr>
            <a:endParaRPr lang="tr-TR" sz="2400" dirty="0" smtClean="0">
              <a:solidFill>
                <a:schemeClr val="tx1"/>
              </a:solidFill>
            </a:endParaRPr>
          </a:p>
        </p:txBody>
      </p:sp>
      <p:sp>
        <p:nvSpPr>
          <p:cNvPr id="4" name="3 Dikdörtgen"/>
          <p:cNvSpPr/>
          <p:nvPr/>
        </p:nvSpPr>
        <p:spPr>
          <a:xfrm>
            <a:off x="5214942" y="1357298"/>
            <a:ext cx="2786082" cy="2123658"/>
          </a:xfrm>
          <a:prstGeom prst="rect">
            <a:avLst/>
          </a:prstGeom>
        </p:spPr>
        <p:txBody>
          <a:bodyPr wrap="square">
            <a:spAutoFit/>
          </a:bodyPr>
          <a:lstStyle/>
          <a:p>
            <a:pPr marL="342900" indent="-342900"/>
            <a:r>
              <a:rPr lang="tr-TR" sz="1200" dirty="0" smtClean="0"/>
              <a:t>Daha önceki derslerimizde C dilinde fonksiyonlara gönderilen parametrelerin varsayılan olarak değer ile geçiş (</a:t>
            </a:r>
            <a:r>
              <a:rPr lang="tr-TR" sz="1200" dirty="0" err="1" smtClean="0"/>
              <a:t>pass</a:t>
            </a:r>
            <a:r>
              <a:rPr lang="tr-TR" sz="1200" dirty="0" smtClean="0"/>
              <a:t>-</a:t>
            </a:r>
            <a:r>
              <a:rPr lang="tr-TR" sz="1200" dirty="0" err="1" smtClean="0"/>
              <a:t>by</a:t>
            </a:r>
            <a:r>
              <a:rPr lang="tr-TR" sz="1200" dirty="0" smtClean="0"/>
              <a:t>-</a:t>
            </a:r>
            <a:r>
              <a:rPr lang="tr-TR" sz="1200" dirty="0" err="1" smtClean="0"/>
              <a:t>value</a:t>
            </a:r>
            <a:r>
              <a:rPr lang="tr-TR" sz="1200" dirty="0" smtClean="0"/>
              <a:t>) yaparak çalıştığını söylemiştik. </a:t>
            </a:r>
            <a:r>
              <a:rPr lang="tr-TR" sz="1200" b="1" u="sng" dirty="0" smtClean="0">
                <a:solidFill>
                  <a:srgbClr val="0070C0"/>
                </a:solidFill>
              </a:rPr>
              <a:t>Bu durum yapılar için de geçerlidir. </a:t>
            </a:r>
            <a:r>
              <a:rPr lang="tr-TR" sz="1200" dirty="0" smtClean="0"/>
              <a:t>Eğer yapı üzerinde yapılan bir değişikliğin kalıcı olması isteniyorsa yapının fonksiyona işaretçi olarak gönderilmesi gerekir. İki fonksiyon örneğine ve çıktılarına bakalım:</a:t>
            </a:r>
          </a:p>
        </p:txBody>
      </p:sp>
      <p:sp>
        <p:nvSpPr>
          <p:cNvPr id="5" name="4 Dikdörtgen"/>
          <p:cNvSpPr/>
          <p:nvPr/>
        </p:nvSpPr>
        <p:spPr>
          <a:xfrm>
            <a:off x="6143636" y="3214686"/>
            <a:ext cx="2428860" cy="2492990"/>
          </a:xfrm>
          <a:prstGeom prst="rect">
            <a:avLst/>
          </a:prstGeom>
        </p:spPr>
        <p:txBody>
          <a:bodyPr wrap="square">
            <a:spAutoFit/>
          </a:bodyPr>
          <a:lstStyle/>
          <a:p>
            <a:endParaRPr lang="tr-TR" sz="1200" dirty="0" smtClean="0"/>
          </a:p>
          <a:p>
            <a:r>
              <a:rPr lang="tr-TR" sz="1200" dirty="0" smtClean="0"/>
              <a:t>İkinci fonksiyonda parametre adres ile geçiş (</a:t>
            </a:r>
            <a:r>
              <a:rPr lang="tr-TR" sz="1200" dirty="0" err="1" smtClean="0"/>
              <a:t>pass</a:t>
            </a:r>
            <a:r>
              <a:rPr lang="tr-TR" sz="1200" dirty="0" smtClean="0"/>
              <a:t>-</a:t>
            </a:r>
            <a:r>
              <a:rPr lang="tr-TR" sz="1200" dirty="0" err="1" smtClean="0"/>
              <a:t>by</a:t>
            </a:r>
            <a:r>
              <a:rPr lang="tr-TR" sz="1200" dirty="0" smtClean="0"/>
              <a:t>-</a:t>
            </a:r>
            <a:r>
              <a:rPr lang="tr-TR" sz="1200" dirty="0" err="1" smtClean="0"/>
              <a:t>reference</a:t>
            </a:r>
            <a:r>
              <a:rPr lang="tr-TR" sz="1200" dirty="0" smtClean="0"/>
              <a:t>) şeklinde geçtiğinden yapılan değişiklik </a:t>
            </a:r>
            <a:r>
              <a:rPr lang="tr-TR" sz="1200" dirty="0" err="1" smtClean="0"/>
              <a:t>main</a:t>
            </a:r>
            <a:r>
              <a:rPr lang="tr-TR" sz="1200" dirty="0" smtClean="0"/>
              <a:t> fonksiyonunda da geçerli olmuştur, yani kalıcı olmuştur. Ancak, ilk fonksiyonda parametre değer ile geçiş  şeklinde geçtiğinden fonksiyonda yapılan değişiklik </a:t>
            </a:r>
            <a:r>
              <a:rPr lang="tr-TR" sz="1200" dirty="0" err="1" smtClean="0"/>
              <a:t>main</a:t>
            </a:r>
            <a:r>
              <a:rPr lang="tr-TR" sz="1200" dirty="0" smtClean="0"/>
              <a:t> fonksiyonuna yansımamıştır.</a:t>
            </a:r>
            <a:endParaRPr lang="tr-TR" sz="1200" dirty="0"/>
          </a:p>
        </p:txBody>
      </p:sp>
      <p:sp>
        <p:nvSpPr>
          <p:cNvPr id="6" name="5 Dikdörtgen"/>
          <p:cNvSpPr/>
          <p:nvPr/>
        </p:nvSpPr>
        <p:spPr>
          <a:xfrm>
            <a:off x="5857884" y="5357826"/>
            <a:ext cx="257176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1200" b="1" dirty="0" smtClean="0">
                <a:solidFill>
                  <a:schemeClr val="tx1"/>
                </a:solidFill>
              </a:rPr>
              <a:t>Çıktı:</a:t>
            </a:r>
          </a:p>
          <a:p>
            <a:r>
              <a:rPr lang="en-US" sz="1200" dirty="0" err="1" smtClean="0">
                <a:solidFill>
                  <a:srgbClr val="000000"/>
                </a:solidFill>
                <a:latin typeface="Consolas"/>
              </a:rPr>
              <a:t>Fonksiyon</a:t>
            </a:r>
            <a:r>
              <a:rPr lang="en-US" sz="1200" dirty="0" smtClean="0">
                <a:solidFill>
                  <a:srgbClr val="000000"/>
                </a:solidFill>
                <a:latin typeface="Consolas"/>
              </a:rPr>
              <a:t>: </a:t>
            </a:r>
            <a:r>
              <a:rPr lang="en-US" sz="1200" dirty="0" err="1" smtClean="0">
                <a:solidFill>
                  <a:srgbClr val="000000"/>
                </a:solidFill>
                <a:latin typeface="Consolas"/>
              </a:rPr>
              <a:t>Besiktas</a:t>
            </a:r>
            <a:endParaRPr lang="en-US" sz="1200" dirty="0" smtClean="0">
              <a:solidFill>
                <a:srgbClr val="000000"/>
              </a:solidFill>
              <a:latin typeface="Consolas"/>
            </a:endParaRPr>
          </a:p>
          <a:p>
            <a:r>
              <a:rPr lang="en-US" sz="1200" dirty="0" smtClean="0">
                <a:solidFill>
                  <a:srgbClr val="000000"/>
                </a:solidFill>
                <a:latin typeface="Consolas"/>
              </a:rPr>
              <a:t>Main: </a:t>
            </a:r>
            <a:r>
              <a:rPr lang="en-US" sz="1200" dirty="0" err="1" smtClean="0">
                <a:solidFill>
                  <a:srgbClr val="000000"/>
                </a:solidFill>
                <a:latin typeface="Consolas"/>
              </a:rPr>
              <a:t>Fenerbahce</a:t>
            </a:r>
            <a:endParaRPr lang="en-US" sz="1200" dirty="0" smtClean="0">
              <a:solidFill>
                <a:srgbClr val="000000"/>
              </a:solidFill>
              <a:latin typeface="Consolas"/>
            </a:endParaRPr>
          </a:p>
          <a:p>
            <a:r>
              <a:rPr lang="en-US" sz="1200" dirty="0" smtClean="0">
                <a:solidFill>
                  <a:srgbClr val="000000"/>
                </a:solidFill>
                <a:latin typeface="Consolas"/>
              </a:rPr>
              <a:t>---------------------------</a:t>
            </a:r>
          </a:p>
          <a:p>
            <a:r>
              <a:rPr lang="en-US" sz="1200" dirty="0" err="1" smtClean="0">
                <a:solidFill>
                  <a:srgbClr val="000000"/>
                </a:solidFill>
                <a:latin typeface="Consolas"/>
              </a:rPr>
              <a:t>Fonksiyon</a:t>
            </a:r>
            <a:r>
              <a:rPr lang="en-US" sz="1200" dirty="0" smtClean="0">
                <a:solidFill>
                  <a:srgbClr val="000000"/>
                </a:solidFill>
                <a:latin typeface="Consolas"/>
              </a:rPr>
              <a:t>: </a:t>
            </a:r>
            <a:r>
              <a:rPr lang="en-US" sz="1200" dirty="0" err="1" smtClean="0">
                <a:solidFill>
                  <a:srgbClr val="000000"/>
                </a:solidFill>
                <a:latin typeface="Consolas"/>
              </a:rPr>
              <a:t>Trabzonspor</a:t>
            </a:r>
            <a:endParaRPr lang="en-US" sz="1200" dirty="0" smtClean="0">
              <a:solidFill>
                <a:srgbClr val="000000"/>
              </a:solidFill>
              <a:latin typeface="Consolas"/>
            </a:endParaRPr>
          </a:p>
          <a:p>
            <a:r>
              <a:rPr lang="en-US" sz="1200" dirty="0" err="1" smtClean="0">
                <a:solidFill>
                  <a:srgbClr val="000000"/>
                </a:solidFill>
                <a:latin typeface="Consolas"/>
              </a:rPr>
              <a:t>Takım</a:t>
            </a:r>
            <a:r>
              <a:rPr lang="en-US" sz="1200" dirty="0" smtClean="0">
                <a:solidFill>
                  <a:srgbClr val="000000"/>
                </a:solidFill>
                <a:latin typeface="Consolas"/>
              </a:rPr>
              <a:t> </a:t>
            </a:r>
            <a:r>
              <a:rPr lang="en-US" sz="1200" dirty="0" err="1" smtClean="0">
                <a:solidFill>
                  <a:srgbClr val="000000"/>
                </a:solidFill>
                <a:latin typeface="Consolas"/>
              </a:rPr>
              <a:t>Adı</a:t>
            </a:r>
            <a:r>
              <a:rPr lang="en-US" sz="1200" dirty="0" smtClean="0">
                <a:solidFill>
                  <a:srgbClr val="000000"/>
                </a:solidFill>
                <a:latin typeface="Consolas"/>
              </a:rPr>
              <a:t>: </a:t>
            </a:r>
            <a:r>
              <a:rPr lang="en-US" sz="1200" dirty="0" err="1" smtClean="0">
                <a:solidFill>
                  <a:srgbClr val="000000"/>
                </a:solidFill>
                <a:latin typeface="Consolas"/>
              </a:rPr>
              <a:t>Trabzonspor</a:t>
            </a:r>
            <a:endParaRPr lang="en-US" sz="1200" dirty="0" smtClean="0">
              <a:solidFill>
                <a:srgbClr val="000000"/>
              </a:solidFill>
              <a:latin typeface="Consolas"/>
            </a:endParaRPr>
          </a:p>
        </p:txBody>
      </p:sp>
      <p:sp>
        <p:nvSpPr>
          <p:cNvPr id="7" name="6 Oval"/>
          <p:cNvSpPr/>
          <p:nvPr/>
        </p:nvSpPr>
        <p:spPr>
          <a:xfrm>
            <a:off x="2714612" y="4214818"/>
            <a:ext cx="35719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Bağlayıcı"/>
          <p:cNvCxnSpPr>
            <a:stCxn id="7" idx="6"/>
          </p:cNvCxnSpPr>
          <p:nvPr/>
        </p:nvCxnSpPr>
        <p:spPr>
          <a:xfrm flipV="1">
            <a:off x="3071802" y="4286256"/>
            <a:ext cx="785818" cy="107157"/>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3929058" y="3857628"/>
            <a:ext cx="2000264" cy="9002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50" dirty="0" smtClean="0"/>
              <a:t>Dizgilerin ve dizilerin bu şekilde de gönderilebileceğini hatırlayınız. Ayrıca bkz. Bir sonraki slayt "</a:t>
            </a:r>
            <a:r>
              <a:rPr lang="tr-TR" sz="1050" b="1" dirty="0" err="1" smtClean="0">
                <a:solidFill>
                  <a:schemeClr val="tx2">
                    <a:lumMod val="60000"/>
                    <a:lumOff val="40000"/>
                  </a:schemeClr>
                </a:solidFill>
              </a:rPr>
              <a:t>char</a:t>
            </a:r>
            <a:r>
              <a:rPr lang="tr-TR" sz="1050" b="1" dirty="0" smtClean="0">
                <a:solidFill>
                  <a:schemeClr val="tx2">
                    <a:lumMod val="60000"/>
                    <a:lumOff val="40000"/>
                  </a:schemeClr>
                </a:solidFill>
              </a:rPr>
              <a:t> * ve </a:t>
            </a:r>
            <a:r>
              <a:rPr lang="tr-TR" sz="1050" b="1" dirty="0" err="1" smtClean="0">
                <a:solidFill>
                  <a:schemeClr val="tx2">
                    <a:lumMod val="60000"/>
                    <a:lumOff val="40000"/>
                  </a:schemeClr>
                </a:solidFill>
              </a:rPr>
              <a:t>char</a:t>
            </a:r>
            <a:r>
              <a:rPr lang="tr-TR" sz="1050" b="1" dirty="0" smtClean="0">
                <a:solidFill>
                  <a:schemeClr val="tx2">
                    <a:lumMod val="60000"/>
                    <a:lumOff val="40000"/>
                  </a:schemeClr>
                </a:solidFill>
              </a:rPr>
              <a:t>[] kullanımlarının denkliği"</a:t>
            </a:r>
            <a:endParaRPr lang="tr-TR" sz="1050" dirty="0"/>
          </a:p>
        </p:txBody>
      </p:sp>
      <p:sp>
        <p:nvSpPr>
          <p:cNvPr id="11" name="10 5-Nokta Yıldız"/>
          <p:cNvSpPr/>
          <p:nvPr/>
        </p:nvSpPr>
        <p:spPr>
          <a:xfrm>
            <a:off x="7858148" y="1857364"/>
            <a:ext cx="857256" cy="7858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26572498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844" y="1357298"/>
            <a:ext cx="8826500" cy="3289300"/>
          </a:xfrm>
          <a:prstGeom prst="rect">
            <a:avLst/>
          </a:prstGeom>
        </p:spPr>
      </p:pic>
      <p:sp>
        <p:nvSpPr>
          <p:cNvPr id="6" name="5 Metin kutusu"/>
          <p:cNvSpPr txBox="1"/>
          <p:nvPr/>
        </p:nvSpPr>
        <p:spPr>
          <a:xfrm>
            <a:off x="357158" y="5000636"/>
            <a:ext cx="257176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Bu tablodaki </a:t>
            </a:r>
            <a:r>
              <a:rPr lang="tr-TR" dirty="0" err="1" smtClean="0"/>
              <a:t>char</a:t>
            </a:r>
            <a:r>
              <a:rPr lang="tr-TR" dirty="0" smtClean="0"/>
              <a:t> * ifadeleri </a:t>
            </a:r>
            <a:r>
              <a:rPr lang="tr-TR" b="1" i="1" dirty="0" smtClean="0">
                <a:solidFill>
                  <a:srgbClr val="0000FF"/>
                </a:solidFill>
              </a:rPr>
              <a:t>DİZGİ </a:t>
            </a:r>
            <a:r>
              <a:rPr lang="tr-TR" dirty="0" smtClean="0"/>
              <a:t>anlamında düşünülebilir.</a:t>
            </a:r>
            <a:endParaRPr lang="tr-TR" dirty="0"/>
          </a:p>
        </p:txBody>
      </p:sp>
      <p:sp>
        <p:nvSpPr>
          <p:cNvPr id="7" name="6 Metin kutusu"/>
          <p:cNvSpPr txBox="1"/>
          <p:nvPr/>
        </p:nvSpPr>
        <p:spPr>
          <a:xfrm>
            <a:off x="6500826" y="4714884"/>
            <a:ext cx="214314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smtClean="0"/>
              <a:t>Araya ‘n’ eklemesi yaparak, 3. bir parametre ile işlem genişliği kontrolü yapabiliyorsunuz.</a:t>
            </a:r>
            <a:endParaRPr lang="tr-TR" i="1" dirty="0"/>
          </a:p>
        </p:txBody>
      </p:sp>
      <p:sp>
        <p:nvSpPr>
          <p:cNvPr id="9" name="Başlık 1"/>
          <p:cNvSpPr>
            <a:spLocks noGrp="1"/>
          </p:cNvSpPr>
          <p:nvPr>
            <p:ph type="title"/>
          </p:nvPr>
        </p:nvSpPr>
        <p:spPr>
          <a:xfrm>
            <a:off x="457200" y="152400"/>
            <a:ext cx="8229600" cy="990600"/>
          </a:xfrm>
        </p:spPr>
        <p:txBody>
          <a:bodyPr anchor="ctr">
            <a:normAutofit/>
          </a:bodyPr>
          <a:lstStyle/>
          <a:p>
            <a:r>
              <a:rPr lang="tr-TR" sz="2800" b="1" dirty="0" smtClean="0">
                <a:solidFill>
                  <a:schemeClr val="tx2">
                    <a:lumMod val="60000"/>
                    <a:lumOff val="40000"/>
                  </a:schemeClr>
                </a:solidFill>
              </a:rPr>
              <a:t>Hatırlatma: </a:t>
            </a:r>
            <a:r>
              <a:rPr lang="tr-TR" sz="2800" b="1" dirty="0" err="1" smtClean="0">
                <a:solidFill>
                  <a:schemeClr val="tx2">
                    <a:lumMod val="60000"/>
                    <a:lumOff val="40000"/>
                  </a:schemeClr>
                </a:solidFill>
              </a:rPr>
              <a:t>char</a:t>
            </a:r>
            <a:r>
              <a:rPr lang="tr-TR" sz="2800" b="1" dirty="0" smtClean="0">
                <a:solidFill>
                  <a:schemeClr val="tx2">
                    <a:lumMod val="60000"/>
                    <a:lumOff val="40000"/>
                  </a:schemeClr>
                </a:solidFill>
              </a:rPr>
              <a:t> * ve </a:t>
            </a:r>
            <a:r>
              <a:rPr lang="tr-TR" sz="2800" b="1" dirty="0" err="1" smtClean="0">
                <a:solidFill>
                  <a:schemeClr val="tx2">
                    <a:lumMod val="60000"/>
                    <a:lumOff val="40000"/>
                  </a:schemeClr>
                </a:solidFill>
              </a:rPr>
              <a:t>char</a:t>
            </a:r>
            <a:r>
              <a:rPr lang="tr-TR" sz="2800" b="1" dirty="0" smtClean="0">
                <a:solidFill>
                  <a:schemeClr val="tx2">
                    <a:lumMod val="60000"/>
                    <a:lumOff val="40000"/>
                  </a:schemeClr>
                </a:solidFill>
              </a:rPr>
              <a:t>[] kullanımlarının denkliği</a:t>
            </a:r>
            <a:endParaRPr lang="tr-TR" sz="2800" b="1" dirty="0">
              <a:solidFill>
                <a:schemeClr val="tx2">
                  <a:lumMod val="60000"/>
                  <a:lumOff val="40000"/>
                </a:schemeClr>
              </a:solidFill>
            </a:endParaRPr>
          </a:p>
        </p:txBody>
      </p:sp>
      <p:sp>
        <p:nvSpPr>
          <p:cNvPr id="8" name="7 Yuvarlatılmış Dikdörtgen"/>
          <p:cNvSpPr/>
          <p:nvPr/>
        </p:nvSpPr>
        <p:spPr>
          <a:xfrm>
            <a:off x="3571868" y="4929198"/>
            <a:ext cx="2143140"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smtClean="0"/>
              <a:t>strncpy</a:t>
            </a:r>
            <a:r>
              <a:rPr lang="tr-TR" sz="1600" dirty="0" smtClean="0"/>
              <a:t> sadece n karakteri kopyalar ama peşine ‘\0’ koymaz. </a:t>
            </a:r>
            <a:r>
              <a:rPr lang="tr-TR" sz="1600" dirty="0" err="1" smtClean="0"/>
              <a:t>strncat</a:t>
            </a:r>
            <a:r>
              <a:rPr lang="tr-TR" sz="1600" dirty="0" smtClean="0"/>
              <a:t> peşine ‘\0’ı koyar.</a:t>
            </a:r>
            <a:endParaRPr lang="tr-TR" sz="1600" dirty="0"/>
          </a:p>
        </p:txBody>
      </p:sp>
    </p:spTree>
    <p:extLst>
      <p:ext uri="{BB962C8B-B14F-4D97-AF65-F5344CB8AC3E}">
        <p14:creationId xmlns:p14="http://schemas.microsoft.com/office/powerpoint/2010/main" xmlns="" val="791583894"/>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r>
              <a:rPr lang="tr-TR" sz="4000" b="1" dirty="0" smtClean="0">
                <a:solidFill>
                  <a:schemeClr val="tx2">
                    <a:lumMod val="60000"/>
                    <a:lumOff val="40000"/>
                  </a:schemeClr>
                </a:solidFill>
              </a:rPr>
              <a:t>Yapıların Dizi ve Fonksiyon ile Kullanımı</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0000" lnSpcReduction="20000"/>
          </a:bodyPr>
          <a:lstStyle/>
          <a:p>
            <a:pPr marL="342900" indent="-342900" algn="just"/>
            <a:r>
              <a:rPr lang="tr-TR" sz="2000" dirty="0" smtClean="0">
                <a:solidFill>
                  <a:schemeClr val="tx1"/>
                </a:solidFill>
              </a:rPr>
              <a:t>Bir önceki slaytta fonksiyonlardan birinde Takim yapısının elemanlarına ulaşırken 2 tane farklı kullanım dikkatinizi çekmiştir. </a:t>
            </a:r>
            <a:r>
              <a:rPr lang="tr-TR" sz="2000" b="1" dirty="0" smtClean="0">
                <a:solidFill>
                  <a:schemeClr val="tx1"/>
                </a:solidFill>
              </a:rPr>
              <a:t>degistir2</a:t>
            </a:r>
            <a:r>
              <a:rPr lang="tr-TR" sz="2000" dirty="0" smtClean="0">
                <a:solidFill>
                  <a:schemeClr val="tx1"/>
                </a:solidFill>
              </a:rPr>
              <a:t> fonksiyonuna tekrar bakalım:</a:t>
            </a:r>
          </a:p>
          <a:p>
            <a:pPr algn="l"/>
            <a:endParaRPr lang="en-US" sz="2000" dirty="0">
              <a:latin typeface="Consolas"/>
            </a:endParaRPr>
          </a:p>
          <a:p>
            <a:pPr marL="457200" indent="-457200" algn="l">
              <a:buFont typeface="+mj-lt"/>
              <a:buAutoNum type="arabicPeriod"/>
            </a:pPr>
            <a:r>
              <a:rPr lang="en-US" sz="2300" b="1" dirty="0">
                <a:solidFill>
                  <a:srgbClr val="7F0055"/>
                </a:solidFill>
                <a:latin typeface="Consolas"/>
              </a:rPr>
              <a:t>void</a:t>
            </a:r>
            <a:r>
              <a:rPr lang="en-US" sz="2300" b="1" dirty="0">
                <a:solidFill>
                  <a:srgbClr val="000000"/>
                </a:solidFill>
                <a:latin typeface="Consolas"/>
              </a:rPr>
              <a:t> degistir2(</a:t>
            </a:r>
            <a:r>
              <a:rPr lang="en-US" sz="2300" b="1" dirty="0" err="1">
                <a:solidFill>
                  <a:srgbClr val="005032"/>
                </a:solidFill>
                <a:latin typeface="Consolas"/>
              </a:rPr>
              <a:t>Takim</a:t>
            </a:r>
            <a:r>
              <a:rPr lang="en-US" sz="2300" b="1" dirty="0">
                <a:solidFill>
                  <a:srgbClr val="000000"/>
                </a:solidFill>
                <a:latin typeface="Consolas"/>
              </a:rPr>
              <a:t> *t, </a:t>
            </a:r>
            <a:r>
              <a:rPr lang="en-US" sz="2300" b="1" dirty="0">
                <a:solidFill>
                  <a:srgbClr val="7F0055"/>
                </a:solidFill>
                <a:latin typeface="Consolas"/>
              </a:rPr>
              <a:t>char</a:t>
            </a:r>
            <a:r>
              <a:rPr lang="en-US" sz="2300" b="1" dirty="0">
                <a:solidFill>
                  <a:srgbClr val="000000"/>
                </a:solidFill>
                <a:latin typeface="Consolas"/>
              </a:rPr>
              <a:t> *ad</a:t>
            </a:r>
            <a:r>
              <a:rPr lang="en-US" sz="2300" b="1" dirty="0" smtClean="0">
                <a:solidFill>
                  <a:srgbClr val="000000"/>
                </a:solidFill>
                <a:latin typeface="Consolas"/>
              </a:rPr>
              <a:t>)</a:t>
            </a:r>
            <a:endParaRPr lang="tr-TR" sz="2300" b="1" dirty="0" smtClean="0">
              <a:solidFill>
                <a:srgbClr val="000000"/>
              </a:solidFill>
              <a:latin typeface="Consolas"/>
            </a:endParaRPr>
          </a:p>
          <a:p>
            <a:pPr marL="457200" indent="-457200" algn="l">
              <a:buFont typeface="+mj-lt"/>
              <a:buAutoNum type="arabicPeriod"/>
            </a:pPr>
            <a:r>
              <a:rPr lang="en-US" sz="2300" dirty="0" smtClean="0">
                <a:solidFill>
                  <a:srgbClr val="000000"/>
                </a:solidFill>
                <a:latin typeface="Consolas"/>
              </a:rPr>
              <a:t>{</a:t>
            </a:r>
            <a:endParaRPr lang="en-US" sz="2300" dirty="0">
              <a:solidFill>
                <a:srgbClr val="000000"/>
              </a:solidFill>
              <a:latin typeface="Consolas"/>
            </a:endParaRPr>
          </a:p>
          <a:p>
            <a:pPr marL="457200" indent="-457200" algn="l">
              <a:buFont typeface="+mj-lt"/>
              <a:buAutoNum type="arabicPeriod"/>
            </a:pPr>
            <a:r>
              <a:rPr lang="tr-TR" sz="2300" b="1" dirty="0" smtClean="0">
                <a:solidFill>
                  <a:srgbClr val="642880"/>
                </a:solidFill>
                <a:latin typeface="Consolas"/>
              </a:rPr>
              <a:t>    </a:t>
            </a:r>
            <a:r>
              <a:rPr lang="en-US" sz="2300" b="1" dirty="0" err="1" smtClean="0">
                <a:solidFill>
                  <a:srgbClr val="642880"/>
                </a:solidFill>
                <a:latin typeface="Consolas"/>
              </a:rPr>
              <a:t>strcpy</a:t>
            </a:r>
            <a:r>
              <a:rPr lang="en-US" sz="2300" b="1" dirty="0">
                <a:solidFill>
                  <a:srgbClr val="000000"/>
                </a:solidFill>
                <a:latin typeface="Consolas"/>
              </a:rPr>
              <a:t>((*t).</a:t>
            </a:r>
            <a:r>
              <a:rPr lang="en-US" sz="2300" b="1" dirty="0" err="1">
                <a:solidFill>
                  <a:srgbClr val="0000C0"/>
                </a:solidFill>
                <a:latin typeface="Consolas"/>
              </a:rPr>
              <a:t>takimAdi</a:t>
            </a:r>
            <a:r>
              <a:rPr lang="en-US" sz="2300" b="1" dirty="0">
                <a:solidFill>
                  <a:srgbClr val="000000"/>
                </a:solidFill>
                <a:latin typeface="Consolas"/>
              </a:rPr>
              <a:t>, ad);</a:t>
            </a:r>
          </a:p>
          <a:p>
            <a:pPr marL="457200" indent="-457200" algn="l">
              <a:buFont typeface="+mj-lt"/>
              <a:buAutoNum type="arabicPeriod"/>
            </a:pPr>
            <a:r>
              <a:rPr lang="tr-TR" sz="2300" b="1" dirty="0" smtClean="0">
                <a:solidFill>
                  <a:srgbClr val="642880"/>
                </a:solidFill>
                <a:latin typeface="Consolas"/>
              </a:rPr>
              <a:t>    </a:t>
            </a:r>
            <a:r>
              <a:rPr lang="en-US" sz="2300" b="1" dirty="0" err="1" smtClean="0">
                <a:solidFill>
                  <a:srgbClr val="642880"/>
                </a:solidFill>
                <a:latin typeface="Consolas"/>
              </a:rPr>
              <a:t>printf</a:t>
            </a:r>
            <a:r>
              <a:rPr lang="en-US" sz="2300" b="1" dirty="0">
                <a:solidFill>
                  <a:srgbClr val="000000"/>
                </a:solidFill>
                <a:latin typeface="Consolas"/>
              </a:rPr>
              <a:t>(</a:t>
            </a:r>
            <a:r>
              <a:rPr lang="en-US" sz="2300" b="1" dirty="0">
                <a:solidFill>
                  <a:srgbClr val="2A00FF"/>
                </a:solidFill>
                <a:latin typeface="Consolas"/>
              </a:rPr>
              <a:t>"</a:t>
            </a:r>
            <a:r>
              <a:rPr lang="en-US" sz="2300" b="1" dirty="0" err="1">
                <a:solidFill>
                  <a:srgbClr val="2A00FF"/>
                </a:solidFill>
                <a:latin typeface="Consolas"/>
              </a:rPr>
              <a:t>Fonksiyon</a:t>
            </a:r>
            <a:r>
              <a:rPr lang="en-US" sz="2300" b="1" dirty="0">
                <a:solidFill>
                  <a:srgbClr val="2A00FF"/>
                </a:solidFill>
                <a:latin typeface="Consolas"/>
              </a:rPr>
              <a:t>: %s\n"</a:t>
            </a:r>
            <a:r>
              <a:rPr lang="en-US" sz="2300" b="1" dirty="0">
                <a:solidFill>
                  <a:srgbClr val="000000"/>
                </a:solidFill>
                <a:latin typeface="Consolas"/>
              </a:rPr>
              <a:t>, t-&gt;</a:t>
            </a:r>
            <a:r>
              <a:rPr lang="en-US" sz="2300" b="1" dirty="0" err="1">
                <a:solidFill>
                  <a:srgbClr val="0000C0"/>
                </a:solidFill>
                <a:latin typeface="Consolas"/>
              </a:rPr>
              <a:t>takimAdi</a:t>
            </a:r>
            <a:r>
              <a:rPr lang="en-US" sz="2300" b="1" dirty="0">
                <a:solidFill>
                  <a:srgbClr val="000000"/>
                </a:solidFill>
                <a:latin typeface="Consolas"/>
              </a:rPr>
              <a:t>);</a:t>
            </a:r>
          </a:p>
          <a:p>
            <a:pPr marL="457200" indent="-457200" algn="l">
              <a:buFont typeface="+mj-lt"/>
              <a:buAutoNum type="arabicPeriod"/>
            </a:pPr>
            <a:r>
              <a:rPr lang="en-US" sz="2300" dirty="0">
                <a:solidFill>
                  <a:srgbClr val="000000"/>
                </a:solidFill>
                <a:latin typeface="Consolas"/>
              </a:rPr>
              <a:t>}</a:t>
            </a:r>
          </a:p>
          <a:p>
            <a:pPr algn="l"/>
            <a:endParaRPr lang="tr-TR" sz="2000" dirty="0" smtClean="0">
              <a:latin typeface="Consolas"/>
            </a:endParaRPr>
          </a:p>
          <a:p>
            <a:pPr algn="l"/>
            <a:r>
              <a:rPr lang="tr-TR" sz="2000" dirty="0" smtClean="0">
                <a:solidFill>
                  <a:schemeClr val="tx1"/>
                </a:solidFill>
              </a:rPr>
              <a:t>Buradaki ilk kullanımı daha önce işaretçi konusu anlatılırken göstermiştik. İşaretçi olarak gelen bir değişkenin değerini almak istiyorsak * sembolünü kullanıyorduk. Fonksiyondaki ilk kullanım bununla ilgilidir (</a:t>
            </a:r>
            <a:r>
              <a:rPr lang="en-US" sz="2000" b="1" dirty="0" smtClean="0">
                <a:solidFill>
                  <a:srgbClr val="000000"/>
                </a:solidFill>
                <a:latin typeface="Consolas"/>
              </a:rPr>
              <a:t>(*</a:t>
            </a:r>
            <a:r>
              <a:rPr lang="en-US" sz="2000" b="1" dirty="0">
                <a:solidFill>
                  <a:srgbClr val="000000"/>
                </a:solidFill>
                <a:latin typeface="Consolas"/>
              </a:rPr>
              <a:t>t).</a:t>
            </a:r>
            <a:r>
              <a:rPr lang="en-US" sz="2000" b="1" dirty="0" err="1" smtClean="0">
                <a:solidFill>
                  <a:srgbClr val="0000C0"/>
                </a:solidFill>
                <a:latin typeface="Consolas"/>
              </a:rPr>
              <a:t>takimAdi</a:t>
            </a:r>
            <a:r>
              <a:rPr lang="tr-TR" sz="2000" dirty="0" smtClean="0">
                <a:solidFill>
                  <a:schemeClr val="tx1"/>
                </a:solidFill>
              </a:rPr>
              <a:t>).</a:t>
            </a:r>
          </a:p>
          <a:p>
            <a:pPr algn="l"/>
            <a:endParaRPr lang="tr-TR" sz="2000" dirty="0">
              <a:solidFill>
                <a:schemeClr val="tx1"/>
              </a:solidFill>
            </a:endParaRPr>
          </a:p>
          <a:p>
            <a:pPr algn="l"/>
            <a:r>
              <a:rPr lang="tr-TR" sz="2000" dirty="0" smtClean="0">
                <a:solidFill>
                  <a:schemeClr val="tx1"/>
                </a:solidFill>
              </a:rPr>
              <a:t>İkinci kullanım ise işaretçi olan bir yapının elemanlarına ulaşırken kullanılan başka bir yöntemdir. Bu yöntemde kafa karıştırıcı olan " </a:t>
            </a:r>
            <a:r>
              <a:rPr lang="tr-TR" sz="2000" b="1" dirty="0" smtClean="0">
                <a:solidFill>
                  <a:schemeClr val="tx1"/>
                </a:solidFill>
              </a:rPr>
              <a:t>*</a:t>
            </a:r>
            <a:r>
              <a:rPr lang="tr-TR" sz="2000" dirty="0" smtClean="0">
                <a:solidFill>
                  <a:schemeClr val="tx1"/>
                </a:solidFill>
              </a:rPr>
              <a:t> " sembolü yerine değişken adı olduğu gibi kullanılır; ancak, elemanlara ulaşırken bu sefer " </a:t>
            </a:r>
            <a:r>
              <a:rPr lang="tr-TR" sz="2000" b="1" dirty="0" smtClean="0">
                <a:solidFill>
                  <a:schemeClr val="tx1"/>
                </a:solidFill>
              </a:rPr>
              <a:t>.</a:t>
            </a:r>
            <a:r>
              <a:rPr lang="tr-TR" sz="2000" dirty="0" smtClean="0">
                <a:solidFill>
                  <a:schemeClr val="tx1"/>
                </a:solidFill>
              </a:rPr>
              <a:t> " sembolü yerine " </a:t>
            </a:r>
            <a:r>
              <a:rPr lang="tr-TR" sz="2000" b="1" dirty="0" smtClean="0">
                <a:solidFill>
                  <a:schemeClr val="tx1"/>
                </a:solidFill>
              </a:rPr>
              <a:t>-&gt;</a:t>
            </a:r>
            <a:r>
              <a:rPr lang="tr-TR" sz="2000" dirty="0" smtClean="0">
                <a:solidFill>
                  <a:schemeClr val="tx1"/>
                </a:solidFill>
              </a:rPr>
              <a:t> " sembolü kullanılır </a:t>
            </a:r>
          </a:p>
          <a:p>
            <a:pPr algn="l"/>
            <a:r>
              <a:rPr lang="tr-TR" sz="2000" dirty="0" smtClean="0">
                <a:solidFill>
                  <a:schemeClr val="tx1"/>
                </a:solidFill>
              </a:rPr>
              <a:t>(</a:t>
            </a:r>
            <a:r>
              <a:rPr lang="en-US" sz="2000" b="1" dirty="0">
                <a:solidFill>
                  <a:srgbClr val="000000"/>
                </a:solidFill>
                <a:latin typeface="Consolas"/>
              </a:rPr>
              <a:t>t-&gt;</a:t>
            </a:r>
            <a:r>
              <a:rPr lang="en-US" sz="2000" b="1" dirty="0" err="1">
                <a:solidFill>
                  <a:srgbClr val="0000C0"/>
                </a:solidFill>
                <a:latin typeface="Consolas"/>
              </a:rPr>
              <a:t>takimAdi</a:t>
            </a:r>
            <a:r>
              <a:rPr lang="tr-TR" sz="2000" dirty="0" smtClean="0">
                <a:solidFill>
                  <a:schemeClr val="tx1"/>
                </a:solidFill>
              </a:rPr>
              <a:t>).</a:t>
            </a:r>
          </a:p>
          <a:p>
            <a:pPr algn="l"/>
            <a:endParaRPr lang="tr-TR" sz="2000" dirty="0">
              <a:solidFill>
                <a:schemeClr val="tx1"/>
              </a:solidFill>
            </a:endParaRPr>
          </a:p>
          <a:p>
            <a:pPr algn="l"/>
            <a:r>
              <a:rPr lang="tr-TR" sz="2000" dirty="0" smtClean="0">
                <a:solidFill>
                  <a:schemeClr val="tx1"/>
                </a:solidFill>
              </a:rPr>
              <a:t>Bu iki kullanım da aynı işi görür. Kimi programcılar * sembolünün oluşturduğu karmaşıklıktan kaçmak için ikinci yöntemi kullanırken kimi programcılar işaretçilere alışık olduklarından birinci kullanımı tercih edebilirler.</a:t>
            </a:r>
            <a:endParaRPr lang="en-US" sz="2000" dirty="0">
              <a:solidFill>
                <a:schemeClr val="tx1"/>
              </a:solidFill>
            </a:endParaRPr>
          </a:p>
          <a:p>
            <a:pPr algn="just"/>
            <a:endParaRPr lang="tr-TR" dirty="0" smtClean="0">
              <a:solidFill>
                <a:schemeClr val="tx1"/>
              </a:solidFill>
            </a:endParaRPr>
          </a:p>
          <a:p>
            <a:pPr algn="just"/>
            <a:endParaRPr lang="tr-TR" sz="2400" dirty="0" smtClean="0">
              <a:solidFill>
                <a:schemeClr val="tx1"/>
              </a:solidFill>
            </a:endParaRPr>
          </a:p>
        </p:txBody>
      </p:sp>
      <p:sp>
        <p:nvSpPr>
          <p:cNvPr id="4" name="3 Yuvarlatılmış Dikdörtgen"/>
          <p:cNvSpPr/>
          <p:nvPr/>
        </p:nvSpPr>
        <p:spPr>
          <a:xfrm>
            <a:off x="4214810" y="2643182"/>
            <a:ext cx="1590541" cy="3992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Yuvarlatılmış Dikdörtgen"/>
          <p:cNvSpPr/>
          <p:nvPr/>
        </p:nvSpPr>
        <p:spPr>
          <a:xfrm>
            <a:off x="2214546" y="2357430"/>
            <a:ext cx="1616298" cy="39924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18344947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7072330" y="3786190"/>
            <a:ext cx="121444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200" dirty="0" smtClean="0"/>
              <a:t>Dizi gibi düşünmeyin. Dizinin bir elemanıdır ve sade </a:t>
            </a:r>
            <a:r>
              <a:rPr lang="tr-TR" sz="1200" dirty="0" err="1" smtClean="0"/>
              <a:t>int'tir</a:t>
            </a:r>
            <a:r>
              <a:rPr lang="tr-TR" sz="1200" dirty="0" smtClean="0"/>
              <a:t>.</a:t>
            </a:r>
            <a:endParaRPr lang="tr-TR" sz="1200" dirty="0"/>
          </a:p>
        </p:txBody>
      </p:sp>
      <p:sp>
        <p:nvSpPr>
          <p:cNvPr id="2" name="1 Başlık"/>
          <p:cNvSpPr>
            <a:spLocks noGrp="1"/>
          </p:cNvSpPr>
          <p:nvPr>
            <p:ph type="title"/>
          </p:nvPr>
        </p:nvSpPr>
        <p:spPr/>
        <p:txBody>
          <a:bodyPr/>
          <a:lstStyle/>
          <a:p>
            <a:r>
              <a:rPr lang="tr-TR" dirty="0" smtClean="0"/>
              <a:t>Dizinin bir elemanını dizi ile karıştırmayınız</a:t>
            </a:r>
            <a:endParaRPr lang="tr-TR" dirty="0"/>
          </a:p>
        </p:txBody>
      </p:sp>
      <p:graphicFrame>
        <p:nvGraphicFramePr>
          <p:cNvPr id="4" name="3 İçerik Yer Tutucusu"/>
          <p:cNvGraphicFramePr>
            <a:graphicFrameLocks noGrp="1"/>
          </p:cNvGraphicFramePr>
          <p:nvPr>
            <p:ph sz="quarter" idx="1"/>
          </p:nvPr>
        </p:nvGraphicFramePr>
        <p:xfrm>
          <a:off x="457200" y="1219200"/>
          <a:ext cx="8229600" cy="1651000"/>
        </p:xfrm>
        <a:graphic>
          <a:graphicData uri="http://schemas.openxmlformats.org/drawingml/2006/table">
            <a:tbl>
              <a:tblPr firstRow="1" bandRow="1">
                <a:tableStyleId>{5C22544A-7EE6-4342-B048-85BDC9FD1C3A}</a:tableStyleId>
              </a:tblPr>
              <a:tblGrid>
                <a:gridCol w="1511560"/>
                <a:gridCol w="1511560"/>
                <a:gridCol w="839762"/>
                <a:gridCol w="2183359"/>
                <a:gridCol w="2183359"/>
              </a:tblGrid>
              <a:tr h="370840">
                <a:tc>
                  <a:txBody>
                    <a:bodyPr/>
                    <a:lstStyle/>
                    <a:p>
                      <a:r>
                        <a:rPr lang="tr-TR" dirty="0" smtClean="0"/>
                        <a:t>Değişkenin tanımı</a:t>
                      </a:r>
                      <a:endParaRPr lang="tr-TR" dirty="0"/>
                    </a:p>
                  </a:txBody>
                  <a:tcPr/>
                </a:tc>
                <a:tc>
                  <a:txBody>
                    <a:bodyPr/>
                    <a:lstStyle/>
                    <a:p>
                      <a:r>
                        <a:rPr lang="tr-TR" dirty="0" smtClean="0"/>
                        <a:t>Ataması</a:t>
                      </a:r>
                      <a:endParaRPr lang="tr-TR" dirty="0"/>
                    </a:p>
                  </a:txBody>
                  <a:tcPr/>
                </a:tc>
                <a:tc>
                  <a:txBody>
                    <a:bodyPr/>
                    <a:lstStyle/>
                    <a:p>
                      <a:r>
                        <a:rPr lang="tr-TR" dirty="0" smtClean="0"/>
                        <a:t>Değeri</a:t>
                      </a:r>
                      <a:endParaRPr lang="tr-TR" dirty="0"/>
                    </a:p>
                  </a:txBody>
                  <a:tcPr/>
                </a:tc>
                <a:tc>
                  <a:txBody>
                    <a:bodyPr/>
                    <a:lstStyle/>
                    <a:p>
                      <a:r>
                        <a:rPr lang="tr-TR" dirty="0" smtClean="0"/>
                        <a:t>İsmi</a:t>
                      </a:r>
                      <a:endParaRPr lang="tr-TR" dirty="0"/>
                    </a:p>
                  </a:txBody>
                  <a:tcPr/>
                </a:tc>
                <a:tc>
                  <a:txBody>
                    <a:bodyPr/>
                    <a:lstStyle/>
                    <a:p>
                      <a:r>
                        <a:rPr lang="tr-TR" dirty="0" smtClean="0"/>
                        <a:t>Adresi</a:t>
                      </a:r>
                      <a:endParaRPr lang="tr-TR" dirty="0"/>
                    </a:p>
                  </a:txBody>
                  <a:tcPr/>
                </a:tc>
              </a:tr>
              <a:tr h="370840">
                <a:tc>
                  <a:txBody>
                    <a:bodyPr/>
                    <a:lstStyle/>
                    <a:p>
                      <a:r>
                        <a:rPr lang="tr-TR" dirty="0" err="1" smtClean="0"/>
                        <a:t>int</a:t>
                      </a:r>
                      <a:r>
                        <a:rPr lang="tr-TR" dirty="0" smtClean="0"/>
                        <a:t> a;</a:t>
                      </a:r>
                      <a:endParaRPr lang="tr-TR" dirty="0"/>
                    </a:p>
                  </a:txBody>
                  <a:tcPr/>
                </a:tc>
                <a:tc>
                  <a:txBody>
                    <a:bodyPr/>
                    <a:lstStyle/>
                    <a:p>
                      <a:r>
                        <a:rPr lang="tr-TR" dirty="0" smtClean="0"/>
                        <a:t>a = 7;</a:t>
                      </a:r>
                      <a:endParaRPr lang="tr-TR" dirty="0"/>
                    </a:p>
                  </a:txBody>
                  <a:tcPr/>
                </a:tc>
                <a:tc>
                  <a:txBody>
                    <a:bodyPr/>
                    <a:lstStyle/>
                    <a:p>
                      <a:r>
                        <a:rPr lang="tr-TR" dirty="0" smtClean="0"/>
                        <a:t>7</a:t>
                      </a:r>
                      <a:endParaRPr lang="tr-TR" dirty="0"/>
                    </a:p>
                  </a:txBody>
                  <a:tcPr/>
                </a:tc>
                <a:tc>
                  <a:txBody>
                    <a:bodyPr/>
                    <a:lstStyle/>
                    <a:p>
                      <a:r>
                        <a:rPr lang="tr-TR" dirty="0" smtClean="0"/>
                        <a:t>a</a:t>
                      </a:r>
                      <a:endParaRPr lang="tr-TR" dirty="0"/>
                    </a:p>
                  </a:txBody>
                  <a:tcPr/>
                </a:tc>
                <a:tc>
                  <a:txBody>
                    <a:bodyPr/>
                    <a:lstStyle/>
                    <a:p>
                      <a:r>
                        <a:rPr lang="tr-TR" dirty="0" smtClean="0"/>
                        <a:t>&amp;a</a:t>
                      </a:r>
                    </a:p>
                  </a:txBody>
                  <a:tcPr/>
                </a:tc>
              </a:tr>
              <a:tr h="370840">
                <a:tc>
                  <a:txBody>
                    <a:bodyPr/>
                    <a:lstStyle/>
                    <a:p>
                      <a:r>
                        <a:rPr lang="tr-TR" dirty="0" err="1" smtClean="0"/>
                        <a:t>int</a:t>
                      </a:r>
                      <a:r>
                        <a:rPr lang="tr-TR" dirty="0" smtClean="0"/>
                        <a:t> x[10];</a:t>
                      </a:r>
                      <a:endParaRPr lang="tr-TR" dirty="0"/>
                    </a:p>
                  </a:txBody>
                  <a:tcPr/>
                </a:tc>
                <a:tc>
                  <a:txBody>
                    <a:bodyPr/>
                    <a:lstStyle/>
                    <a:p>
                      <a:r>
                        <a:rPr lang="tr-TR" dirty="0" smtClean="0"/>
                        <a:t>x[5]</a:t>
                      </a:r>
                      <a:r>
                        <a:rPr lang="tr-TR" baseline="0" dirty="0" smtClean="0"/>
                        <a:t> = 3;</a:t>
                      </a:r>
                      <a:endParaRPr lang="tr-TR" dirty="0"/>
                    </a:p>
                  </a:txBody>
                  <a:tcPr/>
                </a:tc>
                <a:tc>
                  <a:txBody>
                    <a:bodyPr/>
                    <a:lstStyle/>
                    <a:p>
                      <a:r>
                        <a:rPr lang="tr-TR" dirty="0" smtClean="0"/>
                        <a:t>3</a:t>
                      </a:r>
                      <a:endParaRPr lang="tr-TR" dirty="0"/>
                    </a:p>
                  </a:txBody>
                  <a:tcPr/>
                </a:tc>
                <a:tc>
                  <a:txBody>
                    <a:bodyPr/>
                    <a:lstStyle/>
                    <a:p>
                      <a:r>
                        <a:rPr lang="tr-TR" dirty="0" smtClean="0"/>
                        <a:t>x[5]</a:t>
                      </a:r>
                      <a:endParaRPr lang="tr-TR" dirty="0"/>
                    </a:p>
                  </a:txBody>
                  <a:tcPr/>
                </a:tc>
                <a:tc>
                  <a:txBody>
                    <a:bodyPr/>
                    <a:lstStyle/>
                    <a:p>
                      <a:r>
                        <a:rPr lang="tr-TR" dirty="0" smtClean="0"/>
                        <a:t>&amp;x[5]</a:t>
                      </a:r>
                      <a:r>
                        <a:rPr lang="tr-TR" baseline="0" dirty="0" smtClean="0"/>
                        <a:t> </a:t>
                      </a:r>
                      <a:r>
                        <a:rPr lang="tr-TR" dirty="0" smtClean="0"/>
                        <a:t>ya</a:t>
                      </a:r>
                      <a:r>
                        <a:rPr lang="tr-TR" baseline="0" dirty="0" smtClean="0"/>
                        <a:t> da</a:t>
                      </a:r>
                    </a:p>
                    <a:p>
                      <a:r>
                        <a:rPr lang="tr-TR" baseline="0" dirty="0" smtClean="0"/>
                        <a:t>x+5</a:t>
                      </a:r>
                      <a:endParaRPr lang="tr-TR" dirty="0"/>
                    </a:p>
                  </a:txBody>
                  <a:tcPr/>
                </a:tc>
              </a:tr>
            </a:tbl>
          </a:graphicData>
        </a:graphic>
      </p:graphicFrame>
      <p:sp>
        <p:nvSpPr>
          <p:cNvPr id="5" name="4 Metin kutusu"/>
          <p:cNvSpPr txBox="1"/>
          <p:nvPr/>
        </p:nvSpPr>
        <p:spPr>
          <a:xfrm>
            <a:off x="500034" y="3286124"/>
            <a:ext cx="8001056" cy="1200329"/>
          </a:xfrm>
          <a:prstGeom prst="rect">
            <a:avLst/>
          </a:prstGeom>
          <a:noFill/>
        </p:spPr>
        <p:txBody>
          <a:bodyPr wrap="square" rtlCol="0">
            <a:spAutoFit/>
          </a:bodyPr>
          <a:lstStyle/>
          <a:p>
            <a:pPr>
              <a:buFont typeface="Arial" pitchFamily="34" charset="0"/>
              <a:buChar char="•"/>
            </a:pPr>
            <a:r>
              <a:rPr lang="tr-TR" dirty="0" smtClean="0"/>
              <a:t>Fonksiyona değişkeni değer ile göndermek: </a:t>
            </a:r>
            <a:r>
              <a:rPr lang="tr-TR" b="1" i="1" dirty="0" smtClean="0">
                <a:solidFill>
                  <a:srgbClr val="FF0000"/>
                </a:solidFill>
              </a:rPr>
              <a:t>fonk1 ( a ); </a:t>
            </a:r>
            <a:r>
              <a:rPr lang="tr-TR" dirty="0" smtClean="0"/>
              <a:t>ve </a:t>
            </a:r>
            <a:r>
              <a:rPr lang="tr-TR" b="1" i="1" dirty="0" smtClean="0">
                <a:solidFill>
                  <a:schemeClr val="tx2"/>
                </a:solidFill>
              </a:rPr>
              <a:t>fonk2 ( x[5] );</a:t>
            </a:r>
          </a:p>
          <a:p>
            <a:pPr>
              <a:buFont typeface="Arial" pitchFamily="34" charset="0"/>
              <a:buChar char="•"/>
            </a:pPr>
            <a:r>
              <a:rPr lang="tr-TR" dirty="0" smtClean="0"/>
              <a:t>İlgili  fonksiyonların prototiplerine örnek</a:t>
            </a:r>
          </a:p>
          <a:p>
            <a:pPr lvl="1">
              <a:buFont typeface="Arial" pitchFamily="34" charset="0"/>
              <a:buChar char="•"/>
            </a:pPr>
            <a:r>
              <a:rPr lang="tr-TR" dirty="0" err="1" smtClean="0"/>
              <a:t>void</a:t>
            </a:r>
            <a:r>
              <a:rPr lang="tr-TR" dirty="0" smtClean="0"/>
              <a:t> fonk1 (</a:t>
            </a:r>
            <a:r>
              <a:rPr lang="tr-TR" dirty="0" err="1" smtClean="0"/>
              <a:t>int</a:t>
            </a:r>
            <a:r>
              <a:rPr lang="tr-TR" dirty="0" smtClean="0"/>
              <a:t>);</a:t>
            </a:r>
          </a:p>
          <a:p>
            <a:pPr lvl="1">
              <a:buFont typeface="Arial" pitchFamily="34" charset="0"/>
              <a:buChar char="•"/>
            </a:pPr>
            <a:r>
              <a:rPr lang="tr-TR" dirty="0" err="1" smtClean="0"/>
              <a:t>char</a:t>
            </a:r>
            <a:r>
              <a:rPr lang="tr-TR" dirty="0" smtClean="0"/>
              <a:t> fonk2 (</a:t>
            </a:r>
            <a:r>
              <a:rPr lang="tr-TR" dirty="0" err="1" smtClean="0"/>
              <a:t>int</a:t>
            </a:r>
            <a:r>
              <a:rPr lang="tr-TR" dirty="0" smtClean="0"/>
              <a:t>);</a:t>
            </a:r>
          </a:p>
        </p:txBody>
      </p:sp>
      <p:sp>
        <p:nvSpPr>
          <p:cNvPr id="6" name="5 Metin kutusu"/>
          <p:cNvSpPr txBox="1"/>
          <p:nvPr/>
        </p:nvSpPr>
        <p:spPr>
          <a:xfrm>
            <a:off x="500034" y="4786322"/>
            <a:ext cx="8001056" cy="1200329"/>
          </a:xfrm>
          <a:prstGeom prst="rect">
            <a:avLst/>
          </a:prstGeom>
          <a:noFill/>
        </p:spPr>
        <p:txBody>
          <a:bodyPr wrap="square" rtlCol="0">
            <a:spAutoFit/>
          </a:bodyPr>
          <a:lstStyle/>
          <a:p>
            <a:pPr>
              <a:buFont typeface="Arial" pitchFamily="34" charset="0"/>
              <a:buChar char="•"/>
            </a:pPr>
            <a:r>
              <a:rPr lang="tr-TR" dirty="0" smtClean="0"/>
              <a:t>Fonksiyona değişkeni adres ile göndermek: </a:t>
            </a:r>
            <a:r>
              <a:rPr lang="tr-TR" b="1" i="1" dirty="0" smtClean="0">
                <a:solidFill>
                  <a:srgbClr val="FF0000"/>
                </a:solidFill>
              </a:rPr>
              <a:t>fonk1 ( &amp;a ); </a:t>
            </a:r>
            <a:r>
              <a:rPr lang="tr-TR" dirty="0" smtClean="0"/>
              <a:t>ve </a:t>
            </a:r>
            <a:r>
              <a:rPr lang="tr-TR" b="1" i="1" dirty="0" smtClean="0">
                <a:solidFill>
                  <a:schemeClr val="tx2"/>
                </a:solidFill>
              </a:rPr>
              <a:t>fonk2 ( &amp;x[5] );</a:t>
            </a:r>
          </a:p>
          <a:p>
            <a:pPr>
              <a:buFont typeface="Arial" pitchFamily="34" charset="0"/>
              <a:buChar char="•"/>
            </a:pPr>
            <a:r>
              <a:rPr lang="tr-TR" dirty="0" smtClean="0"/>
              <a:t>İlgili  fonksiyonların prototiplerine örnek</a:t>
            </a:r>
          </a:p>
          <a:p>
            <a:pPr lvl="1">
              <a:buFont typeface="Arial" pitchFamily="34" charset="0"/>
              <a:buChar char="•"/>
            </a:pPr>
            <a:r>
              <a:rPr lang="tr-TR" dirty="0" err="1" smtClean="0"/>
              <a:t>void</a:t>
            </a:r>
            <a:r>
              <a:rPr lang="tr-TR" dirty="0" smtClean="0"/>
              <a:t> fonk1 (</a:t>
            </a:r>
            <a:r>
              <a:rPr lang="tr-TR" dirty="0" err="1" smtClean="0"/>
              <a:t>int</a:t>
            </a:r>
            <a:r>
              <a:rPr lang="tr-TR" dirty="0" smtClean="0"/>
              <a:t>*);</a:t>
            </a:r>
          </a:p>
          <a:p>
            <a:pPr lvl="1">
              <a:buFont typeface="Arial" pitchFamily="34" charset="0"/>
              <a:buChar char="•"/>
            </a:pPr>
            <a:r>
              <a:rPr lang="tr-TR" dirty="0" err="1" smtClean="0"/>
              <a:t>char</a:t>
            </a:r>
            <a:r>
              <a:rPr lang="tr-TR" dirty="0" smtClean="0"/>
              <a:t> fonk2 (</a:t>
            </a:r>
            <a:r>
              <a:rPr lang="tr-TR" dirty="0" err="1" smtClean="0"/>
              <a:t>int</a:t>
            </a:r>
            <a:r>
              <a:rPr lang="tr-TR" dirty="0" smtClean="0"/>
              <a:t>*);</a:t>
            </a:r>
          </a:p>
        </p:txBody>
      </p:sp>
      <p:cxnSp>
        <p:nvCxnSpPr>
          <p:cNvPr id="8" name="7 Düz Ok Bağlayıcısı"/>
          <p:cNvCxnSpPr/>
          <p:nvPr/>
        </p:nvCxnSpPr>
        <p:spPr>
          <a:xfrm>
            <a:off x="6858016" y="3571876"/>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Yapılarda = işlecinin kullanımı</a:t>
            </a:r>
            <a:endParaRPr lang="tr-TR" dirty="0"/>
          </a:p>
        </p:txBody>
      </p:sp>
      <p:sp>
        <p:nvSpPr>
          <p:cNvPr id="3" name="2 İçerik Yer Tutucusu"/>
          <p:cNvSpPr>
            <a:spLocks noGrp="1"/>
          </p:cNvSpPr>
          <p:nvPr>
            <p:ph sz="quarter" idx="1"/>
          </p:nvPr>
        </p:nvSpPr>
        <p:spPr/>
        <p:txBody>
          <a:bodyPr/>
          <a:lstStyle/>
          <a:p>
            <a:r>
              <a:rPr lang="tr-TR" dirty="0" err="1" smtClean="0"/>
              <a:t>product</a:t>
            </a:r>
            <a:r>
              <a:rPr lang="tr-TR" dirty="0" smtClean="0"/>
              <a:t> türünden urun1 isimli bir değişken oluşturdunuz ve içine değerlerinizi kaydettiniz.</a:t>
            </a:r>
          </a:p>
          <a:p>
            <a:r>
              <a:rPr lang="tr-TR" dirty="0" err="1" smtClean="0"/>
              <a:t>product</a:t>
            </a:r>
            <a:r>
              <a:rPr lang="tr-TR" dirty="0" smtClean="0"/>
              <a:t> türünden urun2 isimli bir değişken oluşturdunuz.</a:t>
            </a:r>
          </a:p>
          <a:p>
            <a:pPr algn="ctr"/>
            <a:r>
              <a:rPr lang="tr-TR" sz="4400" b="1" i="1" dirty="0" smtClean="0">
                <a:solidFill>
                  <a:srgbClr val="FF0000"/>
                </a:solidFill>
              </a:rPr>
              <a:t>urun2 = urun1; </a:t>
            </a:r>
          </a:p>
          <a:p>
            <a:r>
              <a:rPr lang="tr-TR" dirty="0" smtClean="0"/>
              <a:t>Komutu aynen  </a:t>
            </a:r>
          </a:p>
          <a:p>
            <a:pPr lvl="1">
              <a:buNone/>
            </a:pPr>
            <a:r>
              <a:rPr lang="tr-TR" dirty="0" err="1" smtClean="0"/>
              <a:t>int</a:t>
            </a:r>
            <a:r>
              <a:rPr lang="tr-TR" dirty="0" smtClean="0"/>
              <a:t> x = 5; </a:t>
            </a:r>
          </a:p>
          <a:p>
            <a:pPr lvl="1">
              <a:buNone/>
            </a:pPr>
            <a:r>
              <a:rPr lang="tr-TR" dirty="0" err="1" smtClean="0"/>
              <a:t>int</a:t>
            </a:r>
            <a:r>
              <a:rPr lang="tr-TR" dirty="0" smtClean="0"/>
              <a:t> y;   </a:t>
            </a:r>
          </a:p>
          <a:p>
            <a:pPr lvl="1">
              <a:buNone/>
            </a:pPr>
            <a:r>
              <a:rPr lang="tr-TR" dirty="0" smtClean="0"/>
              <a:t>y=x;   </a:t>
            </a:r>
          </a:p>
          <a:p>
            <a:r>
              <a:rPr lang="tr-TR" dirty="0" smtClean="0"/>
              <a:t>kullanımı gibi urun1’in </a:t>
            </a:r>
            <a:r>
              <a:rPr lang="tr-TR" b="1" dirty="0" smtClean="0"/>
              <a:t>içindeki baytları </a:t>
            </a:r>
            <a:r>
              <a:rPr lang="tr-TR" dirty="0" smtClean="0"/>
              <a:t>urun2’e kopyalar.</a:t>
            </a:r>
          </a:p>
          <a:p>
            <a:endParaRPr lang="tr-TR" dirty="0" smtClean="0"/>
          </a:p>
          <a:p>
            <a:endParaRPr lang="tr-TR"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İkizkenar Üçgen"/>
          <p:cNvSpPr/>
          <p:nvPr/>
        </p:nvSpPr>
        <p:spPr>
          <a:xfrm>
            <a:off x="2500298" y="4429132"/>
            <a:ext cx="4429156" cy="19288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Yuvarlatılmış Dikdörtgen"/>
          <p:cNvSpPr/>
          <p:nvPr/>
        </p:nvSpPr>
        <p:spPr>
          <a:xfrm>
            <a:off x="142844" y="2285992"/>
            <a:ext cx="8786874" cy="2500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24584" name="Picture 8"/>
          <p:cNvPicPr>
            <a:picLocks noChangeAspect="1" noChangeArrowheads="1"/>
          </p:cNvPicPr>
          <p:nvPr/>
        </p:nvPicPr>
        <p:blipFill>
          <a:blip r:embed="rId2"/>
          <a:srcRect/>
          <a:stretch>
            <a:fillRect/>
          </a:stretch>
        </p:blipFill>
        <p:spPr bwMode="auto">
          <a:xfrm rot="21159324">
            <a:off x="6020692" y="169540"/>
            <a:ext cx="2755544" cy="1606343"/>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sz="1800" i="1" dirty="0" smtClean="0"/>
              <a:t>Araba </a:t>
            </a:r>
            <a:r>
              <a:rPr lang="tr-TR" sz="1800" dirty="0" smtClean="0"/>
              <a:t>isimli bir yapı tanımlayın.</a:t>
            </a:r>
          </a:p>
          <a:p>
            <a:r>
              <a:rPr lang="tr-TR" sz="1800" dirty="0" smtClean="0"/>
              <a:t>Bu yapı türünde </a:t>
            </a:r>
            <a:r>
              <a:rPr lang="tr-TR" sz="1800" b="1" dirty="0" smtClean="0"/>
              <a:t>V_P</a:t>
            </a:r>
            <a:r>
              <a:rPr lang="tr-TR" sz="1800" dirty="0" smtClean="0"/>
              <a:t> isimli bir değişken tanımlayın.</a:t>
            </a:r>
          </a:p>
          <a:p>
            <a:r>
              <a:rPr lang="tr-TR" sz="1800" b="1" i="1" dirty="0" smtClean="0"/>
              <a:t>Bir fonksiyon ile </a:t>
            </a:r>
            <a:r>
              <a:rPr lang="tr-TR" sz="1800" dirty="0" smtClean="0"/>
              <a:t>aşağıdaki özellikleri bu değişkene kaydedin.</a:t>
            </a:r>
          </a:p>
        </p:txBody>
      </p:sp>
      <p:pic>
        <p:nvPicPr>
          <p:cNvPr id="24583" name="Picture 7"/>
          <p:cNvPicPr>
            <a:picLocks noChangeAspect="1" noChangeArrowheads="1"/>
          </p:cNvPicPr>
          <p:nvPr/>
        </p:nvPicPr>
        <p:blipFill>
          <a:blip r:embed="rId3"/>
          <a:srcRect/>
          <a:stretch>
            <a:fillRect/>
          </a:stretch>
        </p:blipFill>
        <p:spPr bwMode="auto">
          <a:xfrm>
            <a:off x="214282" y="2928934"/>
            <a:ext cx="8496019" cy="1285884"/>
          </a:xfrm>
          <a:prstGeom prst="rect">
            <a:avLst/>
          </a:prstGeom>
          <a:noFill/>
          <a:ln w="9525">
            <a:noFill/>
            <a:miter lim="800000"/>
            <a:headEnd/>
            <a:tailEnd/>
          </a:ln>
          <a:effectLst/>
        </p:spPr>
      </p:pic>
      <p:sp>
        <p:nvSpPr>
          <p:cNvPr id="9" name="8 Metin kutusu"/>
          <p:cNvSpPr txBox="1"/>
          <p:nvPr/>
        </p:nvSpPr>
        <p:spPr>
          <a:xfrm>
            <a:off x="7072330" y="4071942"/>
            <a:ext cx="1550424" cy="523220"/>
          </a:xfrm>
          <a:prstGeom prst="rect">
            <a:avLst/>
          </a:prstGeom>
          <a:noFill/>
        </p:spPr>
        <p:txBody>
          <a:bodyPr wrap="none" rtlCol="0">
            <a:spAutoFit/>
          </a:bodyPr>
          <a:lstStyle/>
          <a:p>
            <a:r>
              <a:rPr lang="tr-TR" sz="2800" i="1" dirty="0" smtClean="0"/>
              <a:t>Hızlanma</a:t>
            </a:r>
            <a:endParaRPr lang="tr-TR" sz="2800" i="1" dirty="0"/>
          </a:p>
        </p:txBody>
      </p:sp>
      <p:sp>
        <p:nvSpPr>
          <p:cNvPr id="10" name="9 Dikdörtgen"/>
          <p:cNvSpPr/>
          <p:nvPr/>
        </p:nvSpPr>
        <p:spPr>
          <a:xfrm>
            <a:off x="642910" y="4000504"/>
            <a:ext cx="1107996" cy="523220"/>
          </a:xfrm>
          <a:prstGeom prst="rect">
            <a:avLst/>
          </a:prstGeom>
        </p:spPr>
        <p:txBody>
          <a:bodyPr wrap="none">
            <a:spAutoFit/>
          </a:bodyPr>
          <a:lstStyle/>
          <a:p>
            <a:r>
              <a:rPr lang="tr-TR" sz="2800" i="1" dirty="0" smtClean="0"/>
              <a:t>Güç	</a:t>
            </a:r>
            <a:endParaRPr lang="tr-TR" sz="2800" i="1" dirty="0"/>
          </a:p>
        </p:txBody>
      </p:sp>
      <p:sp>
        <p:nvSpPr>
          <p:cNvPr id="11" name="10 Dikdörtgen"/>
          <p:cNvSpPr/>
          <p:nvPr/>
        </p:nvSpPr>
        <p:spPr>
          <a:xfrm>
            <a:off x="1500166" y="2428868"/>
            <a:ext cx="2733825" cy="523220"/>
          </a:xfrm>
          <a:prstGeom prst="rect">
            <a:avLst/>
          </a:prstGeom>
        </p:spPr>
        <p:txBody>
          <a:bodyPr wrap="none">
            <a:spAutoFit/>
          </a:bodyPr>
          <a:lstStyle/>
          <a:p>
            <a:r>
              <a:rPr lang="tr-TR" sz="2800" i="1" dirty="0" smtClean="0"/>
              <a:t>Maksimum Sürat </a:t>
            </a:r>
            <a:endParaRPr lang="tr-TR" sz="2800" i="1" dirty="0"/>
          </a:p>
        </p:txBody>
      </p:sp>
      <p:sp>
        <p:nvSpPr>
          <p:cNvPr id="12" name="11 Dikdörtgen"/>
          <p:cNvSpPr/>
          <p:nvPr/>
        </p:nvSpPr>
        <p:spPr>
          <a:xfrm>
            <a:off x="3214678" y="4071942"/>
            <a:ext cx="2192908" cy="523220"/>
          </a:xfrm>
          <a:prstGeom prst="rect">
            <a:avLst/>
          </a:prstGeom>
        </p:spPr>
        <p:txBody>
          <a:bodyPr wrap="none">
            <a:spAutoFit/>
          </a:bodyPr>
          <a:lstStyle/>
          <a:p>
            <a:r>
              <a:rPr lang="tr-TR" sz="2800" i="1" dirty="0" smtClean="0"/>
              <a:t>Motor Hacmi </a:t>
            </a:r>
            <a:endParaRPr lang="tr-TR" sz="2800" i="1" dirty="0"/>
          </a:p>
        </p:txBody>
      </p:sp>
      <p:sp>
        <p:nvSpPr>
          <p:cNvPr id="13" name="12 Dikdörtgen"/>
          <p:cNvSpPr/>
          <p:nvPr/>
        </p:nvSpPr>
        <p:spPr>
          <a:xfrm>
            <a:off x="5500694" y="2500306"/>
            <a:ext cx="1191352" cy="523220"/>
          </a:xfrm>
          <a:prstGeom prst="rect">
            <a:avLst/>
          </a:prstGeom>
        </p:spPr>
        <p:txBody>
          <a:bodyPr wrap="none">
            <a:spAutoFit/>
          </a:bodyPr>
          <a:lstStyle/>
          <a:p>
            <a:r>
              <a:rPr lang="tr-TR" sz="2800" i="1" dirty="0" smtClean="0"/>
              <a:t>Ağırlık </a:t>
            </a:r>
            <a:endParaRPr lang="tr-TR" sz="2800" i="1" dirty="0"/>
          </a:p>
        </p:txBody>
      </p:sp>
      <p:cxnSp>
        <p:nvCxnSpPr>
          <p:cNvPr id="16" name="15 Düz Ok Bağlayıcısı"/>
          <p:cNvCxnSpPr/>
          <p:nvPr/>
        </p:nvCxnSpPr>
        <p:spPr>
          <a:xfrm>
            <a:off x="6786578" y="1357298"/>
            <a:ext cx="857256"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Metin kutusu"/>
          <p:cNvSpPr txBox="1"/>
          <p:nvPr/>
        </p:nvSpPr>
        <p:spPr>
          <a:xfrm>
            <a:off x="7429520" y="1916660"/>
            <a:ext cx="858889" cy="369332"/>
          </a:xfrm>
          <a:prstGeom prst="rect">
            <a:avLst/>
          </a:prstGeom>
          <a:noFill/>
        </p:spPr>
        <p:txBody>
          <a:bodyPr wrap="none" rtlCol="0">
            <a:spAutoFit/>
          </a:bodyPr>
          <a:lstStyle/>
          <a:p>
            <a:r>
              <a:rPr lang="tr-TR" dirty="0" smtClean="0"/>
              <a:t>İşaretçi</a:t>
            </a:r>
            <a:endParaRPr lang="tr-TR" dirty="0"/>
          </a:p>
        </p:txBody>
      </p:sp>
      <p:sp>
        <p:nvSpPr>
          <p:cNvPr id="19" name="18 Metin kutusu"/>
          <p:cNvSpPr txBox="1"/>
          <p:nvPr/>
        </p:nvSpPr>
        <p:spPr>
          <a:xfrm>
            <a:off x="2357422" y="5214950"/>
            <a:ext cx="471490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ctr"/>
            <a:r>
              <a:rPr lang="tr-TR" sz="3600" i="1" dirty="0" smtClean="0"/>
              <a:t>Kasa</a:t>
            </a:r>
            <a:r>
              <a:rPr lang="tr-TR" sz="3600" dirty="0" smtClean="0"/>
              <a:t> </a:t>
            </a:r>
            <a:r>
              <a:rPr lang="tr-TR" sz="3600" i="1" dirty="0" smtClean="0"/>
              <a:t>tipi</a:t>
            </a:r>
            <a:r>
              <a:rPr lang="tr-TR" sz="3600" dirty="0" smtClean="0"/>
              <a:t> : </a:t>
            </a:r>
            <a:r>
              <a:rPr lang="tr-TR" sz="3600" dirty="0" err="1" smtClean="0">
                <a:solidFill>
                  <a:srgbClr val="0070C0"/>
                </a:solidFill>
              </a:rPr>
              <a:t>Hatchback</a:t>
            </a:r>
            <a:endParaRPr lang="tr-TR" sz="2400" dirty="0"/>
          </a:p>
        </p:txBody>
      </p:sp>
      <p:sp>
        <p:nvSpPr>
          <p:cNvPr id="18" name="17 Yuvarlatılmış Dikdörtgen"/>
          <p:cNvSpPr/>
          <p:nvPr/>
        </p:nvSpPr>
        <p:spPr>
          <a:xfrm>
            <a:off x="428596" y="5072074"/>
            <a:ext cx="1714512"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Bir sonraki slayttaki kodu inceleyelim.</a:t>
            </a:r>
            <a:endParaRPr lang="tr-TR" dirty="0"/>
          </a:p>
        </p:txBody>
      </p:sp>
      <p:sp>
        <p:nvSpPr>
          <p:cNvPr id="22" name="21 Yuvarlatılmış Dikdörtgen"/>
          <p:cNvSpPr/>
          <p:nvPr/>
        </p:nvSpPr>
        <p:spPr>
          <a:xfrm>
            <a:off x="2357422" y="357166"/>
            <a:ext cx="3643338" cy="8572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Yapılar da sıradan değişkenler gibi fonksiyonlara </a:t>
            </a:r>
            <a:r>
              <a:rPr lang="tr-TR" b="1" dirty="0" smtClean="0"/>
              <a:t>değer ile</a:t>
            </a:r>
            <a:r>
              <a:rPr lang="tr-TR" dirty="0" smtClean="0"/>
              <a:t> ya da </a:t>
            </a:r>
            <a:r>
              <a:rPr lang="tr-TR" b="1" dirty="0" smtClean="0"/>
              <a:t>adres ile</a:t>
            </a:r>
            <a:r>
              <a:rPr lang="tr-TR" dirty="0" smtClean="0"/>
              <a:t> gönderilebilirler.</a:t>
            </a:r>
            <a:endParaRPr lang="tr-TR"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a:t>
            </a:r>
            <a:endParaRPr lang="tr-TR" dirty="0"/>
          </a:p>
        </p:txBody>
      </p:sp>
      <p:sp>
        <p:nvSpPr>
          <p:cNvPr id="3" name="2 İçerik Yer Tutucusu"/>
          <p:cNvSpPr>
            <a:spLocks noGrp="1"/>
          </p:cNvSpPr>
          <p:nvPr>
            <p:ph sz="quarter" idx="1"/>
          </p:nvPr>
        </p:nvSpPr>
        <p:spPr>
          <a:xfrm>
            <a:off x="457200" y="1219200"/>
            <a:ext cx="3971924" cy="3138494"/>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typedef</a:t>
            </a:r>
            <a:r>
              <a:rPr lang="tr-TR" dirty="0" smtClean="0"/>
              <a:t> </a:t>
            </a:r>
            <a:r>
              <a:rPr lang="tr-TR" dirty="0" err="1" smtClean="0"/>
              <a:t>struct</a:t>
            </a:r>
            <a:r>
              <a:rPr lang="tr-TR" dirty="0" smtClean="0"/>
              <a:t>{</a:t>
            </a:r>
          </a:p>
          <a:p>
            <a:pPr>
              <a:buNone/>
            </a:pPr>
            <a:r>
              <a:rPr lang="tr-TR" dirty="0" smtClean="0"/>
              <a:t>	</a:t>
            </a:r>
            <a:r>
              <a:rPr lang="tr-TR" dirty="0" err="1" smtClean="0"/>
              <a:t>double</a:t>
            </a:r>
            <a:r>
              <a:rPr lang="tr-TR" dirty="0" smtClean="0"/>
              <a:t> </a:t>
            </a:r>
            <a:r>
              <a:rPr lang="tr-TR" dirty="0" err="1" smtClean="0"/>
              <a:t>guc</a:t>
            </a:r>
            <a:r>
              <a:rPr lang="tr-TR" dirty="0" smtClean="0"/>
              <a:t>; // birimi </a:t>
            </a:r>
            <a:r>
              <a:rPr lang="tr-TR" dirty="0" err="1" smtClean="0"/>
              <a:t>bg</a:t>
            </a:r>
            <a:endParaRPr lang="tr-TR" dirty="0" smtClean="0"/>
          </a:p>
          <a:p>
            <a:pPr>
              <a:buNone/>
            </a:pPr>
            <a:r>
              <a:rPr lang="tr-TR" dirty="0" smtClean="0"/>
              <a:t>	</a:t>
            </a:r>
            <a:r>
              <a:rPr lang="tr-TR" dirty="0" err="1" smtClean="0"/>
              <a:t>double</a:t>
            </a:r>
            <a:r>
              <a:rPr lang="tr-TR" dirty="0" smtClean="0"/>
              <a:t> </a:t>
            </a:r>
            <a:r>
              <a:rPr lang="tr-TR" dirty="0" err="1" smtClean="0"/>
              <a:t>mks</a:t>
            </a:r>
            <a:r>
              <a:rPr lang="tr-TR" dirty="0" smtClean="0"/>
              <a:t>_surat; </a:t>
            </a:r>
            <a:br>
              <a:rPr lang="tr-TR" dirty="0" smtClean="0"/>
            </a:br>
            <a:r>
              <a:rPr lang="tr-TR" dirty="0" smtClean="0"/>
              <a:t>//birimi km/saat</a:t>
            </a:r>
          </a:p>
          <a:p>
            <a:pPr>
              <a:buNone/>
            </a:pPr>
            <a:r>
              <a:rPr lang="tr-TR" dirty="0" smtClean="0"/>
              <a:t>	...	</a:t>
            </a:r>
          </a:p>
          <a:p>
            <a:pPr>
              <a:buNone/>
            </a:pPr>
            <a:r>
              <a:rPr lang="tr-TR" dirty="0" smtClean="0"/>
              <a:t>}araba;</a:t>
            </a:r>
          </a:p>
          <a:p>
            <a:pPr>
              <a:buNone/>
            </a:pPr>
            <a:r>
              <a:rPr lang="tr-TR" dirty="0" err="1" smtClean="0"/>
              <a:t>void</a:t>
            </a:r>
            <a:r>
              <a:rPr lang="tr-TR" dirty="0" smtClean="0"/>
              <a:t> </a:t>
            </a:r>
            <a:r>
              <a:rPr lang="tr-TR" dirty="0" err="1" smtClean="0"/>
              <a:t>fonk</a:t>
            </a:r>
            <a:r>
              <a:rPr lang="tr-TR" dirty="0" smtClean="0"/>
              <a:t>(araba*);</a:t>
            </a:r>
          </a:p>
        </p:txBody>
      </p:sp>
      <p:sp>
        <p:nvSpPr>
          <p:cNvPr id="4" name="3 Dikdörtgen"/>
          <p:cNvSpPr/>
          <p:nvPr/>
        </p:nvSpPr>
        <p:spPr>
          <a:xfrm>
            <a:off x="4143372" y="2202974"/>
            <a:ext cx="4572000" cy="415498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2400" dirty="0" err="1" smtClean="0"/>
              <a:t>int</a:t>
            </a:r>
            <a:r>
              <a:rPr lang="tr-TR" sz="2400" dirty="0" smtClean="0"/>
              <a:t> </a:t>
            </a:r>
            <a:r>
              <a:rPr lang="tr-TR" sz="2400" dirty="0" err="1" smtClean="0"/>
              <a:t>main</a:t>
            </a:r>
            <a:r>
              <a:rPr lang="tr-TR" sz="2400" dirty="0" smtClean="0"/>
              <a:t>(){</a:t>
            </a:r>
          </a:p>
          <a:p>
            <a:r>
              <a:rPr lang="tr-TR" sz="2400" dirty="0" smtClean="0"/>
              <a:t>	araba V_P;</a:t>
            </a:r>
          </a:p>
          <a:p>
            <a:r>
              <a:rPr lang="tr-TR" sz="2400" dirty="0" smtClean="0"/>
              <a:t>	</a:t>
            </a:r>
            <a:r>
              <a:rPr lang="tr-TR" sz="2400" dirty="0" err="1" smtClean="0"/>
              <a:t>fonk</a:t>
            </a:r>
            <a:r>
              <a:rPr lang="tr-TR" sz="2400" dirty="0" smtClean="0"/>
              <a:t>(&amp;V_P);</a:t>
            </a:r>
          </a:p>
          <a:p>
            <a:r>
              <a:rPr lang="tr-TR" sz="2400" dirty="0" smtClean="0"/>
              <a:t>    </a:t>
            </a:r>
            <a:r>
              <a:rPr lang="tr-TR" sz="2400" dirty="0" err="1" smtClean="0"/>
              <a:t>return</a:t>
            </a:r>
            <a:r>
              <a:rPr lang="tr-TR" sz="2400" dirty="0" smtClean="0"/>
              <a:t> 0;</a:t>
            </a:r>
          </a:p>
          <a:p>
            <a:r>
              <a:rPr lang="tr-TR" sz="2400" dirty="0" smtClean="0"/>
              <a:t>}</a:t>
            </a:r>
          </a:p>
          <a:p>
            <a:r>
              <a:rPr lang="tr-TR" sz="2400" dirty="0" err="1" smtClean="0"/>
              <a:t>void</a:t>
            </a:r>
            <a:r>
              <a:rPr lang="tr-TR" sz="2400" dirty="0" smtClean="0"/>
              <a:t> </a:t>
            </a:r>
            <a:r>
              <a:rPr lang="tr-TR" sz="2400" dirty="0" err="1" smtClean="0"/>
              <a:t>fonk</a:t>
            </a:r>
            <a:r>
              <a:rPr lang="tr-TR" sz="2400" dirty="0" smtClean="0"/>
              <a:t>(araba* </a:t>
            </a:r>
            <a:r>
              <a:rPr lang="tr-TR" sz="2400" dirty="0" err="1" smtClean="0"/>
              <a:t>ptr</a:t>
            </a:r>
            <a:r>
              <a:rPr lang="tr-TR" sz="2400" dirty="0" smtClean="0"/>
              <a:t>)</a:t>
            </a:r>
          </a:p>
          <a:p>
            <a:r>
              <a:rPr lang="tr-TR" sz="2400" dirty="0" smtClean="0"/>
              <a:t>{</a:t>
            </a:r>
          </a:p>
          <a:p>
            <a:r>
              <a:rPr lang="tr-TR" sz="2400" dirty="0" smtClean="0"/>
              <a:t>	</a:t>
            </a:r>
            <a:r>
              <a:rPr lang="tr-TR" sz="2400" dirty="0" err="1" smtClean="0"/>
              <a:t>ptr</a:t>
            </a:r>
            <a:r>
              <a:rPr lang="tr-TR" sz="2400" dirty="0" smtClean="0"/>
              <a:t> -&gt; </a:t>
            </a:r>
            <a:r>
              <a:rPr lang="tr-TR" sz="2400" dirty="0" err="1" smtClean="0"/>
              <a:t>guc</a:t>
            </a:r>
            <a:r>
              <a:rPr lang="tr-TR" sz="2400" dirty="0" smtClean="0"/>
              <a:t>=100;</a:t>
            </a:r>
          </a:p>
          <a:p>
            <a:r>
              <a:rPr lang="tr-TR" sz="2400" dirty="0" smtClean="0"/>
              <a:t>	(*</a:t>
            </a:r>
            <a:r>
              <a:rPr lang="tr-TR" sz="2400" dirty="0" err="1" smtClean="0"/>
              <a:t>ptr</a:t>
            </a:r>
            <a:r>
              <a:rPr lang="tr-TR" sz="2400" dirty="0" smtClean="0"/>
              <a:t>).</a:t>
            </a:r>
            <a:r>
              <a:rPr lang="tr-TR" sz="2400" dirty="0" err="1" smtClean="0"/>
              <a:t>mks</a:t>
            </a:r>
            <a:r>
              <a:rPr lang="tr-TR" sz="2400" dirty="0" smtClean="0"/>
              <a:t>_surat = 100;</a:t>
            </a:r>
          </a:p>
          <a:p>
            <a:r>
              <a:rPr lang="tr-TR" sz="2400" dirty="0" smtClean="0"/>
              <a:t>	...</a:t>
            </a:r>
          </a:p>
          <a:p>
            <a:r>
              <a:rPr lang="tr-TR" sz="2400" dirty="0" smtClean="0"/>
              <a:t>}</a:t>
            </a:r>
            <a:endParaRPr lang="tr-TR" sz="2400" dirty="0"/>
          </a:p>
        </p:txBody>
      </p:sp>
      <p:cxnSp>
        <p:nvCxnSpPr>
          <p:cNvPr id="6" name="5 Eğri Bağlayıcı"/>
          <p:cNvCxnSpPr/>
          <p:nvPr/>
        </p:nvCxnSpPr>
        <p:spPr>
          <a:xfrm flipV="1">
            <a:off x="2857488" y="2643182"/>
            <a:ext cx="1357322" cy="121444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Oval"/>
          <p:cNvSpPr/>
          <p:nvPr/>
        </p:nvSpPr>
        <p:spPr>
          <a:xfrm>
            <a:off x="5715008" y="3000372"/>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a:stCxn id="7" idx="0"/>
          </p:cNvCxnSpPr>
          <p:nvPr/>
        </p:nvCxnSpPr>
        <p:spPr>
          <a:xfrm rot="5400000" flipH="1" flipV="1">
            <a:off x="6054338" y="2053819"/>
            <a:ext cx="1143008" cy="75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6929454" y="1571612"/>
            <a:ext cx="1932132" cy="369332"/>
          </a:xfrm>
          <a:prstGeom prst="rect">
            <a:avLst/>
          </a:prstGeom>
          <a:noFill/>
        </p:spPr>
        <p:txBody>
          <a:bodyPr wrap="none" rtlCol="0">
            <a:spAutoFit/>
          </a:bodyPr>
          <a:lstStyle/>
          <a:p>
            <a:r>
              <a:rPr lang="tr-TR" dirty="0" smtClean="0"/>
              <a:t>adres ile gönderim</a:t>
            </a:r>
            <a:endParaRPr lang="tr-TR" dirty="0"/>
          </a:p>
        </p:txBody>
      </p:sp>
      <p:sp>
        <p:nvSpPr>
          <p:cNvPr id="11" name="10 Metin kutusu"/>
          <p:cNvSpPr txBox="1"/>
          <p:nvPr/>
        </p:nvSpPr>
        <p:spPr>
          <a:xfrm>
            <a:off x="7000892" y="3286124"/>
            <a:ext cx="1427186" cy="369332"/>
          </a:xfrm>
          <a:prstGeom prst="rect">
            <a:avLst/>
          </a:prstGeom>
          <a:noFill/>
        </p:spPr>
        <p:txBody>
          <a:bodyPr wrap="none" rtlCol="0">
            <a:spAutoFit/>
          </a:bodyPr>
          <a:lstStyle/>
          <a:p>
            <a:r>
              <a:rPr lang="tr-TR" dirty="0" smtClean="0"/>
              <a:t>adres ile alım</a:t>
            </a:r>
            <a:endParaRPr lang="tr-TR" dirty="0"/>
          </a:p>
        </p:txBody>
      </p:sp>
      <p:sp>
        <p:nvSpPr>
          <p:cNvPr id="12" name="11 Oval"/>
          <p:cNvSpPr/>
          <p:nvPr/>
        </p:nvSpPr>
        <p:spPr>
          <a:xfrm>
            <a:off x="6072198" y="4071942"/>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12 Düz Ok Bağlayıcısı"/>
          <p:cNvCxnSpPr/>
          <p:nvPr/>
        </p:nvCxnSpPr>
        <p:spPr>
          <a:xfrm flipV="1">
            <a:off x="6572264" y="3643314"/>
            <a:ext cx="85725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Yuvarlatılmış Dikdörtgen"/>
          <p:cNvSpPr/>
          <p:nvPr/>
        </p:nvSpPr>
        <p:spPr>
          <a:xfrm>
            <a:off x="5072066" y="4857760"/>
            <a:ext cx="1000132" cy="8572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8" name="17 Düz Ok Bağlayıcısı"/>
          <p:cNvCxnSpPr>
            <a:stCxn id="15" idx="1"/>
          </p:cNvCxnSpPr>
          <p:nvPr/>
        </p:nvCxnSpPr>
        <p:spPr>
          <a:xfrm rot="10800000">
            <a:off x="3929058" y="5214950"/>
            <a:ext cx="114300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2643174" y="4857760"/>
            <a:ext cx="1500198" cy="646331"/>
          </a:xfrm>
          <a:prstGeom prst="rect">
            <a:avLst/>
          </a:prstGeom>
          <a:noFill/>
        </p:spPr>
        <p:txBody>
          <a:bodyPr wrap="square" rtlCol="0">
            <a:spAutoFit/>
          </a:bodyPr>
          <a:lstStyle/>
          <a:p>
            <a:pPr algn="ctr"/>
            <a:r>
              <a:rPr lang="tr-TR" dirty="0" smtClean="0"/>
              <a:t>iki şekilde de erişilebilir</a:t>
            </a:r>
            <a:endParaRPr lang="tr-TR" dirty="0"/>
          </a:p>
        </p:txBody>
      </p:sp>
      <p:pic>
        <p:nvPicPr>
          <p:cNvPr id="22" name="Picture 8"/>
          <p:cNvPicPr>
            <a:picLocks noChangeAspect="1" noChangeArrowheads="1"/>
          </p:cNvPicPr>
          <p:nvPr/>
        </p:nvPicPr>
        <p:blipFill>
          <a:blip r:embed="rId2" cstate="print"/>
          <a:srcRect/>
          <a:stretch>
            <a:fillRect/>
          </a:stretch>
        </p:blipFill>
        <p:spPr bwMode="auto">
          <a:xfrm rot="20895963">
            <a:off x="7286644" y="214290"/>
            <a:ext cx="1421325" cy="82856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86864E-6 L -1.06754 0.59667 " pathEditMode="relative" rAng="0" ptsTypes="AA">
                                      <p:cBhvr>
                                        <p:cTn id="6" dur="1000" fill="hold"/>
                                        <p:tgtEl>
                                          <p:spTgt spid="22"/>
                                        </p:tgtEl>
                                        <p:attrNameLst>
                                          <p:attrName>ppt_x</p:attrName>
                                          <p:attrName>ppt_y</p:attrName>
                                        </p:attrNameLst>
                                      </p:cBhvr>
                                      <p:rCtr x="-534" y="2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 Ekran çıktısı nedir?</a:t>
            </a:r>
            <a:endParaRPr lang="tr-TR" dirty="0"/>
          </a:p>
        </p:txBody>
      </p:sp>
      <p:sp>
        <p:nvSpPr>
          <p:cNvPr id="3" name="2 İçerik Yer Tutucusu"/>
          <p:cNvSpPr>
            <a:spLocks noGrp="1"/>
          </p:cNvSpPr>
          <p:nvPr>
            <p:ph sz="quarter" idx="1"/>
          </p:nvPr>
        </p:nvSpPr>
        <p:spPr>
          <a:xfrm>
            <a:off x="457200" y="1219200"/>
            <a:ext cx="2328850" cy="2995618"/>
          </a:xfrm>
        </p:spPr>
        <p:style>
          <a:lnRef idx="2">
            <a:schemeClr val="dk1"/>
          </a:lnRef>
          <a:fillRef idx="1">
            <a:schemeClr val="lt1"/>
          </a:fillRef>
          <a:effectRef idx="0">
            <a:schemeClr val="dk1"/>
          </a:effectRef>
          <a:fontRef idx="minor">
            <a:schemeClr val="dk1"/>
          </a:fontRef>
        </p:style>
        <p:txBody>
          <a:bodyPr>
            <a:noAutofit/>
          </a:bodyPr>
          <a:lstStyle/>
          <a:p>
            <a:pPr>
              <a:buNone/>
            </a:pPr>
            <a:r>
              <a:rPr lang="tr-TR" sz="1800" dirty="0" smtClean="0"/>
              <a:t>#</a:t>
            </a:r>
            <a:r>
              <a:rPr lang="tr-TR" sz="1800" dirty="0" err="1" smtClean="0"/>
              <a:t>include</a:t>
            </a:r>
            <a:r>
              <a:rPr lang="tr-TR" sz="1800" dirty="0" smtClean="0"/>
              <a:t> &lt;</a:t>
            </a:r>
            <a:r>
              <a:rPr lang="tr-TR" sz="1800" dirty="0" err="1" smtClean="0"/>
              <a:t>stdio</a:t>
            </a:r>
            <a:r>
              <a:rPr lang="tr-TR" sz="1800" dirty="0" smtClean="0"/>
              <a:t>.h&gt;</a:t>
            </a:r>
          </a:p>
          <a:p>
            <a:pPr>
              <a:buNone/>
            </a:pPr>
            <a:r>
              <a:rPr lang="tr-TR" sz="1800" dirty="0" err="1" smtClean="0"/>
              <a:t>typedef</a:t>
            </a:r>
            <a:r>
              <a:rPr lang="tr-TR" sz="1800" dirty="0" smtClean="0"/>
              <a:t> </a:t>
            </a:r>
            <a:r>
              <a:rPr lang="tr-TR" sz="1800" dirty="0" err="1" smtClean="0"/>
              <a:t>struct</a:t>
            </a:r>
            <a:r>
              <a:rPr lang="tr-TR" sz="1800" dirty="0" smtClean="0"/>
              <a:t> </a:t>
            </a:r>
          </a:p>
          <a:p>
            <a:pPr>
              <a:buNone/>
            </a:pPr>
            <a:r>
              <a:rPr lang="tr-TR" sz="1800" dirty="0" smtClean="0"/>
              <a:t>{</a:t>
            </a:r>
          </a:p>
          <a:p>
            <a:pPr>
              <a:buNone/>
            </a:pPr>
            <a:r>
              <a:rPr lang="tr-TR" sz="1800" dirty="0" smtClean="0"/>
              <a:t>	</a:t>
            </a:r>
            <a:r>
              <a:rPr lang="tr-TR" sz="1800" dirty="0" err="1" smtClean="0"/>
              <a:t>int</a:t>
            </a:r>
            <a:r>
              <a:rPr lang="tr-TR" sz="1800" dirty="0" smtClean="0"/>
              <a:t> c;</a:t>
            </a:r>
          </a:p>
          <a:p>
            <a:pPr>
              <a:buNone/>
            </a:pPr>
            <a:r>
              <a:rPr lang="tr-TR" sz="1800" dirty="0" smtClean="0"/>
              <a:t>}A;</a:t>
            </a:r>
          </a:p>
          <a:p>
            <a:pPr>
              <a:buNone/>
            </a:pPr>
            <a:r>
              <a:rPr lang="tr-TR" sz="1800" dirty="0" err="1" smtClean="0"/>
              <a:t>void</a:t>
            </a:r>
            <a:r>
              <a:rPr lang="tr-TR" sz="1800" dirty="0" smtClean="0"/>
              <a:t> P (A );</a:t>
            </a:r>
          </a:p>
          <a:p>
            <a:pPr>
              <a:buNone/>
            </a:pPr>
            <a:r>
              <a:rPr lang="tr-TR" sz="1800" dirty="0" err="1" smtClean="0"/>
              <a:t>void</a:t>
            </a:r>
            <a:r>
              <a:rPr lang="tr-TR" sz="1800" dirty="0" smtClean="0"/>
              <a:t> R (A *);</a:t>
            </a:r>
          </a:p>
          <a:p>
            <a:pPr>
              <a:buNone/>
            </a:pPr>
            <a:r>
              <a:rPr lang="tr-TR" sz="1800" dirty="0" smtClean="0"/>
              <a:t>…</a:t>
            </a:r>
            <a:endParaRPr lang="tr-TR" sz="1800" dirty="0"/>
          </a:p>
        </p:txBody>
      </p:sp>
      <p:sp>
        <p:nvSpPr>
          <p:cNvPr id="4" name="3 Dikdörtgen"/>
          <p:cNvSpPr/>
          <p:nvPr/>
        </p:nvSpPr>
        <p:spPr>
          <a:xfrm>
            <a:off x="2143108" y="1643050"/>
            <a:ext cx="4572000" cy="341632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smtClean="0"/>
              <a: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 m,n;</a:t>
            </a:r>
          </a:p>
          <a:p>
            <a:r>
              <a:rPr lang="tr-TR" dirty="0" smtClean="0"/>
              <a:t>	</a:t>
            </a:r>
            <a:r>
              <a:rPr lang="tr-TR" dirty="0" err="1" smtClean="0"/>
              <a:t>m.c</a:t>
            </a:r>
            <a:r>
              <a:rPr lang="tr-TR" dirty="0" smtClean="0"/>
              <a:t>=8;</a:t>
            </a:r>
          </a:p>
          <a:p>
            <a:r>
              <a:rPr lang="tr-TR" dirty="0" smtClean="0"/>
              <a:t>	n.c=6;</a:t>
            </a:r>
          </a:p>
          <a:p>
            <a:r>
              <a:rPr lang="tr-TR" dirty="0" smtClean="0"/>
              <a:t>	P(m);</a:t>
            </a:r>
          </a:p>
          <a:p>
            <a:r>
              <a:rPr lang="tr-TR" dirty="0" smtClean="0"/>
              <a:t>	R(&amp;n);</a:t>
            </a:r>
          </a:p>
          <a:p>
            <a:r>
              <a:rPr lang="tr-TR" dirty="0" smtClean="0"/>
              <a:t>	</a:t>
            </a:r>
            <a:r>
              <a:rPr lang="tr-TR" dirty="0" err="1" smtClean="0"/>
              <a:t>printf</a:t>
            </a:r>
            <a:r>
              <a:rPr lang="tr-TR" dirty="0" smtClean="0"/>
              <a:t>("%d%d",</a:t>
            </a:r>
            <a:r>
              <a:rPr lang="tr-TR" dirty="0" err="1" smtClean="0"/>
              <a:t>m.c</a:t>
            </a:r>
            <a:r>
              <a:rPr lang="tr-TR" dirty="0" smtClean="0"/>
              <a:t>, n.c);</a:t>
            </a:r>
          </a:p>
          <a:p>
            <a:r>
              <a:rPr lang="tr-TR" dirty="0" smtClean="0"/>
              <a:t>	</a:t>
            </a:r>
            <a:r>
              <a:rPr lang="tr-TR" dirty="0" err="1" smtClean="0"/>
              <a:t>return</a:t>
            </a:r>
            <a:r>
              <a:rPr lang="tr-TR" dirty="0" smtClean="0"/>
              <a:t> 0;</a:t>
            </a:r>
          </a:p>
          <a:p>
            <a:r>
              <a:rPr lang="tr-TR" dirty="0" smtClean="0"/>
              <a:t>}</a:t>
            </a:r>
          </a:p>
          <a:p>
            <a:r>
              <a:rPr lang="tr-TR" dirty="0" smtClean="0"/>
              <a:t> …</a:t>
            </a:r>
          </a:p>
        </p:txBody>
      </p:sp>
      <p:sp>
        <p:nvSpPr>
          <p:cNvPr id="5" name="4 Dikdörtgen"/>
          <p:cNvSpPr/>
          <p:nvPr/>
        </p:nvSpPr>
        <p:spPr>
          <a:xfrm>
            <a:off x="5786446" y="1928802"/>
            <a:ext cx="2786082"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dirty="0" smtClean="0"/>
              <a:t>…</a:t>
            </a:r>
          </a:p>
          <a:p>
            <a:r>
              <a:rPr lang="tr-TR" dirty="0" err="1" smtClean="0"/>
              <a:t>void</a:t>
            </a:r>
            <a:r>
              <a:rPr lang="tr-TR" dirty="0" smtClean="0"/>
              <a:t> P (A q)</a:t>
            </a:r>
          </a:p>
          <a:p>
            <a:r>
              <a:rPr lang="tr-TR" dirty="0" smtClean="0"/>
              <a:t>{</a:t>
            </a:r>
          </a:p>
          <a:p>
            <a:r>
              <a:rPr lang="tr-TR" dirty="0" smtClean="0"/>
              <a:t>	q.c = 2; </a:t>
            </a:r>
            <a:r>
              <a:rPr lang="tr-TR" dirty="0" err="1" smtClean="0"/>
              <a:t>return</a:t>
            </a:r>
            <a:r>
              <a:rPr lang="tr-TR" dirty="0" smtClean="0"/>
              <a:t>;</a:t>
            </a:r>
          </a:p>
          <a:p>
            <a:r>
              <a:rPr lang="tr-TR" dirty="0" smtClean="0"/>
              <a:t>}</a:t>
            </a:r>
          </a:p>
          <a:p>
            <a:r>
              <a:rPr lang="tr-TR" dirty="0" err="1" smtClean="0"/>
              <a:t>void</a:t>
            </a:r>
            <a:r>
              <a:rPr lang="tr-TR" dirty="0" smtClean="0"/>
              <a:t> R (A *w)</a:t>
            </a:r>
          </a:p>
          <a:p>
            <a:r>
              <a:rPr lang="tr-TR" dirty="0" smtClean="0"/>
              <a:t>{</a:t>
            </a:r>
          </a:p>
          <a:p>
            <a:r>
              <a:rPr lang="tr-TR" dirty="0" smtClean="0"/>
              <a:t>	(*w).c = 5; </a:t>
            </a:r>
            <a:r>
              <a:rPr lang="tr-TR" dirty="0" err="1" smtClean="0"/>
              <a:t>return</a:t>
            </a:r>
            <a:r>
              <a:rPr lang="tr-TR" dirty="0" smtClean="0"/>
              <a:t>;</a:t>
            </a:r>
          </a:p>
          <a:p>
            <a:r>
              <a:rPr lang="tr-TR" dirty="0" smtClean="0"/>
              <a:t>}</a:t>
            </a:r>
          </a:p>
        </p:txBody>
      </p:sp>
      <p:pic>
        <p:nvPicPr>
          <p:cNvPr id="6" name="5 Resim" descr="soru.jpg"/>
          <p:cNvPicPr>
            <a:picLocks noChangeAspect="1"/>
          </p:cNvPicPr>
          <p:nvPr/>
        </p:nvPicPr>
        <p:blipFill>
          <a:blip r:embed="rId3"/>
          <a:stretch>
            <a:fillRect/>
          </a:stretch>
        </p:blipFill>
        <p:spPr>
          <a:xfrm>
            <a:off x="6858016" y="4929198"/>
            <a:ext cx="1767840" cy="1328928"/>
          </a:xfrm>
          <a:prstGeom prst="rect">
            <a:avLst/>
          </a:prstGeom>
        </p:spPr>
      </p:pic>
      <p:sp>
        <p:nvSpPr>
          <p:cNvPr id="7" name="6 Yuvarlatılmış Dikdörtgen"/>
          <p:cNvSpPr/>
          <p:nvPr/>
        </p:nvSpPr>
        <p:spPr>
          <a:xfrm>
            <a:off x="2571736" y="5286388"/>
            <a:ext cx="164307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i="1" dirty="0" smtClean="0"/>
              <a:t>85</a:t>
            </a:r>
            <a:endParaRPr lang="tr-TR" sz="5400"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Alıştırma</a:t>
            </a:r>
            <a:endParaRPr lang="tr-TR" dirty="0"/>
          </a:p>
        </p:txBody>
      </p:sp>
      <p:sp>
        <p:nvSpPr>
          <p:cNvPr id="3" name="2 İçerik Yer Tutucusu"/>
          <p:cNvSpPr>
            <a:spLocks noGrp="1"/>
          </p:cNvSpPr>
          <p:nvPr>
            <p:ph sz="quarter" idx="1"/>
          </p:nvPr>
        </p:nvSpPr>
        <p:spPr>
          <a:xfrm>
            <a:off x="457200" y="1219200"/>
            <a:ext cx="8229600" cy="2824766"/>
          </a:xfrm>
        </p:spPr>
        <p:txBody>
          <a:bodyPr>
            <a:normAutofit/>
          </a:bodyPr>
          <a:lstStyle/>
          <a:p>
            <a:r>
              <a:rPr lang="tr-TR" dirty="0" smtClean="0"/>
              <a:t>Bir manav.</a:t>
            </a:r>
            <a:r>
              <a:rPr lang="tr-TR" dirty="0" err="1" smtClean="0"/>
              <a:t>txt</a:t>
            </a:r>
            <a:r>
              <a:rPr lang="tr-TR" dirty="0" smtClean="0"/>
              <a:t> dosyasından manavdaki ürünlerin isimlerini, birim fiyatlarını okuyalım.</a:t>
            </a:r>
          </a:p>
          <a:p>
            <a:r>
              <a:rPr lang="tr-TR" dirty="0" smtClean="0"/>
              <a:t>Bunları manav isimli bir yapıya yerleştirelim.</a:t>
            </a:r>
          </a:p>
          <a:p>
            <a:r>
              <a:rPr lang="tr-TR" dirty="0" smtClean="0"/>
              <a:t>Manavımızı kullanıcıya gösterelim.</a:t>
            </a:r>
          </a:p>
        </p:txBody>
      </p:sp>
      <p:pic>
        <p:nvPicPr>
          <p:cNvPr id="1026" name="Picture 2" descr="https://habercininyeri.files.wordpress.com/2011/07/ozel-manav.jpg"/>
          <p:cNvPicPr>
            <a:picLocks noChangeAspect="1" noChangeArrowheads="1"/>
          </p:cNvPicPr>
          <p:nvPr/>
        </p:nvPicPr>
        <p:blipFill>
          <a:blip r:embed="rId2"/>
          <a:srcRect/>
          <a:stretch>
            <a:fillRect/>
          </a:stretch>
        </p:blipFill>
        <p:spPr bwMode="auto">
          <a:xfrm>
            <a:off x="2357422" y="3357562"/>
            <a:ext cx="3798239" cy="2524259"/>
          </a:xfrm>
          <a:prstGeom prst="rect">
            <a:avLst/>
          </a:prstGeom>
          <a:ln>
            <a:noFill/>
          </a:ln>
          <a:effectLst>
            <a:softEdge rad="112500"/>
          </a:effectLst>
        </p:spPr>
      </p:pic>
      <p:sp>
        <p:nvSpPr>
          <p:cNvPr id="7" name="6 Köşeleri Yuvarlanmış Dikdörtgen Belirtme Çizgisi"/>
          <p:cNvSpPr/>
          <p:nvPr/>
        </p:nvSpPr>
        <p:spPr>
          <a:xfrm>
            <a:off x="5898083" y="4528546"/>
            <a:ext cx="2614410" cy="1035301"/>
          </a:xfrm>
          <a:prstGeom prst="wedgeRoundRectCallout">
            <a:avLst>
              <a:gd name="adj1" fmla="val -83164"/>
              <a:gd name="adj2" fmla="val -891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Her zaman elimdeki ürünleri bir .c dosyasına okutmak istemişimdir. İşte o büyük an geldi.</a:t>
            </a:r>
            <a:endParaRPr lang="tr-TR" sz="1600"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2.ders sonu</a:t>
            </a:r>
            <a:endParaRPr lang="tr-TR" sz="8000"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Kahoot</a:t>
            </a:r>
            <a:r>
              <a:rPr lang="tr-TR" dirty="0" smtClean="0"/>
              <a:t> vakti</a:t>
            </a:r>
            <a:endParaRPr lang="tr-TR" dirty="0"/>
          </a:p>
        </p:txBody>
      </p:sp>
      <p:sp>
        <p:nvSpPr>
          <p:cNvPr id="3" name="2 İçerik Yer Tutucusu"/>
          <p:cNvSpPr>
            <a:spLocks noGrp="1"/>
          </p:cNvSpPr>
          <p:nvPr>
            <p:ph sz="quarter" idx="1"/>
          </p:nvPr>
        </p:nvSpPr>
        <p:spPr/>
        <p:txBody>
          <a:bodyPr/>
          <a:lstStyle/>
          <a:p>
            <a:r>
              <a:rPr lang="tr-TR" dirty="0" smtClean="0"/>
              <a:t>Cep telefonlarınızı çıkarınız…</a:t>
            </a:r>
          </a:p>
          <a:p>
            <a:endParaRPr lang="tr-TR" dirty="0"/>
          </a:p>
        </p:txBody>
      </p:sp>
      <p:pic>
        <p:nvPicPr>
          <p:cNvPr id="4" name="3 Resim" descr="kahoot.png"/>
          <p:cNvPicPr>
            <a:picLocks noChangeAspect="1"/>
          </p:cNvPicPr>
          <p:nvPr/>
        </p:nvPicPr>
        <p:blipFill>
          <a:blip r:embed="rId2"/>
          <a:stretch>
            <a:fillRect/>
          </a:stretch>
        </p:blipFill>
        <p:spPr>
          <a:xfrm>
            <a:off x="1643042" y="2071678"/>
            <a:ext cx="5800695" cy="334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28596" y="1357298"/>
            <a:ext cx="8229600" cy="4357718"/>
          </a:xfrm>
        </p:spPr>
        <p:txBody>
          <a:bodyPr>
            <a:normAutofit fontScale="85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typedef</a:t>
            </a:r>
            <a:r>
              <a:rPr lang="tr-TR" dirty="0" smtClean="0"/>
              <a:t> </a:t>
            </a:r>
            <a:r>
              <a:rPr lang="tr-TR" dirty="0" err="1" smtClean="0"/>
              <a:t>struct</a:t>
            </a:r>
            <a:r>
              <a:rPr lang="tr-TR" dirty="0" smtClean="0"/>
              <a:t> { </a:t>
            </a:r>
            <a:r>
              <a:rPr lang="tr-TR" dirty="0" err="1" smtClean="0"/>
              <a:t>int</a:t>
            </a:r>
            <a:r>
              <a:rPr lang="tr-TR" dirty="0" smtClean="0"/>
              <a:t> s[10]; </a:t>
            </a:r>
            <a:r>
              <a:rPr lang="tr-TR" dirty="0" err="1" smtClean="0"/>
              <a:t>double</a:t>
            </a:r>
            <a:r>
              <a:rPr lang="tr-TR" dirty="0" smtClean="0"/>
              <a:t> n; }t;</a:t>
            </a:r>
          </a:p>
          <a:p>
            <a:pPr>
              <a:buNone/>
            </a:pPr>
            <a:r>
              <a:rPr lang="tr-TR" dirty="0" err="1" smtClean="0"/>
              <a:t>int</a:t>
            </a:r>
            <a:r>
              <a:rPr lang="tr-TR" dirty="0" smtClean="0"/>
              <a:t> </a:t>
            </a:r>
            <a:r>
              <a:rPr lang="tr-TR" dirty="0" err="1" smtClean="0"/>
              <a:t>main</a:t>
            </a:r>
            <a:r>
              <a:rPr lang="tr-TR" dirty="0" smtClean="0"/>
              <a:t>()</a:t>
            </a:r>
          </a:p>
          <a:p>
            <a:pPr>
              <a:buNone/>
            </a:pPr>
            <a:r>
              <a:rPr lang="tr-TR" dirty="0" smtClean="0"/>
              <a:t>{	</a:t>
            </a:r>
          </a:p>
          <a:p>
            <a:pPr>
              <a:buNone/>
            </a:pPr>
            <a:r>
              <a:rPr lang="tr-TR" dirty="0" smtClean="0"/>
              <a:t>	t A={};</a:t>
            </a:r>
          </a:p>
          <a:p>
            <a:pPr>
              <a:buNone/>
            </a:pPr>
            <a:r>
              <a:rPr lang="tr-TR" dirty="0" smtClean="0"/>
              <a:t>	</a:t>
            </a:r>
            <a:r>
              <a:rPr lang="tr-TR" dirty="0" err="1" smtClean="0"/>
              <a:t>int</a:t>
            </a:r>
            <a:r>
              <a:rPr lang="tr-TR" dirty="0" smtClean="0"/>
              <a:t> i;</a:t>
            </a:r>
          </a:p>
          <a:p>
            <a:pPr>
              <a:buNone/>
            </a:pPr>
            <a:r>
              <a:rPr lang="tr-TR" dirty="0" smtClean="0"/>
              <a:t>	</a:t>
            </a:r>
            <a:r>
              <a:rPr lang="tr-TR" dirty="0" err="1" smtClean="0"/>
              <a:t>for</a:t>
            </a:r>
            <a:r>
              <a:rPr lang="tr-TR" dirty="0" smtClean="0"/>
              <a:t>(i=0; i&lt;10;i++)</a:t>
            </a:r>
          </a:p>
          <a:p>
            <a:pPr>
              <a:buNone/>
            </a:pPr>
            <a:r>
              <a:rPr lang="tr-TR" dirty="0" smtClean="0"/>
              <a:t>		t.n+=(</a:t>
            </a:r>
            <a:r>
              <a:rPr lang="tr-TR" dirty="0" err="1" smtClean="0"/>
              <a:t>double</a:t>
            </a:r>
            <a:r>
              <a:rPr lang="tr-TR" dirty="0" smtClean="0"/>
              <a:t>)(t.s[i]);</a:t>
            </a:r>
          </a:p>
          <a:p>
            <a:pPr>
              <a:buNone/>
            </a:pPr>
            <a:r>
              <a:rPr lang="tr-TR" dirty="0" smtClean="0"/>
              <a:t>		t.s[i-1]=9;</a:t>
            </a:r>
          </a:p>
          <a:p>
            <a:pPr>
              <a:buNone/>
            </a:pPr>
            <a:r>
              <a:rPr lang="tr-TR" dirty="0" smtClean="0"/>
              <a:t>	</a:t>
            </a:r>
            <a:r>
              <a:rPr lang="tr-TR" dirty="0" err="1" smtClean="0"/>
              <a:t>printf</a:t>
            </a:r>
            <a:r>
              <a:rPr lang="tr-TR" dirty="0" smtClean="0"/>
              <a:t>("%d%.2lf%d",t.s[0],t.n,t.s[9]);</a:t>
            </a:r>
          </a:p>
          <a:p>
            <a:pPr>
              <a:buNone/>
            </a:pPr>
            <a:r>
              <a:rPr lang="tr-TR" dirty="0" err="1" smtClean="0"/>
              <a:t>return</a:t>
            </a:r>
            <a:r>
              <a:rPr lang="tr-TR" dirty="0" smtClean="0"/>
              <a:t> 0;  </a:t>
            </a:r>
          </a:p>
          <a:p>
            <a:pPr>
              <a:buNone/>
            </a:pPr>
            <a:r>
              <a:rPr lang="tr-TR" dirty="0" smtClean="0"/>
              <a:t>}</a:t>
            </a:r>
          </a:p>
          <a:p>
            <a:endParaRPr lang="tr-TR" dirty="0"/>
          </a:p>
        </p:txBody>
      </p:sp>
      <p:sp>
        <p:nvSpPr>
          <p:cNvPr id="5" name="4 Yuvarlatılmış Dikdörtgen"/>
          <p:cNvSpPr/>
          <p:nvPr/>
        </p:nvSpPr>
        <p:spPr>
          <a:xfrm>
            <a:off x="5572132" y="2071678"/>
            <a:ext cx="3286148" cy="1643074"/>
          </a:xfrm>
          <a:prstGeom prst="roundRect">
            <a:avLst>
              <a:gd name="adj" fmla="val 1207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HATA1: </a:t>
            </a:r>
            <a:br>
              <a:rPr lang="tr-TR" dirty="0" smtClean="0"/>
            </a:br>
            <a:r>
              <a:rPr lang="tr-TR" dirty="0" smtClean="0"/>
              <a:t>t yapının ismidir. t.n yazmak </a:t>
            </a:r>
            <a:r>
              <a:rPr lang="tr-TR" dirty="0" err="1" smtClean="0"/>
              <a:t>int</a:t>
            </a:r>
            <a:r>
              <a:rPr lang="tr-TR" dirty="0" smtClean="0"/>
              <a:t>.n yazmak gibidir ve yanlıştır. Doğrusu t.n değil A.n yazmaktır. t.s değil A.s yazmaktır.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Birleşik yapı(</a:t>
            </a:r>
            <a:r>
              <a:rPr lang="tr-TR" dirty="0" err="1" smtClean="0"/>
              <a:t>union</a:t>
            </a:r>
            <a:r>
              <a:rPr lang="tr-TR" dirty="0" smtClean="0"/>
              <a:t>)</a:t>
            </a:r>
            <a:endParaRPr lang="tr-TR" dirty="0"/>
          </a:p>
        </p:txBody>
      </p:sp>
      <p:sp>
        <p:nvSpPr>
          <p:cNvPr id="3" name="2 İçerik Yer Tutucusu"/>
          <p:cNvSpPr>
            <a:spLocks noGrp="1"/>
          </p:cNvSpPr>
          <p:nvPr>
            <p:ph sz="quarter" idx="1"/>
          </p:nvPr>
        </p:nvSpPr>
        <p:spPr>
          <a:xfrm>
            <a:off x="357158" y="1357298"/>
            <a:ext cx="4572032" cy="3495684"/>
          </a:xfrm>
        </p:spPr>
        <p:txBody>
          <a:bodyPr>
            <a:normAutofit fontScale="92500" lnSpcReduction="20000"/>
          </a:bodyPr>
          <a:lstStyle/>
          <a:p>
            <a:pPr>
              <a:buNone/>
            </a:pPr>
            <a:r>
              <a:rPr lang="tr-TR" sz="2000" i="1" dirty="0" smtClean="0"/>
              <a:t>// </a:t>
            </a:r>
            <a:r>
              <a:rPr lang="tr-TR" sz="2000" i="1" dirty="0" err="1" smtClean="0"/>
              <a:t>Union</a:t>
            </a:r>
            <a:r>
              <a:rPr lang="tr-TR" sz="2000" i="1" dirty="0" smtClean="0"/>
              <a:t> kullanımı</a:t>
            </a:r>
          </a:p>
          <a:p>
            <a:pPr>
              <a:buNone/>
            </a:pPr>
            <a:r>
              <a:rPr lang="tr-TR" sz="2000" i="1" dirty="0" smtClean="0"/>
              <a:t>#</a:t>
            </a:r>
            <a:r>
              <a:rPr lang="tr-TR" sz="2000" i="1" dirty="0" err="1" smtClean="0"/>
              <a:t>include</a:t>
            </a:r>
            <a:r>
              <a:rPr lang="tr-TR" sz="2000" i="1" dirty="0" smtClean="0"/>
              <a:t> &lt;</a:t>
            </a:r>
            <a:r>
              <a:rPr lang="tr-TR" sz="2000" i="1" dirty="0" err="1" smtClean="0"/>
              <a:t>stdio</a:t>
            </a:r>
            <a:r>
              <a:rPr lang="tr-TR" sz="2000" i="1" dirty="0" smtClean="0"/>
              <a:t>.h&gt;</a:t>
            </a:r>
          </a:p>
          <a:p>
            <a:pPr>
              <a:buNone/>
            </a:pPr>
            <a:r>
              <a:rPr lang="tr-TR" sz="2000" i="1" dirty="0" err="1" smtClean="0"/>
              <a:t>typedef</a:t>
            </a:r>
            <a:r>
              <a:rPr lang="tr-TR" sz="2000" i="1" dirty="0" smtClean="0"/>
              <a:t> </a:t>
            </a:r>
            <a:r>
              <a:rPr lang="tr-TR" sz="2000" i="1" dirty="0" err="1" smtClean="0"/>
              <a:t>union</a:t>
            </a:r>
            <a:r>
              <a:rPr lang="tr-TR" sz="2000" i="1" dirty="0" smtClean="0"/>
              <a:t> { </a:t>
            </a:r>
            <a:r>
              <a:rPr lang="tr-TR" sz="2000" i="1" dirty="0" err="1" smtClean="0"/>
              <a:t>int</a:t>
            </a:r>
            <a:r>
              <a:rPr lang="tr-TR" sz="2000" i="1" dirty="0" smtClean="0"/>
              <a:t> yas; </a:t>
            </a:r>
            <a:r>
              <a:rPr lang="tr-TR" sz="2000" i="1" dirty="0" err="1" smtClean="0"/>
              <a:t>double</a:t>
            </a:r>
            <a:r>
              <a:rPr lang="tr-TR" sz="2000" i="1" dirty="0" smtClean="0"/>
              <a:t> kilo;} kimlik;</a:t>
            </a:r>
          </a:p>
          <a:p>
            <a:pPr>
              <a:buNone/>
            </a:pPr>
            <a:r>
              <a:rPr lang="tr-TR" sz="2000" i="1" dirty="0" err="1" smtClean="0"/>
              <a:t>int</a:t>
            </a:r>
            <a:r>
              <a:rPr lang="tr-TR" sz="2000" i="1" dirty="0" smtClean="0"/>
              <a:t> </a:t>
            </a:r>
            <a:r>
              <a:rPr lang="tr-TR" sz="2000" i="1" dirty="0" err="1" smtClean="0"/>
              <a:t>main</a:t>
            </a:r>
            <a:r>
              <a:rPr lang="tr-TR" sz="2000" i="1" dirty="0" smtClean="0"/>
              <a:t>()</a:t>
            </a:r>
          </a:p>
          <a:p>
            <a:pPr>
              <a:buNone/>
            </a:pPr>
            <a:r>
              <a:rPr lang="tr-TR" sz="2000" i="1" dirty="0" smtClean="0"/>
              <a:t>{</a:t>
            </a:r>
          </a:p>
          <a:p>
            <a:pPr>
              <a:buNone/>
            </a:pPr>
            <a:r>
              <a:rPr lang="tr-TR" sz="2000" i="1" dirty="0" smtClean="0"/>
              <a:t>	kimlik Can;</a:t>
            </a:r>
          </a:p>
          <a:p>
            <a:pPr>
              <a:buNone/>
            </a:pPr>
            <a:r>
              <a:rPr lang="tr-TR" sz="2000" i="1" dirty="0" smtClean="0"/>
              <a:t>	Can.yas=23;</a:t>
            </a:r>
          </a:p>
          <a:p>
            <a:pPr>
              <a:buNone/>
            </a:pPr>
            <a:r>
              <a:rPr lang="tr-TR" sz="2000" i="1" dirty="0" smtClean="0"/>
              <a:t>	Can.kilo=58.3;</a:t>
            </a:r>
          </a:p>
          <a:p>
            <a:pPr>
              <a:buNone/>
            </a:pPr>
            <a:r>
              <a:rPr lang="tr-TR" sz="2000" i="1" dirty="0" smtClean="0"/>
              <a:t>	</a:t>
            </a:r>
            <a:r>
              <a:rPr lang="tr-TR" sz="2000" i="1" dirty="0" err="1" smtClean="0"/>
              <a:t>printf</a:t>
            </a:r>
            <a:r>
              <a:rPr lang="tr-TR" sz="2000" i="1" dirty="0" smtClean="0"/>
              <a:t>("%d %</a:t>
            </a:r>
            <a:r>
              <a:rPr lang="tr-TR" sz="2000" i="1" dirty="0" err="1" smtClean="0"/>
              <a:t>lf</a:t>
            </a:r>
            <a:r>
              <a:rPr lang="tr-TR" sz="2000" i="1" dirty="0" smtClean="0"/>
              <a:t>", Can.yas, Can.kilo);	</a:t>
            </a:r>
          </a:p>
          <a:p>
            <a:pPr>
              <a:buNone/>
            </a:pPr>
            <a:r>
              <a:rPr lang="tr-TR" sz="2000" i="1" dirty="0" smtClean="0"/>
              <a:t>	</a:t>
            </a:r>
            <a:r>
              <a:rPr lang="tr-TR" sz="2000" i="1" dirty="0" err="1" smtClean="0"/>
              <a:t>return</a:t>
            </a:r>
            <a:r>
              <a:rPr lang="tr-TR" sz="2000" i="1" dirty="0" smtClean="0"/>
              <a:t> 0;</a:t>
            </a:r>
          </a:p>
          <a:p>
            <a:pPr>
              <a:buNone/>
            </a:pPr>
            <a:r>
              <a:rPr lang="tr-TR" sz="2000" i="1" dirty="0" smtClean="0"/>
              <a:t>}</a:t>
            </a:r>
            <a:endParaRPr lang="tr-TR" sz="2000" i="1" dirty="0"/>
          </a:p>
        </p:txBody>
      </p:sp>
      <p:sp>
        <p:nvSpPr>
          <p:cNvPr id="4" name="3 Yuvarlatılmış Dikdörtgen"/>
          <p:cNvSpPr/>
          <p:nvPr/>
        </p:nvSpPr>
        <p:spPr>
          <a:xfrm>
            <a:off x="5214942" y="785794"/>
            <a:ext cx="3357586"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Söz dizim açısından </a:t>
            </a:r>
            <a:r>
              <a:rPr lang="tr-TR" dirty="0" err="1" smtClean="0"/>
              <a:t>struct</a:t>
            </a:r>
            <a:r>
              <a:rPr lang="tr-TR" dirty="0" smtClean="0"/>
              <a:t> ile aynıdır. </a:t>
            </a:r>
            <a:r>
              <a:rPr lang="tr-TR" dirty="0" err="1" smtClean="0"/>
              <a:t>struct</a:t>
            </a:r>
            <a:r>
              <a:rPr lang="tr-TR" dirty="0" smtClean="0"/>
              <a:t> yerine </a:t>
            </a:r>
            <a:r>
              <a:rPr lang="tr-TR" dirty="0" err="1" smtClean="0"/>
              <a:t>union</a:t>
            </a:r>
            <a:r>
              <a:rPr lang="tr-TR" dirty="0" smtClean="0"/>
              <a:t> yazmak yeterlidir.</a:t>
            </a:r>
            <a:endParaRPr lang="tr-TR" dirty="0"/>
          </a:p>
        </p:txBody>
      </p:sp>
      <p:sp>
        <p:nvSpPr>
          <p:cNvPr id="5" name="4 Yuvarlatılmış Dikdörtgen"/>
          <p:cNvSpPr/>
          <p:nvPr/>
        </p:nvSpPr>
        <p:spPr>
          <a:xfrm>
            <a:off x="5072066" y="3143248"/>
            <a:ext cx="3357586" cy="18573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Bellekte birleşik yapının tüm elemanları için ortak bir yer ayrılır. Örneğin, bir birleşik yapıda hem </a:t>
            </a:r>
            <a:r>
              <a:rPr lang="tr-TR" sz="1600" dirty="0" err="1" smtClean="0"/>
              <a:t>int</a:t>
            </a:r>
            <a:r>
              <a:rPr lang="tr-TR" sz="1600" dirty="0" smtClean="0"/>
              <a:t> hem </a:t>
            </a:r>
            <a:r>
              <a:rPr lang="tr-TR" sz="1600" dirty="0" err="1" smtClean="0"/>
              <a:t>double</a:t>
            </a:r>
            <a:r>
              <a:rPr lang="tr-TR" sz="1600" dirty="0" smtClean="0"/>
              <a:t> varsa ikisi için toplam 8 bayt ayrılır. Bu alan istenirse </a:t>
            </a:r>
            <a:r>
              <a:rPr lang="tr-TR" sz="1600" dirty="0" err="1" smtClean="0"/>
              <a:t>int</a:t>
            </a:r>
            <a:r>
              <a:rPr lang="tr-TR" sz="1600" dirty="0" smtClean="0"/>
              <a:t>, istenirse </a:t>
            </a:r>
            <a:r>
              <a:rPr lang="tr-TR" sz="1600" dirty="0" err="1" smtClean="0"/>
              <a:t>double</a:t>
            </a:r>
            <a:r>
              <a:rPr lang="tr-TR" sz="1600" dirty="0" smtClean="0"/>
              <a:t> için kullanılır. Ancak her ikisi için aynı anda kullanılamaz.</a:t>
            </a:r>
            <a:endParaRPr lang="tr-TR" sz="1600" dirty="0"/>
          </a:p>
        </p:txBody>
      </p:sp>
      <p:sp>
        <p:nvSpPr>
          <p:cNvPr id="6" name="5 Sağ Ok"/>
          <p:cNvSpPr/>
          <p:nvPr/>
        </p:nvSpPr>
        <p:spPr>
          <a:xfrm rot="2114015">
            <a:off x="2032232" y="4342792"/>
            <a:ext cx="1293322" cy="7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6 Resim" descr="Ekran Alıntısı.JPG"/>
          <p:cNvPicPr>
            <a:picLocks noChangeAspect="1"/>
          </p:cNvPicPr>
          <p:nvPr/>
        </p:nvPicPr>
        <p:blipFill>
          <a:blip r:embed="rId2"/>
          <a:stretch>
            <a:fillRect/>
          </a:stretch>
        </p:blipFill>
        <p:spPr>
          <a:xfrm>
            <a:off x="3357554" y="5214950"/>
            <a:ext cx="5010150" cy="885825"/>
          </a:xfrm>
          <a:prstGeom prst="rect">
            <a:avLst/>
          </a:prstGeom>
        </p:spPr>
      </p:pic>
      <p:sp>
        <p:nvSpPr>
          <p:cNvPr id="8" name="7 Oval"/>
          <p:cNvSpPr/>
          <p:nvPr/>
        </p:nvSpPr>
        <p:spPr>
          <a:xfrm>
            <a:off x="3214678" y="5072074"/>
            <a:ext cx="1071570"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Ok Bağlayıcısı"/>
          <p:cNvCxnSpPr>
            <a:stCxn id="8" idx="2"/>
          </p:cNvCxnSpPr>
          <p:nvPr/>
        </p:nvCxnSpPr>
        <p:spPr>
          <a:xfrm rot="10800000" flipV="1">
            <a:off x="2500298" y="5322106"/>
            <a:ext cx="714380"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785786" y="5500702"/>
            <a:ext cx="2357454" cy="830997"/>
          </a:xfrm>
          <a:prstGeom prst="rect">
            <a:avLst/>
          </a:prstGeom>
          <a:noFill/>
        </p:spPr>
        <p:txBody>
          <a:bodyPr wrap="square" rtlCol="0">
            <a:spAutoFit/>
          </a:bodyPr>
          <a:lstStyle/>
          <a:p>
            <a:r>
              <a:rPr lang="tr-TR" sz="1200" dirty="0" smtClean="0"/>
              <a:t>Daha sonradan </a:t>
            </a:r>
            <a:r>
              <a:rPr lang="tr-TR" sz="1200" dirty="0" err="1" smtClean="0"/>
              <a:t>double</a:t>
            </a:r>
            <a:r>
              <a:rPr lang="tr-TR" sz="1200" dirty="0" smtClean="0"/>
              <a:t> ataması yapıldığı için buradaki </a:t>
            </a:r>
            <a:r>
              <a:rPr lang="tr-TR" sz="1200" dirty="0" err="1" smtClean="0"/>
              <a:t>int</a:t>
            </a:r>
            <a:r>
              <a:rPr lang="tr-TR" sz="1200" dirty="0" smtClean="0"/>
              <a:t> yok oldu, </a:t>
            </a:r>
            <a:r>
              <a:rPr lang="tr-TR" sz="1200" dirty="0" err="1" smtClean="0"/>
              <a:t>double’a</a:t>
            </a:r>
            <a:r>
              <a:rPr lang="tr-TR" sz="1200" dirty="0" smtClean="0"/>
              <a:t> ait baytların ilk 4’ü </a:t>
            </a:r>
            <a:r>
              <a:rPr lang="tr-TR" sz="1200" dirty="0" err="1" smtClean="0"/>
              <a:t>int</a:t>
            </a:r>
            <a:r>
              <a:rPr lang="tr-TR" sz="1200" dirty="0" smtClean="0"/>
              <a:t> olarak çöp gibi gözüküyor.</a:t>
            </a:r>
            <a:endParaRPr lang="tr-TR" sz="1200" dirty="0"/>
          </a:p>
        </p:txBody>
      </p:sp>
      <p:graphicFrame>
        <p:nvGraphicFramePr>
          <p:cNvPr id="12" name="11 Tablo"/>
          <p:cNvGraphicFramePr>
            <a:graphicFrameLocks noGrp="1"/>
          </p:cNvGraphicFramePr>
          <p:nvPr/>
        </p:nvGraphicFramePr>
        <p:xfrm>
          <a:off x="4857752" y="2000240"/>
          <a:ext cx="3857656" cy="370840"/>
        </p:xfrm>
        <a:graphic>
          <a:graphicData uri="http://schemas.openxmlformats.org/drawingml/2006/table">
            <a:tbl>
              <a:tblPr firstRow="1" bandRow="1">
                <a:tableStyleId>{5940675A-B579-460E-94D1-54222C63F5DA}</a:tableStyleId>
              </a:tblPr>
              <a:tblGrid>
                <a:gridCol w="482207"/>
                <a:gridCol w="482207"/>
                <a:gridCol w="482207"/>
                <a:gridCol w="482207"/>
                <a:gridCol w="482207"/>
                <a:gridCol w="482207"/>
                <a:gridCol w="482207"/>
                <a:gridCol w="482207"/>
              </a:tblGrid>
              <a:tr h="370840">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13" name="12 Sol Ayraç"/>
          <p:cNvSpPr/>
          <p:nvPr/>
        </p:nvSpPr>
        <p:spPr>
          <a:xfrm rot="16200000">
            <a:off x="6500827" y="785793"/>
            <a:ext cx="642942" cy="39290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european union"/>
          <p:cNvPicPr>
            <a:picLocks noChangeAspect="1" noChangeArrowheads="1"/>
          </p:cNvPicPr>
          <p:nvPr/>
        </p:nvPicPr>
        <p:blipFill>
          <a:blip r:embed="rId2" cstate="print"/>
          <a:srcRect/>
          <a:stretch>
            <a:fillRect/>
          </a:stretch>
        </p:blipFill>
        <p:spPr bwMode="auto">
          <a:xfrm>
            <a:off x="2357422" y="4929198"/>
            <a:ext cx="785818" cy="523879"/>
          </a:xfrm>
          <a:prstGeom prst="rect">
            <a:avLst/>
          </a:prstGeom>
          <a:noFill/>
        </p:spPr>
      </p:pic>
      <p:pic>
        <p:nvPicPr>
          <p:cNvPr id="35842" name="Picture 2" descr="Image result for soÄa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5072074"/>
            <a:ext cx="1500198" cy="789578"/>
          </a:xfrm>
          <a:prstGeom prst="rect">
            <a:avLst/>
          </a:prstGeom>
          <a:noFill/>
        </p:spPr>
      </p:pic>
      <p:sp>
        <p:nvSpPr>
          <p:cNvPr id="2" name="1 Başlık"/>
          <p:cNvSpPr>
            <a:spLocks noGrp="1"/>
          </p:cNvSpPr>
          <p:nvPr>
            <p:ph type="title"/>
          </p:nvPr>
        </p:nvSpPr>
        <p:spPr/>
        <p:txBody>
          <a:bodyPr/>
          <a:lstStyle/>
          <a:p>
            <a:r>
              <a:rPr lang="tr-TR" dirty="0" smtClean="0"/>
              <a:t>Alıştırma – Birleşik yapı(</a:t>
            </a:r>
            <a:r>
              <a:rPr lang="tr-TR" dirty="0" err="1" smtClean="0"/>
              <a:t>Union</a:t>
            </a:r>
            <a:r>
              <a:rPr lang="tr-TR" dirty="0" smtClean="0"/>
              <a:t>)</a:t>
            </a:r>
            <a:endParaRPr lang="tr-TR" dirty="0"/>
          </a:p>
        </p:txBody>
      </p:sp>
      <p:sp>
        <p:nvSpPr>
          <p:cNvPr id="8" name="2 İçerik Yer Tutucusu"/>
          <p:cNvSpPr>
            <a:spLocks noGrp="1"/>
          </p:cNvSpPr>
          <p:nvPr>
            <p:ph sz="quarter" idx="1"/>
          </p:nvPr>
        </p:nvSpPr>
        <p:spPr>
          <a:xfrm>
            <a:off x="357158" y="1357298"/>
            <a:ext cx="5929354" cy="4214842"/>
          </a:xfrm>
        </p:spPr>
        <p:txBody>
          <a:bodyPr>
            <a:normAutofit fontScale="92500" lnSpcReduction="20000"/>
          </a:bodyPr>
          <a:lstStyle/>
          <a:p>
            <a:pPr>
              <a:buNone/>
            </a:pPr>
            <a:r>
              <a:rPr lang="tr-TR" sz="2000" i="1" dirty="0" smtClean="0"/>
              <a:t>#</a:t>
            </a:r>
            <a:r>
              <a:rPr lang="tr-TR" sz="2000" i="1" dirty="0" err="1" smtClean="0"/>
              <a:t>include</a:t>
            </a:r>
            <a:r>
              <a:rPr lang="tr-TR" sz="2000" i="1" dirty="0" smtClean="0"/>
              <a:t> &lt;</a:t>
            </a:r>
            <a:r>
              <a:rPr lang="tr-TR" sz="2000" i="1" dirty="0" err="1" smtClean="0"/>
              <a:t>stdio</a:t>
            </a:r>
            <a:r>
              <a:rPr lang="tr-TR" sz="2000" i="1" dirty="0" smtClean="0"/>
              <a:t>.h&gt;</a:t>
            </a:r>
          </a:p>
          <a:p>
            <a:pPr>
              <a:buNone/>
            </a:pPr>
            <a:r>
              <a:rPr lang="tr-TR" sz="2000" i="1" dirty="0" smtClean="0"/>
              <a:t>#</a:t>
            </a:r>
            <a:r>
              <a:rPr lang="tr-TR" sz="2000" i="1" dirty="0" err="1" smtClean="0"/>
              <a:t>include</a:t>
            </a:r>
            <a:r>
              <a:rPr lang="tr-TR" sz="2000" i="1" dirty="0" smtClean="0"/>
              <a:t> &lt;</a:t>
            </a:r>
            <a:r>
              <a:rPr lang="tr-TR" sz="2000" i="1" dirty="0" err="1" smtClean="0"/>
              <a:t>string</a:t>
            </a:r>
            <a:r>
              <a:rPr lang="tr-TR" sz="2000" i="1" dirty="0" smtClean="0"/>
              <a:t>.h&gt;</a:t>
            </a:r>
          </a:p>
          <a:p>
            <a:pPr>
              <a:buNone/>
            </a:pPr>
            <a:r>
              <a:rPr lang="tr-TR" sz="2000" i="1" dirty="0" err="1" smtClean="0"/>
              <a:t>typedef</a:t>
            </a:r>
            <a:r>
              <a:rPr lang="tr-TR" sz="2000" i="1" dirty="0" smtClean="0"/>
              <a:t> </a:t>
            </a:r>
            <a:r>
              <a:rPr lang="tr-TR" sz="2000" i="1" dirty="0" err="1" smtClean="0"/>
              <a:t>union</a:t>
            </a:r>
            <a:r>
              <a:rPr lang="tr-TR" sz="2000" i="1" dirty="0" smtClean="0"/>
              <a:t> { </a:t>
            </a:r>
            <a:r>
              <a:rPr lang="tr-TR" sz="2000" i="1" dirty="0" err="1" smtClean="0"/>
              <a:t>int</a:t>
            </a:r>
            <a:r>
              <a:rPr lang="tr-TR" sz="2000" i="1" dirty="0" smtClean="0"/>
              <a:t> yas; </a:t>
            </a:r>
            <a:r>
              <a:rPr lang="tr-TR" sz="2000" i="1" dirty="0" err="1" smtClean="0"/>
              <a:t>double</a:t>
            </a:r>
            <a:r>
              <a:rPr lang="tr-TR" sz="2000" i="1" dirty="0" smtClean="0"/>
              <a:t> kilo; </a:t>
            </a:r>
            <a:r>
              <a:rPr lang="tr-TR" sz="2000" i="1" dirty="0" err="1" smtClean="0"/>
              <a:t>char</a:t>
            </a:r>
            <a:r>
              <a:rPr lang="tr-TR" sz="2000" i="1" dirty="0" smtClean="0"/>
              <a:t> isim[20]; } kimlik;</a:t>
            </a:r>
          </a:p>
          <a:p>
            <a:pPr>
              <a:buNone/>
            </a:pPr>
            <a:r>
              <a:rPr lang="tr-TR" sz="2000" i="1" dirty="0" err="1" smtClean="0"/>
              <a:t>int</a:t>
            </a:r>
            <a:r>
              <a:rPr lang="tr-TR" sz="2000" i="1" dirty="0" smtClean="0"/>
              <a:t> </a:t>
            </a:r>
            <a:r>
              <a:rPr lang="tr-TR" sz="2000" i="1" dirty="0" err="1" smtClean="0"/>
              <a:t>main</a:t>
            </a:r>
            <a:r>
              <a:rPr lang="tr-TR" sz="2000" i="1" dirty="0" smtClean="0"/>
              <a:t>(){</a:t>
            </a:r>
          </a:p>
          <a:p>
            <a:pPr>
              <a:buNone/>
            </a:pPr>
            <a:r>
              <a:rPr lang="tr-TR" sz="2000" i="1" dirty="0" smtClean="0"/>
              <a:t>	kimlik Can;</a:t>
            </a:r>
          </a:p>
          <a:p>
            <a:pPr>
              <a:buNone/>
            </a:pPr>
            <a:r>
              <a:rPr lang="tr-TR" sz="2000" i="1" dirty="0" smtClean="0"/>
              <a:t>	Can.yas=23;</a:t>
            </a:r>
          </a:p>
          <a:p>
            <a:pPr>
              <a:buNone/>
            </a:pPr>
            <a:r>
              <a:rPr lang="tr-TR" sz="2000" i="1" dirty="0" smtClean="0"/>
              <a:t>	</a:t>
            </a:r>
            <a:r>
              <a:rPr lang="tr-TR" sz="2000" i="1" dirty="0" err="1" smtClean="0"/>
              <a:t>printf</a:t>
            </a:r>
            <a:r>
              <a:rPr lang="tr-TR" sz="2000" i="1" dirty="0" smtClean="0"/>
              <a:t>("%d\n", Can.yas);</a:t>
            </a:r>
          </a:p>
          <a:p>
            <a:pPr>
              <a:buNone/>
            </a:pPr>
            <a:r>
              <a:rPr lang="tr-TR" sz="2000" i="1" dirty="0" smtClean="0"/>
              <a:t>	Can.kilo=58.3;</a:t>
            </a:r>
          </a:p>
          <a:p>
            <a:pPr>
              <a:buNone/>
            </a:pPr>
            <a:r>
              <a:rPr lang="tr-TR" sz="2000" i="1" dirty="0" smtClean="0"/>
              <a:t>	</a:t>
            </a:r>
            <a:r>
              <a:rPr lang="tr-TR" sz="2000" i="1" dirty="0" err="1" smtClean="0"/>
              <a:t>printf</a:t>
            </a:r>
            <a:r>
              <a:rPr lang="tr-TR" sz="2000" i="1" dirty="0" smtClean="0"/>
              <a:t>("%.2lf\n", Can.kilo);	</a:t>
            </a:r>
          </a:p>
          <a:p>
            <a:pPr>
              <a:buNone/>
            </a:pPr>
            <a:r>
              <a:rPr lang="tr-TR" sz="2000" i="1" dirty="0" smtClean="0"/>
              <a:t>	</a:t>
            </a:r>
            <a:r>
              <a:rPr lang="tr-TR" sz="2000" i="1" dirty="0" err="1" smtClean="0"/>
              <a:t>strcpy</a:t>
            </a:r>
            <a:r>
              <a:rPr lang="tr-TR" sz="2000" i="1" dirty="0" smtClean="0"/>
              <a:t>(Can.isim, "Can </a:t>
            </a:r>
            <a:r>
              <a:rPr lang="tr-TR" sz="2000" i="1" dirty="0" err="1" smtClean="0"/>
              <a:t>Csever</a:t>
            </a:r>
            <a:r>
              <a:rPr lang="tr-TR" sz="2000" i="1" dirty="0" smtClean="0"/>
              <a:t>");</a:t>
            </a:r>
          </a:p>
          <a:p>
            <a:pPr>
              <a:buNone/>
            </a:pPr>
            <a:r>
              <a:rPr lang="tr-TR" sz="2000" i="1" dirty="0" smtClean="0"/>
              <a:t>	</a:t>
            </a:r>
            <a:r>
              <a:rPr lang="tr-TR" sz="2000" i="1" dirty="0" err="1" smtClean="0"/>
              <a:t>printf</a:t>
            </a:r>
            <a:r>
              <a:rPr lang="tr-TR" sz="2000" i="1" dirty="0" smtClean="0"/>
              <a:t>("%s", Can.isim);</a:t>
            </a:r>
          </a:p>
          <a:p>
            <a:pPr>
              <a:buNone/>
            </a:pPr>
            <a:r>
              <a:rPr lang="tr-TR" sz="2000" i="1" dirty="0" smtClean="0"/>
              <a:t>	</a:t>
            </a:r>
            <a:r>
              <a:rPr lang="tr-TR" sz="2000" i="1" dirty="0" err="1" smtClean="0"/>
              <a:t>return</a:t>
            </a:r>
            <a:r>
              <a:rPr lang="tr-TR" sz="2000" i="1" dirty="0" smtClean="0"/>
              <a:t> 0;</a:t>
            </a:r>
          </a:p>
          <a:p>
            <a:pPr>
              <a:buNone/>
            </a:pPr>
            <a:r>
              <a:rPr lang="tr-TR" sz="2000" i="1" dirty="0" smtClean="0"/>
              <a:t>}</a:t>
            </a:r>
          </a:p>
        </p:txBody>
      </p:sp>
      <p:pic>
        <p:nvPicPr>
          <p:cNvPr id="9" name="8 Resim" descr="soru.jpg"/>
          <p:cNvPicPr>
            <a:picLocks noChangeAspect="1"/>
          </p:cNvPicPr>
          <p:nvPr/>
        </p:nvPicPr>
        <p:blipFill>
          <a:blip r:embed="rId4"/>
          <a:stretch>
            <a:fillRect/>
          </a:stretch>
        </p:blipFill>
        <p:spPr>
          <a:xfrm>
            <a:off x="6786578" y="4786322"/>
            <a:ext cx="1780032" cy="1341120"/>
          </a:xfrm>
          <a:prstGeom prst="rect">
            <a:avLst/>
          </a:prstGeom>
        </p:spPr>
      </p:pic>
      <p:sp>
        <p:nvSpPr>
          <p:cNvPr id="10" name="9 Metin kutusu"/>
          <p:cNvSpPr txBox="1"/>
          <p:nvPr/>
        </p:nvSpPr>
        <p:spPr>
          <a:xfrm>
            <a:off x="5929322" y="1214422"/>
            <a:ext cx="242889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Çöp değer olarak “cop” yazabilirsiniz.</a:t>
            </a:r>
            <a:endParaRPr lang="tr-TR" dirty="0"/>
          </a:p>
        </p:txBody>
      </p:sp>
      <p:sp>
        <p:nvSpPr>
          <p:cNvPr id="11" name="10 Metin kutusu"/>
          <p:cNvSpPr txBox="1"/>
          <p:nvPr/>
        </p:nvSpPr>
        <p:spPr>
          <a:xfrm>
            <a:off x="6215074" y="2214554"/>
            <a:ext cx="214314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Can değişkeni için bellekte kaç bayt yer ayırt edilmiştir?</a:t>
            </a:r>
            <a:endParaRPr lang="tr-TR" dirty="0"/>
          </a:p>
        </p:txBody>
      </p:sp>
      <p:pic>
        <p:nvPicPr>
          <p:cNvPr id="12" name="11 Resim" descr="Ekran Alıntısı.JPG"/>
          <p:cNvPicPr>
            <a:picLocks noChangeAspect="1"/>
          </p:cNvPicPr>
          <p:nvPr/>
        </p:nvPicPr>
        <p:blipFill>
          <a:blip r:embed="rId5"/>
          <a:srcRect r="80519" b="60265"/>
          <a:stretch>
            <a:fillRect/>
          </a:stretch>
        </p:blipFill>
        <p:spPr>
          <a:xfrm>
            <a:off x="3571868" y="4643446"/>
            <a:ext cx="2125281" cy="1214446"/>
          </a:xfrm>
          <a:prstGeom prst="rect">
            <a:avLst/>
          </a:prstGeom>
          <a:ln>
            <a:solidFill>
              <a:schemeClr val="tx1"/>
            </a:solidFill>
          </a:ln>
        </p:spPr>
      </p:pic>
      <p:sp>
        <p:nvSpPr>
          <p:cNvPr id="13" name="12 Yuvarlatılmış Dikdörtgen"/>
          <p:cNvSpPr/>
          <p:nvPr/>
        </p:nvSpPr>
        <p:spPr>
          <a:xfrm>
            <a:off x="5072066" y="3286124"/>
            <a:ext cx="250033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 üçü de tek bir </a:t>
            </a:r>
            <a:r>
              <a:rPr lang="tr-TR" dirty="0" err="1" smtClean="0"/>
              <a:t>printf</a:t>
            </a:r>
            <a:r>
              <a:rPr lang="tr-TR" dirty="0" smtClean="0"/>
              <a:t> ile en sonda ekrana yazdırılıyor olsaydı?</a:t>
            </a:r>
            <a:endParaRPr lang="tr-TR" dirty="0"/>
          </a:p>
        </p:txBody>
      </p:sp>
      <p:sp>
        <p:nvSpPr>
          <p:cNvPr id="14" name="13 Metin kutusu"/>
          <p:cNvSpPr txBox="1"/>
          <p:nvPr/>
        </p:nvSpPr>
        <p:spPr>
          <a:xfrm>
            <a:off x="285720" y="5929330"/>
            <a:ext cx="7040838" cy="584775"/>
          </a:xfrm>
          <a:prstGeom prst="rect">
            <a:avLst/>
          </a:prstGeom>
          <a:noFill/>
        </p:spPr>
        <p:txBody>
          <a:bodyPr wrap="none" rtlCol="0">
            <a:spAutoFit/>
          </a:bodyPr>
          <a:lstStyle/>
          <a:p>
            <a:r>
              <a:rPr lang="tr-TR" dirty="0" err="1" smtClean="0"/>
              <a:t>European</a:t>
            </a:r>
            <a:r>
              <a:rPr lang="tr-TR" dirty="0" smtClean="0"/>
              <a:t> </a:t>
            </a:r>
            <a:r>
              <a:rPr lang="tr-TR" dirty="0" err="1" smtClean="0"/>
              <a:t>Union'daki</a:t>
            </a:r>
            <a:r>
              <a:rPr lang="tr-TR" dirty="0" smtClean="0"/>
              <a:t> gibi olacak. Sınavda </a:t>
            </a:r>
            <a:r>
              <a:rPr lang="tr-TR" dirty="0" err="1" smtClean="0"/>
              <a:t>union</a:t>
            </a:r>
            <a:r>
              <a:rPr lang="tr-TR" dirty="0" smtClean="0"/>
              <a:t> yerine </a:t>
            </a:r>
            <a:r>
              <a:rPr lang="tr-TR" dirty="0" err="1" smtClean="0"/>
              <a:t>onion</a:t>
            </a:r>
            <a:r>
              <a:rPr lang="tr-TR" dirty="0" smtClean="0"/>
              <a:t> yazmayınız! </a:t>
            </a:r>
          </a:p>
          <a:p>
            <a:r>
              <a:rPr lang="tr-TR" sz="1400" dirty="0" smtClean="0"/>
              <a:t>(yaşanmış vakadır)</a:t>
            </a:r>
            <a:endParaRPr lang="tr-TR" sz="1400" dirty="0"/>
          </a:p>
        </p:txBody>
      </p:sp>
      <p:pic>
        <p:nvPicPr>
          <p:cNvPr id="15" name="Picture 2" descr="C:\Program Files\Microsoft Office\MEDIA\CAGCAT10\j0195384.wmf"/>
          <p:cNvPicPr>
            <a:picLocks noChangeAspect="1" noChangeArrowheads="1"/>
          </p:cNvPicPr>
          <p:nvPr/>
        </p:nvPicPr>
        <p:blipFill>
          <a:blip r:embed="rId6"/>
          <a:srcRect/>
          <a:stretch>
            <a:fillRect/>
          </a:stretch>
        </p:blipFill>
        <p:spPr bwMode="auto">
          <a:xfrm>
            <a:off x="7397042" y="3500438"/>
            <a:ext cx="1175486" cy="120002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5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70" decel="100000"/>
                                        <p:tgtEl>
                                          <p:spTgt spid="15"/>
                                        </p:tgtEl>
                                      </p:cBhvr>
                                    </p:animEffect>
                                    <p:animScale>
                                      <p:cBhvr>
                                        <p:cTn id="16" dur="770" decel="100000"/>
                                        <p:tgtEl>
                                          <p:spTgt spid="15"/>
                                        </p:tgtEl>
                                      </p:cBhvr>
                                      <p:from x="10000" y="10000"/>
                                      <p:to x="200000" y="450000"/>
                                    </p:animScale>
                                    <p:animScale>
                                      <p:cBhvr>
                                        <p:cTn id="17" dur="1230" accel="100000" fill="hold">
                                          <p:stCondLst>
                                            <p:cond delay="770"/>
                                          </p:stCondLst>
                                        </p:cTn>
                                        <p:tgtEl>
                                          <p:spTgt spid="15"/>
                                        </p:tgtEl>
                                      </p:cBhvr>
                                      <p:from x="200000" y="450000"/>
                                      <p:to x="100000" y="100000"/>
                                    </p:animScale>
                                    <p:set>
                                      <p:cBhvr>
                                        <p:cTn id="18" dur="770" fill="hold"/>
                                        <p:tgtEl>
                                          <p:spTgt spid="15"/>
                                        </p:tgtEl>
                                        <p:attrNameLst>
                                          <p:attrName>ppt_x</p:attrName>
                                        </p:attrNameLst>
                                      </p:cBhvr>
                                      <p:to>
                                        <p:strVal val="(0.5)"/>
                                      </p:to>
                                    </p:set>
                                    <p:anim from="(0.5)" to="(#ppt_x)" calcmode="lin" valueType="num">
                                      <p:cBhvr>
                                        <p:cTn id="19" dur="1230" accel="100000" fill="hold">
                                          <p:stCondLst>
                                            <p:cond delay="770"/>
                                          </p:stCondLst>
                                        </p:cTn>
                                        <p:tgtEl>
                                          <p:spTgt spid="15"/>
                                        </p:tgtEl>
                                        <p:attrNameLst>
                                          <p:attrName>ppt_x</p:attrName>
                                        </p:attrNameLst>
                                      </p:cBhvr>
                                    </p:anim>
                                    <p:set>
                                      <p:cBhvr>
                                        <p:cTn id="20" dur="770" fill="hold"/>
                                        <p:tgtEl>
                                          <p:spTgt spid="15"/>
                                        </p:tgtEl>
                                        <p:attrNameLst>
                                          <p:attrName>ppt_y</p:attrName>
                                        </p:attrNameLst>
                                      </p:cBhvr>
                                      <p:to>
                                        <p:strVal val="(#ppt_y+0.4)"/>
                                      </p:to>
                                    </p:set>
                                    <p:anim from="(#ppt_y+0.4)" to="(#ppt_y)" calcmode="lin" valueType="num">
                                      <p:cBhvr>
                                        <p:cTn id="21"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Ara Sınav </a:t>
            </a:r>
            <a:r>
              <a:rPr lang="tr-TR" dirty="0" err="1" smtClean="0"/>
              <a:t>II'e</a:t>
            </a:r>
            <a:r>
              <a:rPr lang="tr-TR" dirty="0" smtClean="0"/>
              <a:t> doğru...</a:t>
            </a:r>
            <a:br>
              <a:rPr lang="tr-TR" dirty="0" smtClean="0"/>
            </a:br>
            <a:r>
              <a:rPr lang="tr-TR" dirty="0" err="1" smtClean="0"/>
              <a:t>for'un</a:t>
            </a:r>
            <a:r>
              <a:rPr lang="tr-TR" dirty="0" smtClean="0"/>
              <a:t> sonuna ; konulursa ne olur.</a:t>
            </a:r>
            <a:endParaRPr lang="tr-TR" dirty="0"/>
          </a:p>
        </p:txBody>
      </p:sp>
      <p:sp>
        <p:nvSpPr>
          <p:cNvPr id="3" name="2 İçerik Yer Tutucusu"/>
          <p:cNvSpPr>
            <a:spLocks noGrp="1"/>
          </p:cNvSpPr>
          <p:nvPr>
            <p:ph sz="quarter" idx="1"/>
          </p:nvPr>
        </p:nvSpPr>
        <p:spPr/>
        <p:txBody>
          <a:bodyPr/>
          <a:lstStyle/>
          <a:p>
            <a:r>
              <a:rPr lang="tr-TR" dirty="0" smtClean="0"/>
              <a:t>Derleyicinin düşünce şekli</a:t>
            </a:r>
            <a:endParaRPr lang="tr-TR" dirty="0"/>
          </a:p>
        </p:txBody>
      </p:sp>
      <p:sp>
        <p:nvSpPr>
          <p:cNvPr id="4" name="3 Yuvarlatılmış Dikdörtgen"/>
          <p:cNvSpPr/>
          <p:nvPr/>
        </p:nvSpPr>
        <p:spPr>
          <a:xfrm>
            <a:off x="571472" y="4857760"/>
            <a:ext cx="8072494"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DEVCPP FARK EDEBİLİR Mİ?</a:t>
            </a:r>
          </a:p>
          <a:p>
            <a:pPr algn="ctr"/>
            <a:r>
              <a:rPr lang="tr-TR" dirty="0" smtClean="0"/>
              <a:t>Edemez. Geçerli bir kod gibi düşünür. Devamındaki, döngüye ait sandığınız kısmın sadece bir kez çalıştırılmasından durumu fark edebilirsiniz.</a:t>
            </a:r>
          </a:p>
        </p:txBody>
      </p:sp>
      <p:sp>
        <p:nvSpPr>
          <p:cNvPr id="5" name="4 Yuvarlatılmış Dikdörtgen"/>
          <p:cNvSpPr/>
          <p:nvPr/>
        </p:nvSpPr>
        <p:spPr>
          <a:xfrm>
            <a:off x="6286512" y="785794"/>
            <a:ext cx="2643206" cy="9286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HATANIN TÜRÜ:</a:t>
            </a:r>
            <a:br>
              <a:rPr lang="tr-TR" dirty="0" smtClean="0"/>
            </a:br>
            <a:r>
              <a:rPr lang="tr-TR" dirty="0" smtClean="0"/>
              <a:t>MANTIK HATASI</a:t>
            </a:r>
            <a:endParaRPr lang="tr-TR" dirty="0"/>
          </a:p>
        </p:txBody>
      </p:sp>
      <p:sp>
        <p:nvSpPr>
          <p:cNvPr id="6" name="5 Yuvarlatılmış Dikdörtgen"/>
          <p:cNvSpPr/>
          <p:nvPr/>
        </p:nvSpPr>
        <p:spPr>
          <a:xfrm>
            <a:off x="5429256" y="2214554"/>
            <a:ext cx="3286148" cy="221457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Kodun metni</a:t>
            </a:r>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a:p>
        </p:txBody>
      </p:sp>
      <p:pic>
        <p:nvPicPr>
          <p:cNvPr id="7" name="Picture 2" descr="http://imageenvision.com/sm/0025-0803-0519-0114_clip_art_graphic_of_a_grumpy_desktop_computer_cartoon_character_with_his_hands_on_his_hips.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900" b="-12490"/>
          <a:stretch/>
        </p:blipFill>
        <p:spPr bwMode="auto">
          <a:xfrm>
            <a:off x="1000100" y="2714620"/>
            <a:ext cx="1340100" cy="15569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8" name="7 Bulut Belirtme Çizgisi"/>
          <p:cNvSpPr/>
          <p:nvPr/>
        </p:nvSpPr>
        <p:spPr>
          <a:xfrm>
            <a:off x="2000232" y="1857364"/>
            <a:ext cx="2286016" cy="1285884"/>
          </a:xfrm>
          <a:prstGeom prst="cloudCallout">
            <a:avLst>
              <a:gd name="adj1" fmla="val -44722"/>
              <a:gd name="adj2" fmla="val 526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 yerine {} varmış gibi düşünür, her turda "hiçbir şey" yaparım.</a:t>
            </a:r>
            <a:endParaRPr lang="tr-TR" sz="1400" dirty="0"/>
          </a:p>
        </p:txBody>
      </p:sp>
      <p:pic>
        <p:nvPicPr>
          <p:cNvPr id="1026" name="Picture 2"/>
          <p:cNvPicPr>
            <a:picLocks noChangeAspect="1" noChangeArrowheads="1"/>
          </p:cNvPicPr>
          <p:nvPr/>
        </p:nvPicPr>
        <p:blipFill>
          <a:blip r:embed="rId3"/>
          <a:srcRect/>
          <a:stretch>
            <a:fillRect/>
          </a:stretch>
        </p:blipFill>
        <p:spPr bwMode="auto">
          <a:xfrm>
            <a:off x="5857884" y="2857496"/>
            <a:ext cx="2500330" cy="1132324"/>
          </a:xfrm>
          <a:prstGeom prst="rect">
            <a:avLst/>
          </a:prstGeom>
          <a:ln>
            <a:noFill/>
          </a:ln>
          <a:effectLst>
            <a:softEdge rad="112500"/>
          </a:effectLst>
        </p:spPr>
      </p:pic>
      <p:sp>
        <p:nvSpPr>
          <p:cNvPr id="10" name="9 Yuvarlatılmış Dikdörtgen"/>
          <p:cNvSpPr/>
          <p:nvPr/>
        </p:nvSpPr>
        <p:spPr>
          <a:xfrm>
            <a:off x="3071802" y="3500438"/>
            <a:ext cx="2000264"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Astyle</a:t>
            </a:r>
            <a:r>
              <a:rPr lang="tr-TR" sz="1400" dirty="0" smtClean="0"/>
              <a:t> ile otomatik </a:t>
            </a:r>
            <a:r>
              <a:rPr lang="tr-TR" sz="1400" dirty="0" err="1" smtClean="0"/>
              <a:t>girintilendirme</a:t>
            </a:r>
            <a:r>
              <a:rPr lang="tr-TR" sz="1400" dirty="0" smtClean="0"/>
              <a:t> yaparak da </a:t>
            </a:r>
            <a:r>
              <a:rPr lang="tr-TR" sz="1400" dirty="0" err="1" smtClean="0"/>
              <a:t>girintilendirmeden</a:t>
            </a:r>
            <a:r>
              <a:rPr lang="tr-TR" sz="1400" dirty="0" smtClean="0"/>
              <a:t> hatayı fark edebilirsiniz.</a:t>
            </a:r>
            <a:endParaRPr lang="tr-TR" sz="14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err="1" smtClean="0">
                <a:solidFill>
                  <a:srgbClr val="FF0000"/>
                </a:solidFill>
              </a:rPr>
              <a:t>enum</a:t>
            </a:r>
            <a:r>
              <a:rPr lang="tr-TR" dirty="0" smtClean="0"/>
              <a:t> Sabit Tanımlama</a:t>
            </a:r>
            <a:endParaRPr lang="tr-TR" dirty="0"/>
          </a:p>
        </p:txBody>
      </p:sp>
      <p:sp>
        <p:nvSpPr>
          <p:cNvPr id="3" name="2 İçerik Yer Tutucusu"/>
          <p:cNvSpPr>
            <a:spLocks noGrp="1"/>
          </p:cNvSpPr>
          <p:nvPr>
            <p:ph sz="quarter" idx="1"/>
          </p:nvPr>
        </p:nvSpPr>
        <p:spPr/>
        <p:txBody>
          <a:bodyPr/>
          <a:lstStyle/>
          <a:p>
            <a:pPr>
              <a:buNone/>
            </a:pPr>
            <a:r>
              <a:rPr lang="tr-TR" dirty="0" err="1" smtClean="0"/>
              <a:t>enum</a:t>
            </a:r>
            <a:r>
              <a:rPr lang="tr-TR" dirty="0" smtClean="0"/>
              <a:t> aylar </a:t>
            </a:r>
          </a:p>
          <a:p>
            <a:pPr>
              <a:buNone/>
            </a:pPr>
            <a:r>
              <a:rPr lang="tr-TR" dirty="0" smtClean="0"/>
              <a:t>{</a:t>
            </a:r>
          </a:p>
          <a:p>
            <a:pPr>
              <a:buNone/>
            </a:pPr>
            <a:r>
              <a:rPr lang="tr-TR" dirty="0" smtClean="0"/>
              <a:t>	ocak=1, </a:t>
            </a:r>
            <a:r>
              <a:rPr lang="tr-TR" dirty="0" err="1" smtClean="0"/>
              <a:t>subat</a:t>
            </a:r>
            <a:r>
              <a:rPr lang="tr-TR" dirty="0" smtClean="0"/>
              <a:t>, mart, nisan, </a:t>
            </a:r>
            <a:r>
              <a:rPr lang="tr-TR" dirty="0" err="1" smtClean="0"/>
              <a:t>mayis</a:t>
            </a:r>
            <a:r>
              <a:rPr lang="tr-TR" dirty="0" smtClean="0"/>
              <a:t>, haziran, temmuz, </a:t>
            </a:r>
            <a:r>
              <a:rPr lang="tr-TR" dirty="0" err="1" smtClean="0"/>
              <a:t>agustos</a:t>
            </a:r>
            <a:r>
              <a:rPr lang="tr-TR" dirty="0" smtClean="0"/>
              <a:t>, </a:t>
            </a:r>
            <a:r>
              <a:rPr lang="tr-TR" dirty="0" err="1" smtClean="0"/>
              <a:t>eylul</a:t>
            </a:r>
            <a:r>
              <a:rPr lang="tr-TR" dirty="0" smtClean="0"/>
              <a:t>, ekim, </a:t>
            </a:r>
            <a:r>
              <a:rPr lang="tr-TR" dirty="0" err="1" smtClean="0"/>
              <a:t>kasim</a:t>
            </a:r>
            <a:r>
              <a:rPr lang="tr-TR" dirty="0" smtClean="0"/>
              <a:t>, </a:t>
            </a:r>
            <a:r>
              <a:rPr lang="tr-TR" dirty="0" err="1" smtClean="0"/>
              <a:t>aralik</a:t>
            </a:r>
            <a:r>
              <a:rPr lang="tr-TR" dirty="0" smtClean="0"/>
              <a:t> </a:t>
            </a:r>
          </a:p>
          <a:p>
            <a:pPr>
              <a:buNone/>
            </a:pPr>
            <a:r>
              <a:rPr lang="tr-TR" dirty="0" smtClean="0"/>
              <a:t>};</a:t>
            </a:r>
          </a:p>
          <a:p>
            <a:pPr>
              <a:buNone/>
            </a:pPr>
            <a:r>
              <a:rPr lang="tr-TR" dirty="0" smtClean="0"/>
              <a:t>kodu, ay isimlerini 1’den başlayarak 12’e kadar </a:t>
            </a:r>
            <a:r>
              <a:rPr lang="tr-TR" b="1" u="sng" dirty="0" smtClean="0"/>
              <a:t>ilişkilendirir</a:t>
            </a:r>
            <a:r>
              <a:rPr lang="tr-TR" dirty="0" smtClean="0"/>
              <a:t>.</a:t>
            </a:r>
            <a:endParaRPr lang="tr-TR" dirty="0"/>
          </a:p>
        </p:txBody>
      </p:sp>
      <p:sp>
        <p:nvSpPr>
          <p:cNvPr id="4" name="3 Yuvarlatılmış Dikdörtgen"/>
          <p:cNvSpPr/>
          <p:nvPr/>
        </p:nvSpPr>
        <p:spPr>
          <a:xfrm>
            <a:off x="1285852" y="4286256"/>
            <a:ext cx="3585029"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İlk başta değer atamazsak kendisi otomatik olarak kaçtan başlayarak ilişkilendirir?</a:t>
            </a:r>
            <a:endParaRPr lang="tr-TR" dirty="0"/>
          </a:p>
        </p:txBody>
      </p:sp>
      <p:sp>
        <p:nvSpPr>
          <p:cNvPr id="5" name="4 Yuvarlatılmış Dikdörtgen"/>
          <p:cNvSpPr/>
          <p:nvPr/>
        </p:nvSpPr>
        <p:spPr>
          <a:xfrm>
            <a:off x="5715008" y="4214818"/>
            <a:ext cx="2699657" cy="20174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ocak=1 denmeseydi, varsayılan olarak 0’dan başlardı.</a:t>
            </a:r>
            <a:endParaRPr lang="tr-TR" dirty="0"/>
          </a:p>
        </p:txBody>
      </p:sp>
      <p:pic>
        <p:nvPicPr>
          <p:cNvPr id="6" name="Picture 2" descr="C:\Program Files\Microsoft Office\MEDIA\CAGCAT10\j0195384.wmf"/>
          <p:cNvPicPr>
            <a:picLocks noChangeAspect="1" noChangeArrowheads="1"/>
          </p:cNvPicPr>
          <p:nvPr/>
        </p:nvPicPr>
        <p:blipFill>
          <a:blip r:embed="rId2"/>
          <a:srcRect/>
          <a:stretch>
            <a:fillRect/>
          </a:stretch>
        </p:blipFill>
        <p:spPr bwMode="auto">
          <a:xfrm>
            <a:off x="7429520" y="714356"/>
            <a:ext cx="1175486" cy="1200025"/>
          </a:xfrm>
          <a:prstGeom prst="rect">
            <a:avLst/>
          </a:prstGeom>
          <a:noFill/>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err="1" smtClean="0">
                <a:solidFill>
                  <a:srgbClr val="FF0000"/>
                </a:solidFill>
              </a:rPr>
              <a:t>enum</a:t>
            </a:r>
            <a:r>
              <a:rPr lang="tr-TR" dirty="0" smtClean="0"/>
              <a:t> Kullanımına Örnek</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 </a:t>
            </a:r>
            <a:r>
              <a:rPr lang="tr-TR" dirty="0" err="1" smtClean="0"/>
              <a:t>Enum</a:t>
            </a:r>
            <a:r>
              <a:rPr lang="tr-TR" dirty="0" smtClean="0"/>
              <a:t>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enum</a:t>
            </a:r>
            <a:r>
              <a:rPr lang="tr-TR" dirty="0" smtClean="0"/>
              <a:t> aylar </a:t>
            </a:r>
          </a:p>
          <a:p>
            <a:pPr>
              <a:buNone/>
            </a:pPr>
            <a:r>
              <a:rPr lang="tr-TR" dirty="0" smtClean="0"/>
              <a:t>{</a:t>
            </a:r>
          </a:p>
          <a:p>
            <a:pPr>
              <a:buNone/>
            </a:pPr>
            <a:r>
              <a:rPr lang="tr-TR" dirty="0" smtClean="0"/>
              <a:t>	ocak=1, </a:t>
            </a:r>
            <a:r>
              <a:rPr lang="tr-TR" dirty="0" err="1" smtClean="0"/>
              <a:t>subat</a:t>
            </a:r>
            <a:r>
              <a:rPr lang="tr-TR" dirty="0" smtClean="0"/>
              <a:t>, mart, nisan, </a:t>
            </a:r>
            <a:r>
              <a:rPr lang="tr-TR" dirty="0" err="1" smtClean="0"/>
              <a:t>mayis</a:t>
            </a:r>
            <a:r>
              <a:rPr lang="tr-TR" dirty="0" smtClean="0"/>
              <a:t>, haziran, temmuz, </a:t>
            </a:r>
            <a:r>
              <a:rPr lang="tr-TR" dirty="0" err="1" smtClean="0"/>
              <a:t>agustos</a:t>
            </a:r>
            <a:r>
              <a:rPr lang="tr-TR" dirty="0" smtClean="0"/>
              <a:t>, </a:t>
            </a:r>
            <a:r>
              <a:rPr lang="tr-TR" dirty="0" err="1" smtClean="0"/>
              <a:t>eylul</a:t>
            </a:r>
            <a:r>
              <a:rPr lang="tr-TR" dirty="0" smtClean="0"/>
              <a:t>, ekim, </a:t>
            </a:r>
            <a:r>
              <a:rPr lang="tr-TR" dirty="0" err="1" smtClean="0"/>
              <a:t>kasim</a:t>
            </a:r>
            <a:r>
              <a:rPr lang="tr-TR" dirty="0" smtClean="0"/>
              <a:t>, </a:t>
            </a:r>
            <a:r>
              <a:rPr lang="tr-TR" dirty="0" err="1" smtClean="0"/>
              <a:t>aralik</a:t>
            </a:r>
            <a:r>
              <a:rPr lang="tr-TR" dirty="0" smtClean="0"/>
              <a:t> </a:t>
            </a:r>
          </a:p>
          <a:p>
            <a:pPr>
              <a:buNone/>
            </a:pPr>
            <a:r>
              <a:rPr lang="tr-TR" dirty="0" smtClean="0"/>
              <a: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enum</a:t>
            </a:r>
            <a:r>
              <a:rPr lang="tr-TR" dirty="0" smtClean="0"/>
              <a:t> aylar a;</a:t>
            </a:r>
          </a:p>
          <a:p>
            <a:pPr>
              <a:buNone/>
            </a:pPr>
            <a:r>
              <a:rPr lang="tr-TR" dirty="0" smtClean="0"/>
              <a:t>	a=</a:t>
            </a:r>
            <a:r>
              <a:rPr lang="tr-TR" dirty="0" err="1" smtClean="0"/>
              <a:t>mayis</a:t>
            </a:r>
            <a:r>
              <a:rPr lang="tr-TR" dirty="0" smtClean="0"/>
              <a:t>;</a:t>
            </a:r>
          </a:p>
          <a:p>
            <a:pPr>
              <a:buNone/>
            </a:pPr>
            <a:r>
              <a:rPr lang="tr-TR" dirty="0" smtClean="0"/>
              <a:t>	</a:t>
            </a:r>
            <a:r>
              <a:rPr lang="tr-TR" dirty="0" err="1" smtClean="0"/>
              <a:t>printf</a:t>
            </a:r>
            <a:r>
              <a:rPr lang="tr-TR" dirty="0" smtClean="0"/>
              <a:t>("</a:t>
            </a:r>
            <a:r>
              <a:rPr lang="tr-TR" dirty="0" err="1" smtClean="0"/>
              <a:t>a'nin</a:t>
            </a:r>
            <a:r>
              <a:rPr lang="tr-TR" dirty="0" smtClean="0"/>
              <a:t> su anki </a:t>
            </a:r>
            <a:r>
              <a:rPr lang="tr-TR" dirty="0" err="1" smtClean="0"/>
              <a:t>degeri</a:t>
            </a:r>
            <a:r>
              <a:rPr lang="tr-TR" dirty="0" smtClean="0"/>
              <a:t>: %d", a);</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pic>
        <p:nvPicPr>
          <p:cNvPr id="34818" name="Picture 2"/>
          <p:cNvPicPr>
            <a:picLocks noChangeAspect="1" noChangeArrowheads="1"/>
          </p:cNvPicPr>
          <p:nvPr/>
        </p:nvPicPr>
        <p:blipFill>
          <a:blip r:embed="rId2"/>
          <a:srcRect b="57719"/>
          <a:stretch>
            <a:fillRect/>
          </a:stretch>
        </p:blipFill>
        <p:spPr bwMode="auto">
          <a:xfrm>
            <a:off x="4404575" y="3249167"/>
            <a:ext cx="4282225" cy="616470"/>
          </a:xfrm>
          <a:prstGeom prst="rect">
            <a:avLst/>
          </a:prstGeom>
          <a:noFill/>
          <a:ln w="9525">
            <a:noFill/>
            <a:miter lim="800000"/>
            <a:headEnd/>
            <a:tailEnd/>
          </a:ln>
          <a:effectLst/>
        </p:spPr>
      </p:pic>
      <p:sp>
        <p:nvSpPr>
          <p:cNvPr id="5" name="4 Yuvarlatılmış Dikdörtgen"/>
          <p:cNvSpPr/>
          <p:nvPr/>
        </p:nvSpPr>
        <p:spPr>
          <a:xfrm>
            <a:off x="725714" y="3865637"/>
            <a:ext cx="1291772" cy="488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6 Düz Ok Bağlayıcısı"/>
          <p:cNvCxnSpPr>
            <a:stCxn id="5" idx="3"/>
          </p:cNvCxnSpPr>
          <p:nvPr/>
        </p:nvCxnSpPr>
        <p:spPr>
          <a:xfrm>
            <a:off x="2017486" y="4109962"/>
            <a:ext cx="2960914" cy="2443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167086" y="4109962"/>
            <a:ext cx="351971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İsmini kısmen bizim oluşturduğumuz ve değerleri bizim istediğimiz şekilde sayılarla eşleşen bir tür oluşturmuş olduk. Bu satırda da bu türden bir değişken tanımlıyoruz.</a:t>
            </a:r>
            <a:endParaRPr lang="tr-TR" dirty="0"/>
          </a:p>
        </p:txBody>
      </p:sp>
      <p:sp>
        <p:nvSpPr>
          <p:cNvPr id="9" name="8 Yuvarlatılmış Dikdörtgen"/>
          <p:cNvSpPr/>
          <p:nvPr/>
        </p:nvSpPr>
        <p:spPr>
          <a:xfrm>
            <a:off x="4978400" y="900753"/>
            <a:ext cx="3236686" cy="1392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Bu değerler de </a:t>
            </a:r>
            <a:r>
              <a:rPr lang="tr-TR" sz="1600" dirty="0" err="1" smtClean="0"/>
              <a:t>int</a:t>
            </a:r>
            <a:r>
              <a:rPr lang="tr-TR" sz="1600" dirty="0" smtClean="0"/>
              <a:t> gibi 4 baytlık bir alanda saklanır. </a:t>
            </a:r>
            <a:r>
              <a:rPr lang="tr-TR" sz="1600" dirty="0" err="1" smtClean="0"/>
              <a:t>enum’lar</a:t>
            </a:r>
            <a:r>
              <a:rPr lang="tr-TR" sz="1600" dirty="0" smtClean="0"/>
              <a:t> </a:t>
            </a:r>
            <a:r>
              <a:rPr lang="tr-TR" sz="1600" dirty="0" err="1" smtClean="0"/>
              <a:t>double</a:t>
            </a:r>
            <a:r>
              <a:rPr lang="tr-TR" sz="1600" dirty="0" smtClean="0"/>
              <a:t> değerler için kullanılamaz. </a:t>
            </a:r>
            <a:br>
              <a:rPr lang="tr-TR" sz="1600" dirty="0" smtClean="0"/>
            </a:br>
            <a:r>
              <a:rPr lang="tr-TR" sz="1600" dirty="0" smtClean="0"/>
              <a:t>(</a:t>
            </a:r>
            <a:r>
              <a:rPr lang="tr-TR" sz="1600" dirty="0" err="1" smtClean="0"/>
              <a:t>double</a:t>
            </a:r>
            <a:r>
              <a:rPr lang="tr-TR" sz="1600" dirty="0" smtClean="0"/>
              <a:t> için </a:t>
            </a:r>
            <a:r>
              <a:rPr lang="tr-TR" sz="1600" b="1" i="1" dirty="0" smtClean="0"/>
              <a:t>yapı</a:t>
            </a:r>
            <a:r>
              <a:rPr lang="tr-TR" sz="1600" dirty="0" smtClean="0"/>
              <a:t>lar kullanılabilir.)</a:t>
            </a:r>
            <a:endParaRPr lang="tr-TR" sz="1600"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C’de</a:t>
            </a:r>
            <a:r>
              <a:rPr lang="tr-TR" dirty="0" smtClean="0"/>
              <a:t> </a:t>
            </a:r>
            <a:r>
              <a:rPr lang="tr-TR" b="1" i="1" dirty="0" err="1" smtClean="0">
                <a:solidFill>
                  <a:srgbClr val="FF0000"/>
                </a:solidFill>
              </a:rPr>
              <a:t>enum</a:t>
            </a:r>
            <a:r>
              <a:rPr lang="tr-TR" dirty="0" smtClean="0"/>
              <a:t> ile numaralandırma</a:t>
            </a:r>
            <a:endParaRPr lang="tr-TR" dirty="0"/>
          </a:p>
        </p:txBody>
      </p:sp>
      <p:sp>
        <p:nvSpPr>
          <p:cNvPr id="3" name="2 İçerik Yer Tutucusu"/>
          <p:cNvSpPr>
            <a:spLocks noGrp="1"/>
          </p:cNvSpPr>
          <p:nvPr>
            <p:ph sz="quarter" idx="1"/>
          </p:nvPr>
        </p:nvSpPr>
        <p:spPr/>
        <p:txBody>
          <a:bodyPr>
            <a:normAutofit/>
          </a:bodyPr>
          <a:lstStyle/>
          <a:p>
            <a:pPr fontAlgn="base">
              <a:buNone/>
            </a:pPr>
            <a:r>
              <a:rPr lang="en-US" sz="2400" dirty="0" smtClean="0"/>
              <a:t>#include &lt;</a:t>
            </a:r>
            <a:r>
              <a:rPr lang="en-US" sz="2400" dirty="0" err="1" smtClean="0"/>
              <a:t>stdio.h</a:t>
            </a:r>
            <a:r>
              <a:rPr lang="en-US" sz="2400" dirty="0" smtClean="0"/>
              <a:t>&gt;</a:t>
            </a:r>
          </a:p>
          <a:p>
            <a:pPr fontAlgn="base">
              <a:buNone/>
            </a:pPr>
            <a:r>
              <a:rPr lang="en-US" sz="2400" dirty="0" err="1" smtClean="0"/>
              <a:t>enum</a:t>
            </a:r>
            <a:r>
              <a:rPr lang="en-US" sz="2400" dirty="0" smtClean="0"/>
              <a:t> day {</a:t>
            </a:r>
            <a:r>
              <a:rPr lang="en-US" sz="2400" dirty="0" err="1" smtClean="0"/>
              <a:t>sunday</a:t>
            </a:r>
            <a:r>
              <a:rPr lang="en-US" sz="2400" dirty="0" smtClean="0"/>
              <a:t> = 1, </a:t>
            </a:r>
            <a:r>
              <a:rPr lang="en-US" sz="2400" dirty="0" err="1" smtClean="0"/>
              <a:t>monday</a:t>
            </a:r>
            <a:r>
              <a:rPr lang="en-US" sz="2400" dirty="0" smtClean="0"/>
              <a:t>, </a:t>
            </a:r>
            <a:r>
              <a:rPr lang="en-US" sz="2400" dirty="0" err="1" smtClean="0"/>
              <a:t>tuesday</a:t>
            </a:r>
            <a:r>
              <a:rPr lang="en-US" sz="2400" dirty="0" smtClean="0"/>
              <a:t> = 5,</a:t>
            </a:r>
          </a:p>
          <a:p>
            <a:pPr fontAlgn="base">
              <a:buNone/>
            </a:pPr>
            <a:r>
              <a:rPr lang="en-US" sz="2400" dirty="0" smtClean="0"/>
              <a:t>          </a:t>
            </a:r>
            <a:r>
              <a:rPr lang="en-US" sz="2400" dirty="0" err="1" smtClean="0"/>
              <a:t>wednesday</a:t>
            </a:r>
            <a:r>
              <a:rPr lang="en-US" sz="2400" dirty="0" smtClean="0"/>
              <a:t>,  </a:t>
            </a:r>
            <a:r>
              <a:rPr lang="en-US" sz="2400" dirty="0" err="1" smtClean="0"/>
              <a:t>thursday</a:t>
            </a:r>
            <a:r>
              <a:rPr lang="en-US" sz="2400" dirty="0" smtClean="0"/>
              <a:t> = 10, </a:t>
            </a:r>
            <a:r>
              <a:rPr lang="en-US" sz="2400" dirty="0" err="1" smtClean="0"/>
              <a:t>friday</a:t>
            </a:r>
            <a:r>
              <a:rPr lang="en-US" sz="2400" dirty="0" smtClean="0"/>
              <a:t>, </a:t>
            </a:r>
            <a:r>
              <a:rPr lang="en-US" sz="2400" dirty="0" err="1" smtClean="0"/>
              <a:t>saturday</a:t>
            </a:r>
            <a:endParaRPr lang="en-US" sz="2400" dirty="0" smtClean="0"/>
          </a:p>
          <a:p>
            <a:pPr fontAlgn="base">
              <a:buNone/>
            </a:pPr>
            <a:r>
              <a:rPr lang="en-US" sz="2400" dirty="0" smtClean="0"/>
              <a:t>         };</a:t>
            </a:r>
          </a:p>
          <a:p>
            <a:pPr fontAlgn="base">
              <a:buNone/>
            </a:pPr>
            <a:r>
              <a:rPr lang="en-US" sz="2400" dirty="0" err="1" smtClean="0"/>
              <a:t>int</a:t>
            </a:r>
            <a:r>
              <a:rPr lang="en-US" sz="2400" dirty="0" smtClean="0"/>
              <a:t> main() {</a:t>
            </a:r>
          </a:p>
          <a:p>
            <a:pPr fontAlgn="base">
              <a:buNone/>
            </a:pPr>
            <a:r>
              <a:rPr lang="en-US" sz="2400" dirty="0" err="1" smtClean="0"/>
              <a:t>printf</a:t>
            </a:r>
            <a:r>
              <a:rPr lang="en-US" sz="2400" dirty="0" smtClean="0"/>
              <a:t>("%d </a:t>
            </a:r>
            <a:r>
              <a:rPr lang="tr-TR" sz="2400" dirty="0" smtClean="0"/>
              <a:t> </a:t>
            </a:r>
            <a:r>
              <a:rPr lang="en-US" sz="2400" dirty="0" smtClean="0"/>
              <a:t>%d </a:t>
            </a:r>
            <a:r>
              <a:rPr lang="tr-TR" sz="2400" dirty="0" smtClean="0"/>
              <a:t> </a:t>
            </a:r>
            <a:r>
              <a:rPr lang="en-US" sz="2400" dirty="0" smtClean="0"/>
              <a:t>%d </a:t>
            </a:r>
            <a:r>
              <a:rPr lang="tr-TR" sz="2400" dirty="0" smtClean="0"/>
              <a:t> </a:t>
            </a:r>
            <a:r>
              <a:rPr lang="en-US" sz="2400" dirty="0" smtClean="0"/>
              <a:t>%d </a:t>
            </a:r>
            <a:r>
              <a:rPr lang="tr-TR" sz="2400" dirty="0" smtClean="0"/>
              <a:t> </a:t>
            </a:r>
            <a:r>
              <a:rPr lang="en-US" sz="2400" dirty="0" smtClean="0"/>
              <a:t>%</a:t>
            </a:r>
            <a:r>
              <a:rPr lang="tr-TR" sz="2400" dirty="0" smtClean="0"/>
              <a:t>d \n</a:t>
            </a:r>
            <a:r>
              <a:rPr lang="en-US" sz="2400" dirty="0" smtClean="0"/>
              <a:t>%d",</a:t>
            </a:r>
            <a:endParaRPr lang="tr-TR" sz="2400" dirty="0" smtClean="0"/>
          </a:p>
          <a:p>
            <a:pPr fontAlgn="base">
              <a:buNone/>
            </a:pPr>
            <a:r>
              <a:rPr lang="en-US" sz="2400" dirty="0" err="1" smtClean="0"/>
              <a:t>sunday,monday,tuesday,wednesday,thursday,friday+saturday</a:t>
            </a:r>
            <a:r>
              <a:rPr lang="en-US" sz="2400" dirty="0" smtClean="0"/>
              <a:t>);</a:t>
            </a:r>
          </a:p>
          <a:p>
            <a:pPr fontAlgn="base">
              <a:buNone/>
            </a:pPr>
            <a:r>
              <a:rPr lang="en-US" sz="2400" dirty="0" smtClean="0"/>
              <a:t>return 0;</a:t>
            </a:r>
          </a:p>
          <a:p>
            <a:pPr fontAlgn="base">
              <a:buNone/>
            </a:pPr>
            <a:r>
              <a:rPr lang="en-US" sz="2400" dirty="0" smtClean="0"/>
              <a:t>}</a:t>
            </a:r>
            <a:endParaRPr lang="en-US" sz="2400" dirty="0"/>
          </a:p>
        </p:txBody>
      </p:sp>
      <p:graphicFrame>
        <p:nvGraphicFramePr>
          <p:cNvPr id="5" name="4 Tablo"/>
          <p:cNvGraphicFramePr>
            <a:graphicFrameLocks noGrp="1"/>
          </p:cNvGraphicFramePr>
          <p:nvPr/>
        </p:nvGraphicFramePr>
        <p:xfrm>
          <a:off x="4565944" y="5059680"/>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1</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2</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6</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r>
                        <a:rPr lang="tr-TR" sz="1800" b="1" dirty="0" smtClean="0"/>
                        <a:t>1</a:t>
                      </a:r>
                      <a:endParaRPr lang="tr-TR" sz="1800" b="1" dirty="0"/>
                    </a:p>
                  </a:txBody>
                  <a:tcPr>
                    <a:solidFill>
                      <a:schemeClr val="bg1"/>
                    </a:solidFill>
                  </a:tcPr>
                </a:tc>
                <a:tc>
                  <a:txBody>
                    <a:bodyPr/>
                    <a:lstStyle/>
                    <a:p>
                      <a:pPr algn="ctr"/>
                      <a:r>
                        <a:rPr lang="tr-TR" sz="1800" b="1" dirty="0" smtClean="0"/>
                        <a:t>0</a:t>
                      </a:r>
                      <a:endParaRPr lang="tr-TR" sz="1800" b="1" dirty="0"/>
                    </a:p>
                  </a:txBody>
                  <a:tcPr>
                    <a:solidFill>
                      <a:schemeClr val="bg1"/>
                    </a:solidFill>
                  </a:tcPr>
                </a:tc>
              </a:tr>
              <a:tr h="357190">
                <a:tc>
                  <a:txBody>
                    <a:bodyPr/>
                    <a:lstStyle/>
                    <a:p>
                      <a:pPr algn="ctr"/>
                      <a:r>
                        <a:rPr lang="tr-TR" sz="1800" b="1" dirty="0" smtClean="0"/>
                        <a:t>2</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cxnSp>
        <p:nvCxnSpPr>
          <p:cNvPr id="8" name="7 Düz Ok Bağlayıcısı"/>
          <p:cNvCxnSpPr/>
          <p:nvPr/>
        </p:nvCxnSpPr>
        <p:spPr>
          <a:xfrm rot="5400000">
            <a:off x="1748972" y="4521199"/>
            <a:ext cx="580571" cy="72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72457" y="4862285"/>
            <a:ext cx="2685143" cy="1097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mtClean="0"/>
              <a:t>Burada </a:t>
            </a:r>
            <a:r>
              <a:rPr lang="tr-TR" dirty="0" smtClean="0"/>
              <a:t>değişken olarak saklanma ihtiyacı duyulmadan sadece </a:t>
            </a:r>
            <a:r>
              <a:rPr lang="tr-TR" smtClean="0"/>
              <a:t>değerler kullanılmış</a:t>
            </a:r>
            <a:r>
              <a:rPr lang="tr-TR" dirty="0" smtClean="0"/>
              <a:t>.</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57200" y="1219200"/>
            <a:ext cx="8229600" cy="3748585"/>
          </a:xfrm>
        </p:spPr>
        <p:txBody>
          <a:bodyPr>
            <a:noAutofit/>
          </a:bodyPr>
          <a:lstStyle/>
          <a:p>
            <a:pPr>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buNone/>
            </a:pPr>
            <a:r>
              <a:rPr lang="tr-TR" sz="2400" dirty="0" err="1" smtClean="0"/>
              <a:t>enum</a:t>
            </a:r>
            <a:r>
              <a:rPr lang="tr-TR" sz="2400" dirty="0" smtClean="0"/>
              <a:t> </a:t>
            </a:r>
            <a:r>
              <a:rPr lang="tr-TR" sz="2400" dirty="0" err="1" smtClean="0"/>
              <a:t>gunler</a:t>
            </a:r>
            <a:r>
              <a:rPr lang="tr-TR" sz="2400" dirty="0" smtClean="0"/>
              <a:t>{</a:t>
            </a:r>
          </a:p>
          <a:p>
            <a:pPr>
              <a:buNone/>
            </a:pPr>
            <a:r>
              <a:rPr lang="tr-TR" sz="2400" dirty="0" smtClean="0"/>
              <a:t>	pazartesi, </a:t>
            </a:r>
            <a:r>
              <a:rPr lang="tr-TR" sz="2400" dirty="0" err="1" smtClean="0"/>
              <a:t>sali</a:t>
            </a:r>
            <a:r>
              <a:rPr lang="tr-TR" sz="2400" dirty="0" smtClean="0"/>
              <a:t>, </a:t>
            </a:r>
            <a:r>
              <a:rPr lang="tr-TR" sz="2400" dirty="0" err="1" smtClean="0"/>
              <a:t>carsamba</a:t>
            </a:r>
            <a:r>
              <a:rPr lang="tr-TR" sz="2400" dirty="0" smtClean="0"/>
              <a:t>, </a:t>
            </a:r>
            <a:r>
              <a:rPr lang="tr-TR" sz="2400" dirty="0" err="1" smtClean="0"/>
              <a:t>persembe</a:t>
            </a:r>
            <a:r>
              <a:rPr lang="tr-TR" sz="2400" dirty="0" smtClean="0"/>
              <a:t>, cuma=8,cumartesi, pazar };</a:t>
            </a:r>
          </a:p>
          <a:p>
            <a:pPr>
              <a:buNone/>
            </a:pPr>
            <a:r>
              <a:rPr lang="tr-TR" sz="2400" dirty="0" err="1" smtClean="0"/>
              <a:t>int</a:t>
            </a:r>
            <a:r>
              <a:rPr lang="tr-TR" sz="2400" dirty="0" smtClean="0"/>
              <a:t> </a:t>
            </a:r>
            <a:r>
              <a:rPr lang="tr-TR" sz="2400" dirty="0" err="1" smtClean="0"/>
              <a:t>main</a:t>
            </a:r>
            <a:r>
              <a:rPr lang="tr-TR" sz="2400" dirty="0" smtClean="0"/>
              <a:t>()</a:t>
            </a:r>
          </a:p>
          <a:p>
            <a:pPr>
              <a:buNone/>
            </a:pPr>
            <a:r>
              <a:rPr lang="tr-TR" sz="2400" dirty="0" smtClean="0"/>
              <a:t>{		</a:t>
            </a:r>
          </a:p>
          <a:p>
            <a:pPr>
              <a:buNone/>
            </a:pPr>
            <a:r>
              <a:rPr lang="tr-TR" sz="2400" dirty="0" smtClean="0"/>
              <a:t>	</a:t>
            </a:r>
            <a:r>
              <a:rPr lang="tr-TR" sz="2400" dirty="0" err="1" smtClean="0"/>
              <a:t>printf</a:t>
            </a:r>
            <a:r>
              <a:rPr lang="tr-TR" sz="2400" dirty="0" smtClean="0"/>
              <a:t>("%d", </a:t>
            </a:r>
            <a:r>
              <a:rPr lang="tr-TR" sz="2400" dirty="0" err="1" smtClean="0"/>
              <a:t>persembe</a:t>
            </a:r>
            <a:r>
              <a:rPr lang="tr-TR" sz="2400" dirty="0" smtClean="0"/>
              <a:t>+pazar);</a:t>
            </a:r>
          </a:p>
          <a:p>
            <a:pPr>
              <a:buNone/>
            </a:pPr>
            <a:r>
              <a:rPr lang="tr-TR" sz="2400" dirty="0" smtClean="0"/>
              <a:t>	</a:t>
            </a:r>
            <a:r>
              <a:rPr lang="tr-TR" sz="2400" dirty="0" err="1" smtClean="0"/>
              <a:t>return</a:t>
            </a:r>
            <a:r>
              <a:rPr lang="tr-TR" sz="2400" dirty="0" smtClean="0"/>
              <a:t> 0;</a:t>
            </a:r>
          </a:p>
          <a:p>
            <a:pPr>
              <a:buNone/>
            </a:pPr>
            <a:r>
              <a:rPr lang="tr-TR" sz="2400" dirty="0" smtClean="0"/>
              <a:t>}</a:t>
            </a:r>
            <a:endParaRPr lang="tr-TR" sz="2400" dirty="0"/>
          </a:p>
        </p:txBody>
      </p:sp>
      <p:sp>
        <p:nvSpPr>
          <p:cNvPr id="5" name="4 32-Nokta Yıldız"/>
          <p:cNvSpPr/>
          <p:nvPr/>
        </p:nvSpPr>
        <p:spPr>
          <a:xfrm>
            <a:off x="5786446" y="357187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smtClean="0"/>
              <a:t>13</a:t>
            </a:r>
            <a:endParaRPr lang="tr-TR" sz="6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464653">
                    <a:lumMod val="60000"/>
                    <a:lumOff val="40000"/>
                  </a:srgbClr>
                </a:solidFill>
              </a:rPr>
              <a:t>Kodun çıktısını yazınız. (Çıktı kutularına)</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642910" y="1428737"/>
            <a:ext cx="6000792" cy="3429024"/>
          </a:xfrm>
        </p:spPr>
        <p:txBody>
          <a:bodyPr>
            <a:normAutofit fontScale="85000" lnSpcReduction="20000"/>
          </a:bodyPr>
          <a:lstStyle/>
          <a:p>
            <a:pPr algn="just">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lgn="just">
              <a:buNone/>
            </a:pPr>
            <a:r>
              <a:rPr lang="tr-TR" sz="2400" dirty="0" err="1" smtClean="0"/>
              <a:t>enum</a:t>
            </a:r>
            <a:r>
              <a:rPr lang="tr-TR" sz="2400" dirty="0" smtClean="0"/>
              <a:t> </a:t>
            </a:r>
            <a:r>
              <a:rPr lang="tr-TR" sz="2400" dirty="0" err="1" smtClean="0"/>
              <a:t>booleanTuru</a:t>
            </a:r>
            <a:r>
              <a:rPr lang="tr-TR" sz="2400" dirty="0" smtClean="0"/>
              <a:t> {</a:t>
            </a:r>
            <a:r>
              <a:rPr lang="tr-TR" sz="2400" dirty="0" err="1" smtClean="0"/>
              <a:t>yanlis</a:t>
            </a:r>
            <a:r>
              <a:rPr lang="tr-TR" sz="2400" dirty="0" smtClean="0"/>
              <a:t> , </a:t>
            </a:r>
            <a:r>
              <a:rPr lang="tr-TR" sz="2400" dirty="0" err="1" smtClean="0"/>
              <a:t>dogru</a:t>
            </a:r>
            <a:r>
              <a:rPr lang="tr-TR" sz="2400" dirty="0" smtClean="0"/>
              <a:t> };</a:t>
            </a:r>
          </a:p>
          <a:p>
            <a:pPr algn="just">
              <a:buNone/>
            </a:pPr>
            <a:r>
              <a:rPr lang="tr-TR" sz="2400" dirty="0" err="1" smtClean="0"/>
              <a:t>int</a:t>
            </a:r>
            <a:r>
              <a:rPr lang="tr-TR" sz="2400" dirty="0" smtClean="0"/>
              <a:t> </a:t>
            </a:r>
            <a:r>
              <a:rPr lang="tr-TR" sz="2400" dirty="0" err="1" smtClean="0"/>
              <a:t>main</a:t>
            </a:r>
            <a:r>
              <a:rPr lang="tr-TR" sz="2400" dirty="0" smtClean="0"/>
              <a:t>()</a:t>
            </a:r>
          </a:p>
          <a:p>
            <a:pPr algn="just">
              <a:buNone/>
            </a:pPr>
            <a:r>
              <a:rPr lang="tr-TR" sz="2400" dirty="0" smtClean="0"/>
              <a:t>{</a:t>
            </a:r>
          </a:p>
          <a:p>
            <a:pPr algn="just">
              <a:buNone/>
            </a:pPr>
            <a:r>
              <a:rPr lang="tr-TR" sz="2400" dirty="0" smtClean="0"/>
              <a:t>	</a:t>
            </a:r>
            <a:r>
              <a:rPr lang="tr-TR" sz="2400" dirty="0" err="1" smtClean="0"/>
              <a:t>enum</a:t>
            </a:r>
            <a:r>
              <a:rPr lang="tr-TR" sz="2400" dirty="0" smtClean="0"/>
              <a:t> </a:t>
            </a:r>
            <a:r>
              <a:rPr lang="tr-TR" sz="2400" dirty="0" err="1" smtClean="0"/>
              <a:t>booleanTuru</a:t>
            </a:r>
            <a:r>
              <a:rPr lang="tr-TR" sz="2400" dirty="0" smtClean="0"/>
              <a:t> p =!!!!!!!!</a:t>
            </a:r>
            <a:r>
              <a:rPr lang="tr-TR" sz="2400" dirty="0" err="1" smtClean="0"/>
              <a:t>dogru</a:t>
            </a:r>
            <a:r>
              <a:rPr lang="tr-TR" sz="2400" dirty="0" smtClean="0"/>
              <a:t>; //8 tane !</a:t>
            </a:r>
          </a:p>
          <a:p>
            <a:pPr algn="just">
              <a:buNone/>
            </a:pPr>
            <a:r>
              <a:rPr lang="tr-TR" sz="2400" dirty="0" smtClean="0"/>
              <a:t>	p = </a:t>
            </a:r>
            <a:r>
              <a:rPr lang="tr-TR" sz="2400" dirty="0" err="1" smtClean="0"/>
              <a:t>yanlis</a:t>
            </a:r>
            <a:r>
              <a:rPr lang="tr-TR" sz="2400" dirty="0" smtClean="0"/>
              <a:t> &amp;&amp; (</a:t>
            </a:r>
            <a:r>
              <a:rPr lang="tr-TR" sz="2400" dirty="0" err="1" smtClean="0"/>
              <a:t>yanlis</a:t>
            </a:r>
            <a:r>
              <a:rPr lang="tr-TR" sz="2400" dirty="0" smtClean="0"/>
              <a:t> || !</a:t>
            </a:r>
            <a:r>
              <a:rPr lang="tr-TR" sz="2400" dirty="0" err="1" smtClean="0"/>
              <a:t>dogru</a:t>
            </a:r>
            <a:r>
              <a:rPr lang="tr-TR" sz="2400" dirty="0" smtClean="0"/>
              <a:t> || (</a:t>
            </a:r>
            <a:r>
              <a:rPr lang="tr-TR" sz="2400" dirty="0" err="1" smtClean="0"/>
              <a:t>dogru</a:t>
            </a:r>
            <a:r>
              <a:rPr lang="tr-TR" sz="2400" dirty="0" smtClean="0"/>
              <a:t> &amp;&amp; </a:t>
            </a:r>
            <a:r>
              <a:rPr lang="tr-TR" sz="2400" dirty="0" err="1" smtClean="0"/>
              <a:t>yanlis</a:t>
            </a:r>
            <a:r>
              <a:rPr lang="tr-TR" sz="2400" dirty="0" smtClean="0"/>
              <a:t>))</a:t>
            </a:r>
          </a:p>
          <a:p>
            <a:pPr algn="just">
              <a:buNone/>
            </a:pPr>
            <a:r>
              <a:rPr lang="tr-TR" sz="2400" dirty="0" smtClean="0"/>
              <a:t>			&amp;&amp; (</a:t>
            </a:r>
            <a:r>
              <a:rPr lang="tr-TR" sz="2400" dirty="0" err="1" smtClean="0"/>
              <a:t>dogru</a:t>
            </a:r>
            <a:r>
              <a:rPr lang="tr-TR" sz="2400" dirty="0" smtClean="0"/>
              <a:t> || !</a:t>
            </a:r>
            <a:r>
              <a:rPr lang="tr-TR" sz="2400" dirty="0" err="1" smtClean="0"/>
              <a:t>yanlis</a:t>
            </a:r>
            <a:r>
              <a:rPr lang="tr-TR" sz="2400" dirty="0" smtClean="0"/>
              <a:t> || !!!</a:t>
            </a:r>
            <a:r>
              <a:rPr lang="tr-TR" sz="2400" dirty="0" err="1" smtClean="0"/>
              <a:t>dogru</a:t>
            </a:r>
            <a:r>
              <a:rPr lang="tr-TR" sz="2400" dirty="0" smtClean="0"/>
              <a:t>);</a:t>
            </a:r>
          </a:p>
          <a:p>
            <a:pPr algn="just">
              <a:buNone/>
            </a:pPr>
            <a:r>
              <a:rPr lang="tr-TR" sz="2400" dirty="0" smtClean="0"/>
              <a:t>	</a:t>
            </a:r>
            <a:r>
              <a:rPr lang="tr-TR" sz="2400" dirty="0" err="1" smtClean="0"/>
              <a:t>printf</a:t>
            </a:r>
            <a:r>
              <a:rPr lang="tr-TR" sz="2400" dirty="0" smtClean="0"/>
              <a:t>("%d/0", p);</a:t>
            </a:r>
          </a:p>
          <a:p>
            <a:pPr algn="just">
              <a:buNone/>
            </a:pPr>
            <a:r>
              <a:rPr lang="tr-TR" sz="2400" dirty="0" smtClean="0"/>
              <a:t>	</a:t>
            </a:r>
            <a:r>
              <a:rPr lang="tr-TR" sz="2400" dirty="0" err="1" smtClean="0"/>
              <a:t>return</a:t>
            </a:r>
            <a:r>
              <a:rPr lang="tr-TR" sz="2400" dirty="0" smtClean="0"/>
              <a:t> 0;</a:t>
            </a:r>
          </a:p>
          <a:p>
            <a:pPr algn="just">
              <a:buNone/>
            </a:pPr>
            <a:r>
              <a:rPr lang="tr-TR" sz="2400" dirty="0" smtClean="0"/>
              <a:t>}</a:t>
            </a:r>
            <a:endParaRPr lang="tr-TR" sz="2400" dirty="0" smtClean="0">
              <a:solidFill>
                <a:schemeClr val="tx1"/>
              </a:solidFill>
            </a:endParaRPr>
          </a:p>
          <a:p>
            <a:pPr algn="just">
              <a:buFont typeface="Wingdings" pitchFamily="2" charset="2"/>
              <a:buChar char="§"/>
            </a:pPr>
            <a:endParaRPr lang="tr-TR" sz="2400" dirty="0" smtClean="0">
              <a:solidFill>
                <a:schemeClr val="tx1"/>
              </a:solidFill>
            </a:endParaRPr>
          </a:p>
          <a:p>
            <a:pPr algn="just"/>
            <a:endParaRPr lang="tr-TR" sz="2400" dirty="0" smtClean="0"/>
          </a:p>
          <a:p>
            <a:pPr algn="just"/>
            <a:endParaRPr lang="tr-TR" sz="2400" dirty="0" smtClean="0">
              <a:solidFill>
                <a:schemeClr val="tx1"/>
              </a:solidFill>
            </a:endParaRPr>
          </a:p>
          <a:p>
            <a:pPr algn="just"/>
            <a:endParaRPr lang="tr-TR" sz="2400" dirty="0" smtClean="0">
              <a:solidFill>
                <a:schemeClr val="tx1"/>
              </a:solidFill>
            </a:endParaRPr>
          </a:p>
          <a:p>
            <a:pPr algn="just"/>
            <a:endParaRPr lang="tr-TR" sz="2400" b="1" dirty="0" smtClean="0">
              <a:solidFill>
                <a:schemeClr val="tx1"/>
              </a:solidFill>
            </a:endParaRPr>
          </a:p>
          <a:p>
            <a:pPr algn="just"/>
            <a:endParaRPr lang="tr-TR" sz="2400" b="1" dirty="0" smtClean="0">
              <a:solidFill>
                <a:schemeClr val="tx1"/>
              </a:solidFill>
            </a:endParaRPr>
          </a:p>
        </p:txBody>
      </p:sp>
      <p:pic>
        <p:nvPicPr>
          <p:cNvPr id="6" name="5 Resim" descr="soru.jpg"/>
          <p:cNvPicPr>
            <a:picLocks noChangeAspect="1"/>
          </p:cNvPicPr>
          <p:nvPr/>
        </p:nvPicPr>
        <p:blipFill>
          <a:blip r:embed="rId3"/>
          <a:stretch>
            <a:fillRect/>
          </a:stretch>
        </p:blipFill>
        <p:spPr>
          <a:xfrm>
            <a:off x="6286512" y="4285271"/>
            <a:ext cx="2339344" cy="1758541"/>
          </a:xfrm>
          <a:prstGeom prst="rect">
            <a:avLst/>
          </a:prstGeom>
        </p:spPr>
      </p:pic>
      <p:sp>
        <p:nvSpPr>
          <p:cNvPr id="9" name="8 Köşeleri Yuvarlanmış Dikdörtgen Belirtme Çizgisi"/>
          <p:cNvSpPr/>
          <p:nvPr/>
        </p:nvSpPr>
        <p:spPr>
          <a:xfrm>
            <a:off x="5929322" y="1428736"/>
            <a:ext cx="2643206" cy="1071570"/>
          </a:xfrm>
          <a:prstGeom prst="wedgeRoundRectCallout">
            <a:avLst>
              <a:gd name="adj1" fmla="val -915"/>
              <a:gd name="adj2" fmla="val 8189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Dikkat, bu sorunun çözümü göründüğü kadar karışık değildir!</a:t>
            </a:r>
            <a:endParaRPr lang="tr-TR" dirty="0"/>
          </a:p>
        </p:txBody>
      </p:sp>
      <p:sp>
        <p:nvSpPr>
          <p:cNvPr id="7" name="6 Yuvarlatılmış Dikdörtgen"/>
          <p:cNvSpPr/>
          <p:nvPr/>
        </p:nvSpPr>
        <p:spPr>
          <a:xfrm>
            <a:off x="1071538" y="4500570"/>
            <a:ext cx="2428892" cy="1785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Mantıksal ifadelerin sonucu kesinleştikten sonra biz</a:t>
            </a:r>
            <a:r>
              <a:rPr lang="tr-TR" sz="1200" dirty="0" smtClean="0"/>
              <a:t>(acemi olanlarımız || sınavda bol vakti olanlarımız hariç</a:t>
            </a:r>
            <a:r>
              <a:rPr lang="tr-TR" sz="1400" dirty="0" smtClean="0"/>
              <a:t>) gerisini hesaplamayız.</a:t>
            </a:r>
            <a:endParaRPr lang="tr-TR" sz="1400" dirty="0"/>
          </a:p>
        </p:txBody>
      </p:sp>
      <p:grpSp>
        <p:nvGrpSpPr>
          <p:cNvPr id="4" name="18 Grup"/>
          <p:cNvGrpSpPr/>
          <p:nvPr/>
        </p:nvGrpSpPr>
        <p:grpSpPr>
          <a:xfrm>
            <a:off x="7215206" y="2571744"/>
            <a:ext cx="1462082" cy="1571617"/>
            <a:chOff x="3929058" y="2357430"/>
            <a:chExt cx="2247900" cy="2714625"/>
          </a:xfrm>
        </p:grpSpPr>
        <p:pic>
          <p:nvPicPr>
            <p:cNvPr id="14" name="13 Resim" descr="a8a075fd0f7936412dd03f94e45a7561--owl-clip-art-petite-section.jpg"/>
            <p:cNvPicPr>
              <a:picLocks noChangeAspect="1"/>
            </p:cNvPicPr>
            <p:nvPr/>
          </p:nvPicPr>
          <p:blipFill>
            <a:blip r:embed="rId4"/>
            <a:stretch>
              <a:fillRect/>
            </a:stretch>
          </p:blipFill>
          <p:spPr>
            <a:xfrm>
              <a:off x="3929058" y="2357430"/>
              <a:ext cx="2247900" cy="2714625"/>
            </a:xfrm>
            <a:prstGeom prst="rect">
              <a:avLst/>
            </a:prstGeom>
          </p:spPr>
        </p:pic>
        <p:sp>
          <p:nvSpPr>
            <p:cNvPr id="15" name="14 Oval"/>
            <p:cNvSpPr/>
            <p:nvPr/>
          </p:nvSpPr>
          <p:spPr>
            <a:xfrm>
              <a:off x="4357686" y="2714620"/>
              <a:ext cx="1571637" cy="10715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7 Resim" descr="cartoon-eyes-hi.png"/>
            <p:cNvPicPr>
              <a:picLocks noChangeAspect="1"/>
            </p:cNvPicPr>
            <p:nvPr/>
          </p:nvPicPr>
          <p:blipFill>
            <a:blip r:embed="rId5" cstate="print"/>
            <a:stretch>
              <a:fillRect/>
            </a:stretch>
          </p:blipFill>
          <p:spPr>
            <a:xfrm>
              <a:off x="4572000" y="2571744"/>
              <a:ext cx="1174534" cy="982241"/>
            </a:xfrm>
            <a:prstGeom prst="rect">
              <a:avLst/>
            </a:prstGeom>
          </p:spPr>
        </p:pic>
        <p:cxnSp>
          <p:nvCxnSpPr>
            <p:cNvPr id="11" name="10 Düz Bağlayıcı"/>
            <p:cNvCxnSpPr/>
            <p:nvPr/>
          </p:nvCxnSpPr>
          <p:spPr>
            <a:xfrm rot="5400000" flipH="1" flipV="1">
              <a:off x="4822033" y="3107528"/>
              <a:ext cx="714379" cy="2143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20 Dikdörtgen"/>
          <p:cNvSpPr/>
          <p:nvPr/>
        </p:nvSpPr>
        <p:spPr>
          <a:xfrm>
            <a:off x="3857620" y="3929066"/>
            <a:ext cx="2357438"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b="1" u="sng" dirty="0" smtClean="0">
                <a:ea typeface="Verdana" pitchFamily="34" charset="0"/>
                <a:cs typeface="Verdana" pitchFamily="34" charset="0"/>
              </a:rPr>
              <a:t>HATA1:</a:t>
            </a:r>
            <a:r>
              <a:rPr lang="tr-TR" sz="1400" dirty="0" smtClean="0">
                <a:ea typeface="Verdana" pitchFamily="34" charset="0"/>
                <a:cs typeface="Verdana" pitchFamily="34" charset="0"/>
              </a:rPr>
              <a:t>Kod hiç derlenemeyecektir.</a:t>
            </a:r>
          </a:p>
          <a:p>
            <a:r>
              <a:rPr lang="tr-TR" sz="1400" b="1" u="sng" dirty="0" smtClean="0">
                <a:ea typeface="Verdana" pitchFamily="34" charset="0"/>
                <a:cs typeface="Verdana" pitchFamily="34" charset="0"/>
              </a:rPr>
              <a:t>HATA2:</a:t>
            </a:r>
            <a:r>
              <a:rPr lang="tr-TR" sz="1400" dirty="0" smtClean="0">
                <a:ea typeface="Verdana" pitchFamily="34" charset="0"/>
                <a:cs typeface="Verdana" pitchFamily="34" charset="0"/>
              </a:rPr>
              <a:t>Kod derlenecek ama çalışması esnasında hata verecektir.</a:t>
            </a:r>
          </a:p>
          <a:p>
            <a:r>
              <a:rPr lang="tr-TR" sz="1400" b="1" u="sng" dirty="0" smtClean="0">
                <a:ea typeface="Verdana" pitchFamily="34" charset="0"/>
                <a:cs typeface="Verdana" pitchFamily="34" charset="0"/>
              </a:rPr>
              <a:t>HATA3:</a:t>
            </a:r>
            <a:r>
              <a:rPr lang="tr-TR" sz="1400" dirty="0" smtClean="0">
                <a:ea typeface="Verdana" pitchFamily="34" charset="0"/>
                <a:cs typeface="Verdana" pitchFamily="34" charset="0"/>
              </a:rPr>
              <a:t>Kod derlenecek ama çalışması esnasında sonsuz döngüye girecektir.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Java’daki </a:t>
            </a:r>
            <a:r>
              <a:rPr lang="tr-TR" dirty="0" err="1" smtClean="0"/>
              <a:t>boolean’ı</a:t>
            </a:r>
            <a:r>
              <a:rPr lang="tr-TR" dirty="0" smtClean="0"/>
              <a:t> </a:t>
            </a:r>
            <a:r>
              <a:rPr lang="tr-TR" dirty="0" err="1" smtClean="0"/>
              <a:t>C’de</a:t>
            </a:r>
            <a:r>
              <a:rPr lang="tr-TR" dirty="0" smtClean="0"/>
              <a:t> </a:t>
            </a:r>
            <a:r>
              <a:rPr lang="tr-TR" dirty="0" err="1" smtClean="0"/>
              <a:t>enum</a:t>
            </a:r>
            <a:r>
              <a:rPr lang="tr-TR" dirty="0" smtClean="0"/>
              <a:t> ile tanımlama</a:t>
            </a:r>
            <a:endParaRPr lang="tr-TR" dirty="0"/>
          </a:p>
        </p:txBody>
      </p:sp>
      <p:sp>
        <p:nvSpPr>
          <p:cNvPr id="3" name="2 İçerik Yer Tutucusu"/>
          <p:cNvSpPr>
            <a:spLocks noGrp="1"/>
          </p:cNvSpPr>
          <p:nvPr>
            <p:ph sz="quarter" idx="1"/>
          </p:nvPr>
        </p:nvSpPr>
        <p:spPr/>
        <p:txBody>
          <a:bodyPr>
            <a:normAutofit fontScale="92500" lnSpcReduction="10000"/>
          </a:bodyPr>
          <a:lstStyle/>
          <a:p>
            <a:pPr fontAlgn="base"/>
            <a:r>
              <a:rPr lang="tr-TR" dirty="0" err="1" smtClean="0"/>
              <a:t>C’de</a:t>
            </a:r>
            <a:r>
              <a:rPr lang="tr-TR" dirty="0" smtClean="0"/>
              <a:t> </a:t>
            </a:r>
            <a:r>
              <a:rPr lang="tr-TR" dirty="0" err="1" smtClean="0"/>
              <a:t>boolean</a:t>
            </a:r>
            <a:r>
              <a:rPr lang="tr-TR" dirty="0" smtClean="0"/>
              <a:t> değişken türü yoktur ama istersek </a:t>
            </a:r>
            <a:r>
              <a:rPr lang="tr-TR" dirty="0" err="1" smtClean="0"/>
              <a:t>enum</a:t>
            </a:r>
            <a:r>
              <a:rPr lang="tr-TR" dirty="0" smtClean="0"/>
              <a:t> ile kendimiz tanımlayabiliriz.</a:t>
            </a:r>
          </a:p>
          <a:p>
            <a:pPr fontAlgn="base"/>
            <a:r>
              <a:rPr lang="tr-TR" dirty="0" err="1" smtClean="0"/>
              <a:t>enum</a:t>
            </a:r>
            <a:r>
              <a:rPr lang="tr-TR" dirty="0" smtClean="0"/>
              <a:t> ile C kendi özel veri türlerimizi tanımlamamıza imkan tanıyor. </a:t>
            </a:r>
          </a:p>
          <a:p>
            <a:pPr fontAlgn="base">
              <a:buNone/>
            </a:pPr>
            <a:r>
              <a:rPr lang="tr-TR" b="1" dirty="0" err="1" smtClean="0"/>
              <a:t>enum</a:t>
            </a:r>
            <a:r>
              <a:rPr lang="tr-TR" b="1" dirty="0" smtClean="0"/>
              <a:t> </a:t>
            </a:r>
            <a:r>
              <a:rPr lang="tr-TR" b="1" dirty="0" err="1" smtClean="0"/>
              <a:t>boolean</a:t>
            </a:r>
            <a:r>
              <a:rPr lang="tr-TR" b="1" dirty="0" smtClean="0"/>
              <a:t> { </a:t>
            </a:r>
            <a:r>
              <a:rPr lang="tr-TR" b="1" dirty="0" err="1" smtClean="0"/>
              <a:t>false</a:t>
            </a:r>
            <a:r>
              <a:rPr lang="tr-TR" b="1" dirty="0" smtClean="0"/>
              <a:t>=0, </a:t>
            </a:r>
            <a:r>
              <a:rPr lang="tr-TR" b="1" dirty="0" err="1" smtClean="0"/>
              <a:t>true</a:t>
            </a:r>
            <a:r>
              <a:rPr lang="tr-TR" b="1" dirty="0" smtClean="0"/>
              <a:t>=1 };</a:t>
            </a:r>
          </a:p>
          <a:p>
            <a:pPr fontAlgn="base">
              <a:buNone/>
            </a:pPr>
            <a:r>
              <a:rPr lang="tr-TR" dirty="0" smtClean="0"/>
              <a:t>ya da</a:t>
            </a:r>
          </a:p>
          <a:p>
            <a:pPr fontAlgn="base">
              <a:buNone/>
            </a:pPr>
            <a:r>
              <a:rPr lang="tr-TR" dirty="0" err="1" smtClean="0"/>
              <a:t>enum</a:t>
            </a:r>
            <a:r>
              <a:rPr lang="tr-TR" dirty="0" smtClean="0"/>
              <a:t> </a:t>
            </a:r>
            <a:r>
              <a:rPr lang="tr-TR" dirty="0" err="1" smtClean="0"/>
              <a:t>boolean</a:t>
            </a:r>
            <a:r>
              <a:rPr lang="tr-TR" dirty="0" smtClean="0"/>
              <a:t> { </a:t>
            </a:r>
            <a:r>
              <a:rPr lang="tr-TR" dirty="0" err="1" smtClean="0"/>
              <a:t>false</a:t>
            </a:r>
            <a:r>
              <a:rPr lang="tr-TR" dirty="0" smtClean="0"/>
              <a:t>, </a:t>
            </a:r>
            <a:r>
              <a:rPr lang="tr-TR" dirty="0" err="1" smtClean="0"/>
              <a:t>true</a:t>
            </a:r>
            <a:r>
              <a:rPr lang="tr-TR" dirty="0" smtClean="0"/>
              <a:t> }; </a:t>
            </a:r>
            <a:r>
              <a:rPr lang="tr-TR" sz="1900" dirty="0" smtClean="0"/>
              <a:t>// zaten varsayılan olarak 0’dan başladığı için</a:t>
            </a:r>
            <a:endParaRPr lang="tr-TR" dirty="0" smtClean="0"/>
          </a:p>
          <a:p>
            <a:pPr fontAlgn="base">
              <a:buNone/>
            </a:pPr>
            <a:endParaRPr lang="tr-TR" dirty="0" smtClean="0"/>
          </a:p>
          <a:p>
            <a:pPr fontAlgn="base">
              <a:buNone/>
            </a:pPr>
            <a:r>
              <a:rPr lang="tr-TR" dirty="0" smtClean="0"/>
              <a:t>dediğimizde kodda geçen </a:t>
            </a:r>
            <a:r>
              <a:rPr lang="tr-TR" dirty="0" err="1" smtClean="0"/>
              <a:t>false</a:t>
            </a:r>
            <a:r>
              <a:rPr lang="tr-TR" dirty="0" smtClean="0"/>
              <a:t> değerleri 0 ile, </a:t>
            </a:r>
            <a:r>
              <a:rPr lang="tr-TR" dirty="0" err="1" smtClean="0"/>
              <a:t>true</a:t>
            </a:r>
            <a:r>
              <a:rPr lang="tr-TR" dirty="0" smtClean="0"/>
              <a:t> değerleri 1 ile değişebilir olur. </a:t>
            </a:r>
            <a:r>
              <a:rPr lang="tr-TR" dirty="0" err="1" smtClean="0"/>
              <a:t>enum</a:t>
            </a:r>
            <a:r>
              <a:rPr lang="tr-TR" dirty="0" smtClean="0"/>
              <a:t> tanımı esnasında isim de atanırsa (yukarıdaki </a:t>
            </a:r>
            <a:r>
              <a:rPr lang="tr-TR" dirty="0" err="1" smtClean="0"/>
              <a:t>boolean</a:t>
            </a:r>
            <a:r>
              <a:rPr lang="tr-TR" dirty="0" smtClean="0"/>
              <a:t> gibi), kod içerisinde</a:t>
            </a:r>
          </a:p>
          <a:p>
            <a:pPr fontAlgn="base">
              <a:buNone/>
            </a:pPr>
            <a:r>
              <a:rPr lang="tr-TR" b="1" i="1" dirty="0" err="1" smtClean="0"/>
              <a:t>enum</a:t>
            </a:r>
            <a:r>
              <a:rPr lang="tr-TR" b="1" i="1" dirty="0" smtClean="0"/>
              <a:t> </a:t>
            </a:r>
            <a:r>
              <a:rPr lang="tr-TR" b="1" i="1" dirty="0" err="1" smtClean="0"/>
              <a:t>boolean</a:t>
            </a:r>
            <a:r>
              <a:rPr lang="tr-TR" b="1" i="1" dirty="0" smtClean="0"/>
              <a:t> x = </a:t>
            </a:r>
            <a:r>
              <a:rPr lang="tr-TR" b="1" i="1" dirty="0" err="1" smtClean="0"/>
              <a:t>false</a:t>
            </a:r>
            <a:r>
              <a:rPr lang="tr-TR" b="1" i="1" dirty="0" smtClean="0"/>
              <a:t>; </a:t>
            </a:r>
            <a:r>
              <a:rPr lang="tr-TR" dirty="0" smtClean="0"/>
              <a:t>gibi kullanarak, kendimize ait bir değişken türü de oluşturmuş sayılabiliriz.</a:t>
            </a:r>
            <a:endParaRPr lang="en-US"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t>Bunu biliyor musunuz? Hız mı kontrol mü?</a:t>
            </a:r>
            <a:endParaRPr lang="tr-TR" i="1" dirty="0"/>
          </a:p>
        </p:txBody>
      </p:sp>
      <p:sp>
        <p:nvSpPr>
          <p:cNvPr id="3" name="2 İçerik Yer Tutucusu"/>
          <p:cNvSpPr>
            <a:spLocks noGrp="1"/>
          </p:cNvSpPr>
          <p:nvPr>
            <p:ph sz="quarter" idx="1"/>
          </p:nvPr>
        </p:nvSpPr>
        <p:spPr/>
        <p:txBody>
          <a:bodyPr/>
          <a:lstStyle/>
          <a:p>
            <a:r>
              <a:rPr lang="tr-TR" dirty="0" smtClean="0"/>
              <a:t>C dili bu soruya hız ile cevap verir.</a:t>
            </a:r>
          </a:p>
          <a:p>
            <a:pPr lvl="1"/>
            <a:r>
              <a:rPr lang="tr-TR" dirty="0" smtClean="0"/>
              <a:t>Örneğin aşağıdaki kod C dilinde bir söz dizim hatası oluşturmaz. Dizinin ilk elemanından 10 </a:t>
            </a:r>
            <a:r>
              <a:rPr lang="tr-TR" dirty="0" err="1" smtClean="0"/>
              <a:t>int</a:t>
            </a:r>
            <a:r>
              <a:rPr lang="tr-TR" dirty="0" smtClean="0"/>
              <a:t>(40 bayt) ötede ne varsa onu yazdırır.</a:t>
            </a:r>
          </a:p>
          <a:p>
            <a:pPr lvl="1"/>
            <a:endParaRPr lang="tr-TR" dirty="0" smtClean="0"/>
          </a:p>
          <a:p>
            <a:pPr lvl="1"/>
            <a:endParaRPr lang="tr-TR" dirty="0" smtClean="0"/>
          </a:p>
          <a:p>
            <a:pPr lvl="1"/>
            <a:endParaRPr lang="tr-TR" dirty="0" smtClean="0"/>
          </a:p>
          <a:p>
            <a:pPr lvl="1"/>
            <a:endParaRPr lang="tr-TR" dirty="0" smtClean="0"/>
          </a:p>
          <a:p>
            <a:pPr lvl="1"/>
            <a:endParaRPr lang="tr-TR" dirty="0" smtClean="0"/>
          </a:p>
          <a:p>
            <a:pPr lvl="1"/>
            <a:endParaRPr lang="tr-TR" dirty="0" smtClean="0"/>
          </a:p>
          <a:p>
            <a:pPr lvl="1"/>
            <a:r>
              <a:rPr lang="tr-TR" dirty="0" smtClean="0"/>
              <a:t>Kullanıcının dizinin son elemanının dizi[9] olduğunu bilerek kodlaması beklenir.</a:t>
            </a:r>
            <a:endParaRPr lang="tr-TR" dirty="0"/>
          </a:p>
        </p:txBody>
      </p:sp>
      <p:pic>
        <p:nvPicPr>
          <p:cNvPr id="962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00298" y="2857496"/>
            <a:ext cx="3994979" cy="214314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t>Bunu biliyor musunuz? Hız mı kontrol mü?</a:t>
            </a:r>
            <a:endParaRPr lang="tr-TR" i="1" dirty="0"/>
          </a:p>
        </p:txBody>
      </p:sp>
      <p:sp>
        <p:nvSpPr>
          <p:cNvPr id="3" name="2 İçerik Yer Tutucusu"/>
          <p:cNvSpPr>
            <a:spLocks noGrp="1"/>
          </p:cNvSpPr>
          <p:nvPr>
            <p:ph sz="quarter" idx="1"/>
          </p:nvPr>
        </p:nvSpPr>
        <p:spPr/>
        <p:txBody>
          <a:bodyPr/>
          <a:lstStyle/>
          <a:p>
            <a:r>
              <a:rPr lang="tr-TR" dirty="0" smtClean="0"/>
              <a:t>Başka diller bu soruya kontrol diye cevap verebilir.</a:t>
            </a:r>
          </a:p>
          <a:p>
            <a:pPr lvl="1"/>
            <a:r>
              <a:rPr lang="tr-TR" dirty="0" smtClean="0"/>
              <a:t>Örn. Java'da dizi kullanımında, dizi indislerinin uygunluğu kontrol edilir ve </a:t>
            </a:r>
            <a:r>
              <a:rPr lang="tr-TR" i="1" dirty="0" smtClean="0"/>
              <a:t>"</a:t>
            </a:r>
            <a:r>
              <a:rPr lang="tr-TR" i="1" dirty="0" err="1" smtClean="0"/>
              <a:t>Array</a:t>
            </a:r>
            <a:r>
              <a:rPr lang="tr-TR" i="1" dirty="0" smtClean="0"/>
              <a:t> </a:t>
            </a:r>
            <a:r>
              <a:rPr lang="tr-TR" i="1" dirty="0" err="1" smtClean="0"/>
              <a:t>Index</a:t>
            </a:r>
            <a:r>
              <a:rPr lang="tr-TR" i="1" dirty="0" smtClean="0"/>
              <a:t> </a:t>
            </a:r>
            <a:r>
              <a:rPr lang="tr-TR" i="1" dirty="0" err="1" smtClean="0"/>
              <a:t>Out</a:t>
            </a:r>
            <a:r>
              <a:rPr lang="tr-TR" i="1" dirty="0" smtClean="0"/>
              <a:t> of </a:t>
            </a:r>
            <a:r>
              <a:rPr lang="tr-TR" i="1" dirty="0" err="1" smtClean="0"/>
              <a:t>Bounds</a:t>
            </a:r>
            <a:r>
              <a:rPr lang="tr-TR" i="1" dirty="0" smtClean="0"/>
              <a:t>" </a:t>
            </a:r>
            <a:r>
              <a:rPr lang="tr-TR" dirty="0" smtClean="0"/>
              <a:t>hatası üretilir.</a:t>
            </a:r>
            <a:endParaRPr lang="tr-TR" dirty="0"/>
          </a:p>
        </p:txBody>
      </p:sp>
      <p:pic>
        <p:nvPicPr>
          <p:cNvPr id="6" name="5 Resim" descr="Ekran Alıntısı.JPG"/>
          <p:cNvPicPr>
            <a:picLocks noChangeAspect="1"/>
          </p:cNvPicPr>
          <p:nvPr/>
        </p:nvPicPr>
        <p:blipFill>
          <a:blip r:embed="rId2"/>
          <a:stretch>
            <a:fillRect/>
          </a:stretch>
        </p:blipFill>
        <p:spPr>
          <a:xfrm>
            <a:off x="1132574" y="2500306"/>
            <a:ext cx="6797012" cy="3429024"/>
          </a:xfrm>
          <a:prstGeom prst="rect">
            <a:avLst/>
          </a:prstGeom>
        </p:spPr>
      </p:pic>
      <p:sp>
        <p:nvSpPr>
          <p:cNvPr id="7" name="6 Yuvarlatılmış Dikdörtgen"/>
          <p:cNvSpPr/>
          <p:nvPr/>
        </p:nvSpPr>
        <p:spPr>
          <a:xfrm>
            <a:off x="5572132" y="2857496"/>
            <a:ext cx="3143272" cy="17145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smtClean="0"/>
              <a:t>Bu kontrol dizi[0] gibi doğru kullanımlar için de gerçekleştirileceği için </a:t>
            </a:r>
            <a:r>
              <a:rPr lang="tr-TR" dirty="0" err="1" smtClean="0"/>
              <a:t>C'e</a:t>
            </a:r>
            <a:r>
              <a:rPr lang="tr-TR" dirty="0" smtClean="0"/>
              <a:t> kıyasla yavaşlık söz konusudur.</a:t>
            </a:r>
            <a:endParaRPr lang="tr-TR"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medical-device-life-sciences.jpg"/>
          <p:cNvPicPr>
            <a:picLocks noChangeAspect="1"/>
          </p:cNvPicPr>
          <p:nvPr/>
        </p:nvPicPr>
        <p:blipFill>
          <a:blip r:embed="rId2" cstate="print"/>
          <a:stretch>
            <a:fillRect/>
          </a:stretch>
        </p:blipFill>
        <p:spPr>
          <a:xfrm>
            <a:off x="5857884" y="1571612"/>
            <a:ext cx="2357454" cy="1768091"/>
          </a:xfrm>
          <a:prstGeom prst="rect">
            <a:avLst/>
          </a:prstGeom>
        </p:spPr>
      </p:pic>
      <p:pic>
        <p:nvPicPr>
          <p:cNvPr id="8" name="7 Resim" descr="Medical-Devices.jpg"/>
          <p:cNvPicPr>
            <a:picLocks noChangeAspect="1"/>
          </p:cNvPicPr>
          <p:nvPr/>
        </p:nvPicPr>
        <p:blipFill>
          <a:blip r:embed="rId3"/>
          <a:stretch>
            <a:fillRect/>
          </a:stretch>
        </p:blipFill>
        <p:spPr>
          <a:xfrm>
            <a:off x="1000100" y="3429000"/>
            <a:ext cx="2326837" cy="1357322"/>
          </a:xfrm>
          <a:prstGeom prst="rect">
            <a:avLst/>
          </a:prstGeom>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219200"/>
            <a:ext cx="8229600" cy="3495684"/>
          </a:xfrm>
        </p:spPr>
        <p:txBody>
          <a:bodyPr>
            <a:normAutofit/>
          </a:bodyPr>
          <a:lstStyle/>
          <a:p>
            <a:r>
              <a:rPr lang="en-US" b="1" dirty="0" smtClean="0"/>
              <a:t>Which industry uses C programming language? Why?</a:t>
            </a:r>
          </a:p>
          <a:p>
            <a:endParaRPr lang="tr-TR" dirty="0"/>
          </a:p>
        </p:txBody>
      </p:sp>
      <p:sp>
        <p:nvSpPr>
          <p:cNvPr id="4" name="3 Dikdörtgen"/>
          <p:cNvSpPr/>
          <p:nvPr/>
        </p:nvSpPr>
        <p:spPr>
          <a:xfrm>
            <a:off x="500034" y="1928802"/>
            <a:ext cx="2357454"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smtClean="0"/>
              <a:t>Why? Because C is a small language that gives you a lot of low level control while providing the readability of a high level language which is why it is sometimes referred to as a </a:t>
            </a:r>
            <a:r>
              <a:rPr lang="en-US" sz="1200" b="1" dirty="0" smtClean="0"/>
              <a:t>middle level </a:t>
            </a:r>
            <a:r>
              <a:rPr lang="en-US" sz="1200" dirty="0" smtClean="0"/>
              <a:t>language.</a:t>
            </a:r>
            <a:endParaRPr lang="tr-TR" sz="1200" dirty="0"/>
          </a:p>
        </p:txBody>
      </p:sp>
      <p:sp>
        <p:nvSpPr>
          <p:cNvPr id="5" name="4 Dikdörtgen"/>
          <p:cNvSpPr/>
          <p:nvPr/>
        </p:nvSpPr>
        <p:spPr>
          <a:xfrm>
            <a:off x="5572132" y="3500438"/>
            <a:ext cx="3000364"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t>Because it is a small language and is natively compiled, if you’re familiar with the instruction set for the CPU you are targeting, you can very often second guess what the assembly will be as you write the source code. This helps with </a:t>
            </a:r>
            <a:r>
              <a:rPr lang="en-US" sz="1200" b="1" dirty="0" smtClean="0"/>
              <a:t>optimization</a:t>
            </a:r>
            <a:r>
              <a:rPr lang="en-US" sz="1200" dirty="0" smtClean="0"/>
              <a:t> particularly where you want to avoid leaving too much in the hands of the compiler. In short, the limited abstraction gives you </a:t>
            </a:r>
            <a:r>
              <a:rPr lang="en-US" sz="1200" b="1" dirty="0" smtClean="0"/>
              <a:t>fine grained control </a:t>
            </a:r>
            <a:r>
              <a:rPr lang="en-US" sz="1200" dirty="0" smtClean="0"/>
              <a:t>as a programmer.</a:t>
            </a:r>
            <a:endParaRPr lang="tr-TR" sz="1200" dirty="0"/>
          </a:p>
        </p:txBody>
      </p:sp>
      <p:sp>
        <p:nvSpPr>
          <p:cNvPr id="6" name="5 Metin kutusu"/>
          <p:cNvSpPr txBox="1"/>
          <p:nvPr/>
        </p:nvSpPr>
        <p:spPr>
          <a:xfrm>
            <a:off x="571472" y="6357958"/>
            <a:ext cx="8143932" cy="369332"/>
          </a:xfrm>
          <a:prstGeom prst="rect">
            <a:avLst/>
          </a:prstGeom>
          <a:noFill/>
        </p:spPr>
        <p:txBody>
          <a:bodyPr wrap="square" rtlCol="0">
            <a:spAutoFit/>
          </a:bodyPr>
          <a:lstStyle/>
          <a:p>
            <a:r>
              <a:rPr lang="tr-TR" dirty="0" smtClean="0"/>
              <a:t>https://www.quora.com/Which-industry-uses-C-programming-language-Why</a:t>
            </a:r>
            <a:endParaRPr lang="tr-TR" dirty="0"/>
          </a:p>
        </p:txBody>
      </p:sp>
      <p:pic>
        <p:nvPicPr>
          <p:cNvPr id="7" name="6 Resim" descr="ff_insets_biomed.jpg"/>
          <p:cNvPicPr>
            <a:picLocks noChangeAspect="1"/>
          </p:cNvPicPr>
          <p:nvPr/>
        </p:nvPicPr>
        <p:blipFill>
          <a:blip r:embed="rId4" cstate="print"/>
          <a:stretch>
            <a:fillRect/>
          </a:stretch>
        </p:blipFill>
        <p:spPr>
          <a:xfrm>
            <a:off x="4643438" y="3143248"/>
            <a:ext cx="805217" cy="117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Resim" descr="Copy-of-robotics.jpg"/>
          <p:cNvPicPr>
            <a:picLocks noChangeAspect="1"/>
          </p:cNvPicPr>
          <p:nvPr/>
        </p:nvPicPr>
        <p:blipFill>
          <a:blip r:embed="rId5"/>
          <a:stretch>
            <a:fillRect/>
          </a:stretch>
        </p:blipFill>
        <p:spPr>
          <a:xfrm>
            <a:off x="4000496" y="4643446"/>
            <a:ext cx="1718272" cy="1632358"/>
          </a:xfrm>
          <a:prstGeom prst="rect">
            <a:avLst/>
          </a:prstGeom>
          <a:ln>
            <a:noFill/>
          </a:ln>
          <a:effectLst>
            <a:softEdge rad="112500"/>
          </a:effectLst>
        </p:spPr>
      </p:pic>
      <p:sp>
        <p:nvSpPr>
          <p:cNvPr id="11" name="10 Dikdörtgen"/>
          <p:cNvSpPr/>
          <p:nvPr/>
        </p:nvSpPr>
        <p:spPr>
          <a:xfrm>
            <a:off x="3000364" y="1785926"/>
            <a:ext cx="285752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dirty="0" smtClean="0"/>
              <a:t>…</a:t>
            </a:r>
            <a:r>
              <a:rPr lang="en-US" sz="1200" b="1" dirty="0" smtClean="0"/>
              <a:t>It is very fast and </a:t>
            </a:r>
            <a:r>
              <a:rPr lang="en-US" sz="1200" dirty="0" smtClean="0"/>
              <a:t>allows a great deal of granular control over resources. Will you ever need it? Well, it’s a lot like learning math before using a calculator, or learning how to perform statistical calculations before just using them in Excel…</a:t>
            </a:r>
            <a:endParaRPr lang="tr-TR" sz="1200" dirty="0"/>
          </a:p>
        </p:txBody>
      </p:sp>
      <p:sp>
        <p:nvSpPr>
          <p:cNvPr id="12" name="11 Dikdörtgen"/>
          <p:cNvSpPr/>
          <p:nvPr/>
        </p:nvSpPr>
        <p:spPr>
          <a:xfrm>
            <a:off x="785786" y="4857760"/>
            <a:ext cx="271464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C is used where </a:t>
            </a:r>
            <a:r>
              <a:rPr lang="en-US" sz="1200" b="1" dirty="0" smtClean="0"/>
              <a:t>speed of execution </a:t>
            </a:r>
            <a:r>
              <a:rPr lang="en-US" sz="1200" dirty="0" smtClean="0"/>
              <a:t>and the smallest memory footprint is very important. Usually this is the embedded controller market. C compiles down to small code and fast code. I still use it for non embedded applications because it's fast.</a:t>
            </a:r>
            <a:endParaRPr lang="en-US" sz="1200"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Hastane uygulaması</a:t>
            </a:r>
            <a:endParaRPr lang="tr-TR" dirty="0"/>
          </a:p>
        </p:txBody>
      </p:sp>
      <p:sp>
        <p:nvSpPr>
          <p:cNvPr id="3" name="2 İçerik Yer Tutucusu"/>
          <p:cNvSpPr>
            <a:spLocks noGrp="1"/>
          </p:cNvSpPr>
          <p:nvPr>
            <p:ph sz="quarter" idx="1"/>
          </p:nvPr>
        </p:nvSpPr>
        <p:spPr/>
        <p:txBody>
          <a:bodyPr/>
          <a:lstStyle/>
          <a:p>
            <a:r>
              <a:rPr lang="tr-TR" dirty="0" smtClean="0"/>
              <a:t>Tarih isimli bir yapı yapınız. (</a:t>
            </a:r>
            <a:r>
              <a:rPr lang="tr-TR" i="1" dirty="0" err="1" smtClean="0"/>
              <a:t>gun</a:t>
            </a:r>
            <a:r>
              <a:rPr lang="tr-TR" i="1" dirty="0" smtClean="0"/>
              <a:t>, ay ve </a:t>
            </a:r>
            <a:r>
              <a:rPr lang="tr-TR" i="1" dirty="0" err="1" smtClean="0"/>
              <a:t>yil</a:t>
            </a:r>
            <a:r>
              <a:rPr lang="tr-TR" i="1" dirty="0" smtClean="0"/>
              <a:t> </a:t>
            </a:r>
            <a:r>
              <a:rPr lang="tr-TR" i="1" dirty="0" err="1" smtClean="0"/>
              <a:t>bilesenli</a:t>
            </a:r>
            <a:r>
              <a:rPr lang="tr-TR" dirty="0" smtClean="0"/>
              <a:t>)</a:t>
            </a:r>
          </a:p>
          <a:p>
            <a:r>
              <a:rPr lang="tr-TR" dirty="0" smtClean="0"/>
              <a:t>Bir hastanedeki bebekler için şöyle bir yapı yapınız.</a:t>
            </a:r>
          </a:p>
          <a:p>
            <a:pPr lvl="1"/>
            <a:r>
              <a:rPr lang="tr-TR" dirty="0" smtClean="0"/>
              <a:t>İsimleri</a:t>
            </a:r>
          </a:p>
          <a:p>
            <a:pPr lvl="1"/>
            <a:r>
              <a:rPr lang="tr-TR" dirty="0" smtClean="0"/>
              <a:t>Anne isim</a:t>
            </a:r>
          </a:p>
          <a:p>
            <a:pPr lvl="1"/>
            <a:r>
              <a:rPr lang="tr-TR" dirty="0" smtClean="0"/>
              <a:t>Baba isim</a:t>
            </a:r>
          </a:p>
          <a:p>
            <a:pPr lvl="1"/>
            <a:r>
              <a:rPr lang="tr-TR" dirty="0" smtClean="0"/>
              <a:t>Doğum tarihleri</a:t>
            </a:r>
          </a:p>
          <a:p>
            <a:pPr lvl="1"/>
            <a:r>
              <a:rPr lang="tr-TR" dirty="0" smtClean="0"/>
              <a:t>Doğum kiloları</a:t>
            </a:r>
          </a:p>
          <a:p>
            <a:pPr lvl="1"/>
            <a:r>
              <a:rPr lang="tr-TR" dirty="0" smtClean="0"/>
              <a:t>Aşısı (</a:t>
            </a:r>
            <a:r>
              <a:rPr lang="tr-TR" dirty="0" err="1" smtClean="0"/>
              <a:t>enum</a:t>
            </a:r>
            <a:r>
              <a:rPr lang="tr-TR" dirty="0" smtClean="0"/>
              <a:t> ile “yapıldı”, “yapılmadı”)</a:t>
            </a:r>
          </a:p>
        </p:txBody>
      </p:sp>
      <p:pic>
        <p:nvPicPr>
          <p:cNvPr id="4" name="3 Resim" descr="91a3f2a4-2f0c-4d72-8f0c-c9307e5fd15d.jpg"/>
          <p:cNvPicPr>
            <a:picLocks noChangeAspect="1"/>
          </p:cNvPicPr>
          <p:nvPr/>
        </p:nvPicPr>
        <p:blipFill>
          <a:blip r:embed="rId2"/>
          <a:stretch>
            <a:fillRect/>
          </a:stretch>
        </p:blipFill>
        <p:spPr>
          <a:xfrm>
            <a:off x="6643702" y="2357430"/>
            <a:ext cx="1964527" cy="2619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Yuvarlatılmış Dikdörtgen"/>
          <p:cNvSpPr/>
          <p:nvPr/>
        </p:nvSpPr>
        <p:spPr>
          <a:xfrm>
            <a:off x="785786" y="4929198"/>
            <a:ext cx="185738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Aylar da </a:t>
            </a:r>
            <a:r>
              <a:rPr lang="tr-TR" dirty="0" err="1" smtClean="0"/>
              <a:t>enum</a:t>
            </a:r>
            <a:r>
              <a:rPr lang="tr-TR" dirty="0" smtClean="0"/>
              <a:t> ile yapılsın.</a:t>
            </a:r>
            <a:endParaRPr lang="tr-TR" dirty="0"/>
          </a:p>
        </p:txBody>
      </p:sp>
      <p:sp>
        <p:nvSpPr>
          <p:cNvPr id="6" name="5 Yuvarlatılmış Dikdörtgen"/>
          <p:cNvSpPr/>
          <p:nvPr/>
        </p:nvSpPr>
        <p:spPr>
          <a:xfrm>
            <a:off x="3143240" y="5072074"/>
            <a:ext cx="285752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Tarihi tek aşamada(üç değeri birlikte) atansın.</a:t>
            </a:r>
            <a:endParaRPr lang="tr-TR" dirty="0"/>
          </a:p>
        </p:txBody>
      </p:sp>
      <p:sp>
        <p:nvSpPr>
          <p:cNvPr id="8" name="7 Yuvarlatılmış Dikdörtgen"/>
          <p:cNvSpPr/>
          <p:nvPr/>
        </p:nvSpPr>
        <p:spPr>
          <a:xfrm>
            <a:off x="6786578" y="5286388"/>
            <a:ext cx="178595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Bir sonraki slayttaki kodu inceleyelim.</a:t>
            </a:r>
            <a:endParaRPr lang="tr-TR"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Ara Sınav </a:t>
            </a:r>
            <a:r>
              <a:rPr lang="tr-TR" dirty="0" err="1" smtClean="0"/>
              <a:t>II'e</a:t>
            </a:r>
            <a:r>
              <a:rPr lang="tr-TR" dirty="0" smtClean="0"/>
              <a:t> doğru...</a:t>
            </a:r>
            <a:br>
              <a:rPr lang="tr-TR" dirty="0" smtClean="0"/>
            </a:br>
            <a:r>
              <a:rPr lang="tr-TR" dirty="0" err="1" smtClean="0"/>
              <a:t>scanf'te</a:t>
            </a:r>
            <a:r>
              <a:rPr lang="tr-TR" dirty="0" smtClean="0"/>
              <a:t> &amp; unutulursa ne olur?</a:t>
            </a:r>
            <a:endParaRPr lang="tr-TR" dirty="0"/>
          </a:p>
        </p:txBody>
      </p:sp>
      <p:sp>
        <p:nvSpPr>
          <p:cNvPr id="3" name="2 İçerik Yer Tutucusu"/>
          <p:cNvSpPr>
            <a:spLocks noGrp="1"/>
          </p:cNvSpPr>
          <p:nvPr>
            <p:ph sz="quarter" idx="1"/>
          </p:nvPr>
        </p:nvSpPr>
        <p:spPr/>
        <p:txBody>
          <a:bodyPr/>
          <a:lstStyle/>
          <a:p>
            <a:r>
              <a:rPr lang="tr-TR" dirty="0" smtClean="0"/>
              <a:t>Derleyicinin düşünce şekli</a:t>
            </a:r>
            <a:endParaRPr lang="tr-TR" dirty="0"/>
          </a:p>
        </p:txBody>
      </p:sp>
      <p:sp>
        <p:nvSpPr>
          <p:cNvPr id="4" name="3 Yuvarlatılmış Dikdörtgen"/>
          <p:cNvSpPr/>
          <p:nvPr/>
        </p:nvSpPr>
        <p:spPr>
          <a:xfrm>
            <a:off x="571472" y="4857760"/>
            <a:ext cx="8072494"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DEVCPP FARK EDEBİLİR Mİ?</a:t>
            </a:r>
          </a:p>
          <a:p>
            <a:pPr algn="ctr"/>
            <a:r>
              <a:rPr lang="tr-TR" dirty="0" smtClean="0"/>
              <a:t>Detaylandırılmış uyarı olarak “</a:t>
            </a:r>
            <a:r>
              <a:rPr lang="tr-TR" dirty="0" err="1" smtClean="0"/>
              <a:t>int</a:t>
            </a:r>
            <a:r>
              <a:rPr lang="tr-TR" dirty="0" smtClean="0"/>
              <a:t>*(</a:t>
            </a:r>
            <a:r>
              <a:rPr lang="tr-TR" dirty="0" err="1" smtClean="0"/>
              <a:t>int</a:t>
            </a:r>
            <a:r>
              <a:rPr lang="tr-TR" dirty="0" smtClean="0"/>
              <a:t> adresi) beklerken </a:t>
            </a:r>
            <a:r>
              <a:rPr lang="tr-TR" dirty="0" err="1" smtClean="0"/>
              <a:t>int</a:t>
            </a:r>
            <a:r>
              <a:rPr lang="tr-TR" dirty="0" smtClean="0"/>
              <a:t> geldi” gibi bir uyarı verir. Çalışma zamanında kodunuz çöküyorsa ilk önce bu durumdan şüphelenin.</a:t>
            </a:r>
          </a:p>
        </p:txBody>
      </p:sp>
      <p:sp>
        <p:nvSpPr>
          <p:cNvPr id="5" name="4 Yuvarlatılmış Dikdörtgen"/>
          <p:cNvSpPr/>
          <p:nvPr/>
        </p:nvSpPr>
        <p:spPr>
          <a:xfrm>
            <a:off x="6286512" y="785794"/>
            <a:ext cx="2643206" cy="9286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smtClean="0"/>
              <a:t>HATANIN TÜRÜ:</a:t>
            </a:r>
            <a:br>
              <a:rPr lang="tr-TR" dirty="0" smtClean="0"/>
            </a:br>
            <a:r>
              <a:rPr lang="tr-TR" dirty="0" smtClean="0"/>
              <a:t>ÇALIŞMA ZAMANI HATASI</a:t>
            </a:r>
            <a:endParaRPr lang="tr-TR" dirty="0"/>
          </a:p>
        </p:txBody>
      </p:sp>
      <p:sp>
        <p:nvSpPr>
          <p:cNvPr id="6" name="5 Yuvarlatılmış Dikdörtgen"/>
          <p:cNvSpPr/>
          <p:nvPr/>
        </p:nvSpPr>
        <p:spPr>
          <a:xfrm>
            <a:off x="5429256" y="2214554"/>
            <a:ext cx="3286148" cy="221457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Kodun metni</a:t>
            </a:r>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a:p>
        </p:txBody>
      </p:sp>
      <p:pic>
        <p:nvPicPr>
          <p:cNvPr id="7" name="Picture 2" descr="http://imageenvision.com/sm/0025-0803-0519-0114_clip_art_graphic_of_a_grumpy_desktop_computer_cartoon_character_with_his_hands_on_his_hips.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900" b="-12490"/>
          <a:stretch/>
        </p:blipFill>
        <p:spPr bwMode="auto">
          <a:xfrm>
            <a:off x="571472" y="2857496"/>
            <a:ext cx="1340100" cy="15569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8" name="7 Bulut Belirtme Çizgisi"/>
          <p:cNvSpPr/>
          <p:nvPr/>
        </p:nvSpPr>
        <p:spPr>
          <a:xfrm>
            <a:off x="2000232" y="1857364"/>
            <a:ext cx="3143272" cy="2500330"/>
          </a:xfrm>
          <a:prstGeom prst="cloudCallout">
            <a:avLst>
              <a:gd name="adj1" fmla="val -53207"/>
              <a:gd name="adj2" fmla="val 6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smtClean="0"/>
              <a:t>sayi'nin</a:t>
            </a:r>
            <a:r>
              <a:rPr lang="tr-TR" sz="1400" dirty="0" smtClean="0"/>
              <a:t>  o anki değeri 7 ise ben onu adres </a:t>
            </a:r>
            <a:r>
              <a:rPr lang="tr-TR" sz="1400" dirty="0" err="1" smtClean="0"/>
              <a:t>sanar</a:t>
            </a:r>
            <a:r>
              <a:rPr lang="tr-TR" sz="1400" dirty="0" smtClean="0"/>
              <a:t>, </a:t>
            </a:r>
            <a:r>
              <a:rPr lang="tr-TR" sz="1400" dirty="0" err="1" smtClean="0"/>
              <a:t>RAM'deki</a:t>
            </a:r>
            <a:r>
              <a:rPr lang="tr-TR" sz="1400" dirty="0" smtClean="0"/>
              <a:t> 7 bölgesine kayıt yapmaya çalışırım. Öyle bir yer olmayınca da kod çöker.</a:t>
            </a:r>
            <a:endParaRPr lang="tr-TR" sz="1400" dirty="0"/>
          </a:p>
        </p:txBody>
      </p:sp>
      <p:pic>
        <p:nvPicPr>
          <p:cNvPr id="1026" name="Picture 2"/>
          <p:cNvPicPr>
            <a:picLocks noChangeAspect="1" noChangeArrowheads="1"/>
          </p:cNvPicPr>
          <p:nvPr/>
        </p:nvPicPr>
        <p:blipFill>
          <a:blip r:embed="rId3"/>
          <a:stretch>
            <a:fillRect/>
          </a:stretch>
        </p:blipFill>
        <p:spPr bwMode="auto">
          <a:xfrm>
            <a:off x="5857884" y="2928934"/>
            <a:ext cx="2500330" cy="869885"/>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Hastane uygulaması</a:t>
            </a:r>
            <a:endParaRPr lang="tr-TR" dirty="0"/>
          </a:p>
        </p:txBody>
      </p:sp>
      <p:sp>
        <p:nvSpPr>
          <p:cNvPr id="3" name="2 İçerik Yer Tutucusu"/>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1000" dirty="0" smtClean="0"/>
              <a:t>#</a:t>
            </a:r>
            <a:r>
              <a:rPr lang="tr-TR" sz="1000" dirty="0" err="1" smtClean="0"/>
              <a:t>include</a:t>
            </a:r>
            <a:r>
              <a:rPr lang="tr-TR" sz="1000" dirty="0" smtClean="0"/>
              <a:t> &lt;</a:t>
            </a:r>
            <a:r>
              <a:rPr lang="tr-TR" sz="1000" dirty="0" err="1" smtClean="0"/>
              <a:t>stdio</a:t>
            </a:r>
            <a:r>
              <a:rPr lang="tr-TR" sz="1000" dirty="0" smtClean="0"/>
              <a:t>.h&gt;</a:t>
            </a:r>
          </a:p>
          <a:p>
            <a:pPr>
              <a:buNone/>
            </a:pPr>
            <a:r>
              <a:rPr lang="tr-TR" sz="1000" dirty="0" smtClean="0"/>
              <a:t>#</a:t>
            </a:r>
            <a:r>
              <a:rPr lang="tr-TR" sz="1000" dirty="0" err="1" smtClean="0"/>
              <a:t>include</a:t>
            </a:r>
            <a:r>
              <a:rPr lang="tr-TR" sz="1000" dirty="0" smtClean="0"/>
              <a:t> &lt;</a:t>
            </a:r>
            <a:r>
              <a:rPr lang="tr-TR" sz="1000" dirty="0" err="1" smtClean="0"/>
              <a:t>string</a:t>
            </a:r>
            <a:r>
              <a:rPr lang="tr-TR" sz="1000" dirty="0" smtClean="0"/>
              <a:t>.h&gt;</a:t>
            </a:r>
          </a:p>
          <a:p>
            <a:pPr>
              <a:buNone/>
            </a:pPr>
            <a:r>
              <a:rPr lang="tr-TR" sz="1000" dirty="0" err="1" smtClean="0"/>
              <a:t>enum</a:t>
            </a:r>
            <a:r>
              <a:rPr lang="tr-TR" sz="1000" dirty="0" smtClean="0"/>
              <a:t> </a:t>
            </a:r>
            <a:r>
              <a:rPr lang="tr-TR" sz="1000" dirty="0" err="1" smtClean="0"/>
              <a:t>month</a:t>
            </a:r>
            <a:r>
              <a:rPr lang="tr-TR" sz="1000" dirty="0" smtClean="0"/>
              <a:t>{ocak=1, </a:t>
            </a:r>
            <a:r>
              <a:rPr lang="tr-TR" sz="1000" dirty="0" err="1" smtClean="0"/>
              <a:t>subat</a:t>
            </a:r>
            <a:r>
              <a:rPr lang="tr-TR" sz="1000" dirty="0" smtClean="0"/>
              <a:t>,mart,nisan,</a:t>
            </a:r>
            <a:r>
              <a:rPr lang="tr-TR" sz="1000" dirty="0" err="1" smtClean="0"/>
              <a:t>mayis</a:t>
            </a:r>
            <a:r>
              <a:rPr lang="tr-TR" sz="1000" dirty="0" smtClean="0"/>
              <a:t>,haziran,temmuz,</a:t>
            </a:r>
            <a:r>
              <a:rPr lang="tr-TR" sz="1000" dirty="0" err="1" smtClean="0"/>
              <a:t>agustos</a:t>
            </a:r>
            <a:r>
              <a:rPr lang="tr-TR" sz="1000" dirty="0" smtClean="0"/>
              <a:t>,</a:t>
            </a:r>
            <a:r>
              <a:rPr lang="tr-TR" sz="1000" dirty="0" err="1" smtClean="0"/>
              <a:t>eylul</a:t>
            </a:r>
            <a:r>
              <a:rPr lang="tr-TR" sz="1000" dirty="0" smtClean="0"/>
              <a:t>, ekim, </a:t>
            </a:r>
            <a:r>
              <a:rPr lang="tr-TR" sz="1000" dirty="0" err="1" smtClean="0"/>
              <a:t>kasim</a:t>
            </a:r>
            <a:r>
              <a:rPr lang="tr-TR" sz="1000" dirty="0" smtClean="0"/>
              <a:t>, </a:t>
            </a:r>
            <a:r>
              <a:rPr lang="tr-TR" sz="1000" dirty="0" err="1" smtClean="0"/>
              <a:t>aralik</a:t>
            </a:r>
            <a:r>
              <a:rPr lang="tr-TR" sz="1000" dirty="0" smtClean="0"/>
              <a:t> };</a:t>
            </a:r>
          </a:p>
          <a:p>
            <a:pPr>
              <a:buNone/>
            </a:pPr>
            <a:r>
              <a:rPr lang="tr-TR" sz="1000" dirty="0" err="1" smtClean="0"/>
              <a:t>enum</a:t>
            </a:r>
            <a:r>
              <a:rPr lang="tr-TR" sz="1000" dirty="0" smtClean="0"/>
              <a:t> </a:t>
            </a:r>
            <a:r>
              <a:rPr lang="tr-TR" sz="1000" dirty="0" err="1" smtClean="0"/>
              <a:t>vaccine</a:t>
            </a:r>
            <a:r>
              <a:rPr lang="tr-TR" sz="1000" dirty="0" smtClean="0"/>
              <a:t>{</a:t>
            </a:r>
            <a:r>
              <a:rPr lang="tr-TR" sz="1000" dirty="0" err="1" smtClean="0"/>
              <a:t>yapilmadi</a:t>
            </a:r>
            <a:r>
              <a:rPr lang="tr-TR" sz="1000" dirty="0" smtClean="0"/>
              <a:t>, </a:t>
            </a:r>
            <a:r>
              <a:rPr lang="tr-TR" sz="1000" dirty="0" err="1" smtClean="0"/>
              <a:t>yapildi</a:t>
            </a:r>
            <a:r>
              <a:rPr lang="tr-TR" sz="1000" dirty="0" smtClean="0"/>
              <a:t>} ;</a:t>
            </a:r>
          </a:p>
          <a:p>
            <a:pPr>
              <a:buNone/>
            </a:pPr>
            <a:r>
              <a:rPr lang="tr-TR" sz="1000" dirty="0" err="1" smtClean="0"/>
              <a:t>typedef</a:t>
            </a:r>
            <a:r>
              <a:rPr lang="tr-TR" sz="1000" dirty="0" smtClean="0"/>
              <a:t> </a:t>
            </a:r>
            <a:r>
              <a:rPr lang="tr-TR" sz="1000" dirty="0" err="1" smtClean="0"/>
              <a:t>struct</a:t>
            </a:r>
            <a:r>
              <a:rPr lang="tr-TR" sz="1000" dirty="0" smtClean="0"/>
              <a:t>{</a:t>
            </a:r>
          </a:p>
          <a:p>
            <a:pPr>
              <a:buNone/>
            </a:pPr>
            <a:r>
              <a:rPr lang="tr-TR" sz="1000" dirty="0" smtClean="0"/>
              <a:t>	</a:t>
            </a:r>
            <a:r>
              <a:rPr lang="tr-TR" sz="1000" dirty="0" err="1" smtClean="0"/>
              <a:t>int</a:t>
            </a:r>
            <a:r>
              <a:rPr lang="tr-TR" sz="1000" dirty="0" smtClean="0"/>
              <a:t> </a:t>
            </a:r>
            <a:r>
              <a:rPr lang="tr-TR" sz="1000" dirty="0" err="1" smtClean="0"/>
              <a:t>gun</a:t>
            </a:r>
            <a:r>
              <a:rPr lang="tr-TR" sz="1000" dirty="0" smtClean="0"/>
              <a:t>;</a:t>
            </a:r>
          </a:p>
          <a:p>
            <a:pPr>
              <a:buNone/>
            </a:pPr>
            <a:r>
              <a:rPr lang="tr-TR" sz="1000" dirty="0" smtClean="0"/>
              <a:t>	</a:t>
            </a:r>
            <a:r>
              <a:rPr lang="tr-TR" sz="1000" dirty="0" err="1" smtClean="0"/>
              <a:t>enum</a:t>
            </a:r>
            <a:r>
              <a:rPr lang="tr-TR" sz="1000" dirty="0" smtClean="0"/>
              <a:t> </a:t>
            </a:r>
            <a:r>
              <a:rPr lang="tr-TR" sz="1000" dirty="0" err="1" smtClean="0"/>
              <a:t>month</a:t>
            </a:r>
            <a:r>
              <a:rPr lang="tr-TR" sz="1000" dirty="0" smtClean="0"/>
              <a:t> ay;</a:t>
            </a:r>
          </a:p>
          <a:p>
            <a:pPr>
              <a:buNone/>
            </a:pPr>
            <a:r>
              <a:rPr lang="tr-TR" sz="1000" dirty="0" smtClean="0"/>
              <a:t>	</a:t>
            </a:r>
            <a:r>
              <a:rPr lang="tr-TR" sz="1000" dirty="0" err="1" smtClean="0"/>
              <a:t>int</a:t>
            </a:r>
            <a:r>
              <a:rPr lang="tr-TR" sz="1000" dirty="0" smtClean="0"/>
              <a:t> </a:t>
            </a:r>
            <a:r>
              <a:rPr lang="tr-TR" sz="1000" dirty="0" err="1" smtClean="0"/>
              <a:t>yil</a:t>
            </a:r>
            <a:r>
              <a:rPr lang="tr-TR" sz="1000" dirty="0" smtClean="0"/>
              <a:t>;</a:t>
            </a:r>
          </a:p>
          <a:p>
            <a:pPr>
              <a:buNone/>
            </a:pPr>
            <a:r>
              <a:rPr lang="tr-TR" sz="1000" dirty="0" smtClean="0"/>
              <a:t> }</a:t>
            </a:r>
            <a:r>
              <a:rPr lang="tr-TR" sz="1000" dirty="0" err="1" smtClean="0"/>
              <a:t>date</a:t>
            </a:r>
            <a:r>
              <a:rPr lang="tr-TR" sz="1000" dirty="0" smtClean="0"/>
              <a:t>;</a:t>
            </a:r>
          </a:p>
          <a:p>
            <a:pPr>
              <a:buNone/>
            </a:pPr>
            <a:endParaRPr lang="tr-TR" sz="1000" dirty="0" smtClean="0"/>
          </a:p>
          <a:p>
            <a:pPr>
              <a:buNone/>
            </a:pPr>
            <a:r>
              <a:rPr lang="tr-TR" sz="1000" dirty="0" err="1" smtClean="0"/>
              <a:t>typedef</a:t>
            </a:r>
            <a:r>
              <a:rPr lang="tr-TR" sz="1000" dirty="0" smtClean="0"/>
              <a:t> </a:t>
            </a:r>
            <a:r>
              <a:rPr lang="tr-TR" sz="1000" dirty="0" err="1" smtClean="0"/>
              <a:t>struct</a:t>
            </a:r>
            <a:r>
              <a:rPr lang="tr-TR" sz="1000" dirty="0" smtClean="0"/>
              <a:t>{</a:t>
            </a:r>
          </a:p>
          <a:p>
            <a:pPr>
              <a:buNone/>
            </a:pPr>
            <a:r>
              <a:rPr lang="tr-TR" sz="1000" dirty="0" smtClean="0"/>
              <a:t>	</a:t>
            </a:r>
            <a:r>
              <a:rPr lang="tr-TR" sz="1000" dirty="0" err="1" smtClean="0"/>
              <a:t>char</a:t>
            </a:r>
            <a:r>
              <a:rPr lang="tr-TR" sz="1000" dirty="0" smtClean="0"/>
              <a:t> isim[50];</a:t>
            </a:r>
          </a:p>
          <a:p>
            <a:pPr>
              <a:buNone/>
            </a:pPr>
            <a:r>
              <a:rPr lang="tr-TR" sz="1000" dirty="0" smtClean="0"/>
              <a:t>	</a:t>
            </a:r>
            <a:r>
              <a:rPr lang="tr-TR" sz="1000" dirty="0" err="1" smtClean="0"/>
              <a:t>date</a:t>
            </a:r>
            <a:r>
              <a:rPr lang="tr-TR" sz="1000" dirty="0" smtClean="0"/>
              <a:t> </a:t>
            </a:r>
            <a:r>
              <a:rPr lang="tr-TR" sz="1000" dirty="0" err="1" smtClean="0"/>
              <a:t>dogumtarihi</a:t>
            </a:r>
            <a:r>
              <a:rPr lang="tr-TR" sz="1000" dirty="0" smtClean="0"/>
              <a:t>;</a:t>
            </a:r>
          </a:p>
          <a:p>
            <a:pPr>
              <a:buNone/>
            </a:pPr>
            <a:r>
              <a:rPr lang="tr-TR" sz="1000" dirty="0" smtClean="0"/>
              <a:t>	</a:t>
            </a:r>
            <a:r>
              <a:rPr lang="tr-TR" sz="1000" dirty="0" err="1" smtClean="0"/>
              <a:t>char</a:t>
            </a:r>
            <a:r>
              <a:rPr lang="tr-TR" sz="1000" dirty="0" smtClean="0"/>
              <a:t> anne[50], baba[50];</a:t>
            </a:r>
          </a:p>
          <a:p>
            <a:pPr>
              <a:buNone/>
            </a:pPr>
            <a:r>
              <a:rPr lang="tr-TR" sz="1000" dirty="0" smtClean="0"/>
              <a:t>	</a:t>
            </a:r>
            <a:r>
              <a:rPr lang="tr-TR" sz="1000" dirty="0" err="1" smtClean="0"/>
              <a:t>double</a:t>
            </a:r>
            <a:r>
              <a:rPr lang="tr-TR" sz="1000" dirty="0" smtClean="0"/>
              <a:t> kilo;</a:t>
            </a:r>
          </a:p>
          <a:p>
            <a:pPr>
              <a:buNone/>
            </a:pPr>
            <a:r>
              <a:rPr lang="tr-TR" sz="1000" dirty="0" smtClean="0"/>
              <a:t>	</a:t>
            </a:r>
            <a:r>
              <a:rPr lang="tr-TR" sz="1000" dirty="0" err="1" smtClean="0"/>
              <a:t>enum</a:t>
            </a:r>
            <a:r>
              <a:rPr lang="tr-TR" sz="1000" dirty="0" smtClean="0"/>
              <a:t> </a:t>
            </a:r>
            <a:r>
              <a:rPr lang="tr-TR" sz="1000" dirty="0" err="1" smtClean="0"/>
              <a:t>vaccine</a:t>
            </a:r>
            <a:r>
              <a:rPr lang="tr-TR" sz="1000" dirty="0" smtClean="0"/>
              <a:t> asi;</a:t>
            </a:r>
          </a:p>
          <a:p>
            <a:pPr>
              <a:buNone/>
            </a:pPr>
            <a:r>
              <a:rPr lang="tr-TR" sz="1000" dirty="0" smtClean="0"/>
              <a:t>}</a:t>
            </a:r>
            <a:r>
              <a:rPr lang="tr-TR" sz="1000" dirty="0" err="1" smtClean="0"/>
              <a:t>baby</a:t>
            </a:r>
            <a:r>
              <a:rPr lang="tr-TR" sz="1000" dirty="0" smtClean="0"/>
              <a:t>; </a:t>
            </a:r>
          </a:p>
          <a:p>
            <a:pPr>
              <a:buNone/>
            </a:pPr>
            <a:r>
              <a:rPr lang="tr-TR" sz="1000" dirty="0" err="1" smtClean="0"/>
              <a:t>void</a:t>
            </a:r>
            <a:r>
              <a:rPr lang="tr-TR" sz="1000" dirty="0" smtClean="0"/>
              <a:t> </a:t>
            </a:r>
            <a:r>
              <a:rPr lang="tr-TR" sz="1000" dirty="0" err="1" smtClean="0"/>
              <a:t>yazdir</a:t>
            </a:r>
            <a:r>
              <a:rPr lang="tr-TR" sz="1000" dirty="0" smtClean="0"/>
              <a:t>(</a:t>
            </a:r>
            <a:r>
              <a:rPr lang="tr-TR" sz="1000" dirty="0" err="1" smtClean="0"/>
              <a:t>baby</a:t>
            </a:r>
            <a:r>
              <a:rPr lang="tr-TR" sz="1000" dirty="0" smtClean="0"/>
              <a:t>* bebe);</a:t>
            </a:r>
          </a:p>
        </p:txBody>
      </p:sp>
      <p:sp>
        <p:nvSpPr>
          <p:cNvPr id="5" name="4 Dikdörtgen"/>
          <p:cNvSpPr/>
          <p:nvPr/>
        </p:nvSpPr>
        <p:spPr>
          <a:xfrm>
            <a:off x="2928926" y="2214554"/>
            <a:ext cx="592937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tr-TR" sz="1000" dirty="0" err="1" smtClean="0"/>
              <a:t>int</a:t>
            </a:r>
            <a:r>
              <a:rPr lang="tr-TR" sz="1000" dirty="0" smtClean="0"/>
              <a:t> </a:t>
            </a:r>
            <a:r>
              <a:rPr lang="tr-TR" sz="1000" dirty="0" err="1" smtClean="0"/>
              <a:t>main</a:t>
            </a:r>
            <a:r>
              <a:rPr lang="tr-TR" sz="1000" dirty="0" smtClean="0"/>
              <a:t>()</a:t>
            </a:r>
          </a:p>
          <a:p>
            <a:pPr>
              <a:buNone/>
            </a:pPr>
            <a:r>
              <a:rPr lang="tr-TR" sz="1000" dirty="0" smtClean="0"/>
              <a:t>{</a:t>
            </a:r>
          </a:p>
          <a:p>
            <a:pPr>
              <a:buNone/>
            </a:pPr>
            <a:r>
              <a:rPr lang="tr-TR" sz="1000" dirty="0" err="1" smtClean="0"/>
              <a:t>baby</a:t>
            </a:r>
            <a:r>
              <a:rPr lang="tr-TR" sz="1000" dirty="0" smtClean="0"/>
              <a:t> bebek;</a:t>
            </a:r>
          </a:p>
          <a:p>
            <a:pPr>
              <a:buNone/>
            </a:pPr>
            <a:r>
              <a:rPr lang="tr-TR" sz="1000" dirty="0" err="1" smtClean="0"/>
              <a:t>strcpy</a:t>
            </a:r>
            <a:r>
              <a:rPr lang="tr-TR" sz="1000" dirty="0" smtClean="0"/>
              <a:t>(bebek.isim, "</a:t>
            </a:r>
            <a:r>
              <a:rPr lang="tr-TR" sz="1000" dirty="0" err="1" smtClean="0"/>
              <a:t>Csever</a:t>
            </a:r>
            <a:r>
              <a:rPr lang="tr-TR" sz="1000" dirty="0" smtClean="0"/>
              <a:t>");</a:t>
            </a:r>
          </a:p>
          <a:p>
            <a:pPr>
              <a:buNone/>
            </a:pPr>
            <a:r>
              <a:rPr lang="tr-TR" sz="1000" dirty="0" err="1" smtClean="0"/>
              <a:t>strcpy</a:t>
            </a:r>
            <a:r>
              <a:rPr lang="tr-TR" sz="1000" dirty="0" smtClean="0"/>
              <a:t>(bebek.anne, "</a:t>
            </a:r>
            <a:r>
              <a:rPr lang="tr-TR" sz="1000" dirty="0" err="1" smtClean="0"/>
              <a:t>Ayse</a:t>
            </a:r>
            <a:r>
              <a:rPr lang="tr-TR" sz="1000" dirty="0" smtClean="0"/>
              <a:t>");</a:t>
            </a:r>
          </a:p>
          <a:p>
            <a:pPr>
              <a:buNone/>
            </a:pPr>
            <a:r>
              <a:rPr lang="tr-TR" sz="1000" dirty="0" err="1" smtClean="0"/>
              <a:t>strcpy</a:t>
            </a:r>
            <a:r>
              <a:rPr lang="tr-TR" sz="1000" dirty="0" smtClean="0"/>
              <a:t>(bebek.baba, "Ali");</a:t>
            </a:r>
          </a:p>
          <a:p>
            <a:pPr>
              <a:buNone/>
            </a:pPr>
            <a:r>
              <a:rPr lang="tr-TR" sz="1000" dirty="0" smtClean="0"/>
              <a:t>bebek.kilo = 3.010;</a:t>
            </a:r>
          </a:p>
          <a:p>
            <a:pPr>
              <a:buNone/>
            </a:pPr>
            <a:r>
              <a:rPr lang="tr-TR" sz="1000" dirty="0" smtClean="0"/>
              <a:t>bebek.</a:t>
            </a:r>
            <a:r>
              <a:rPr lang="tr-TR" sz="1000" dirty="0" err="1" smtClean="0"/>
              <a:t>dogumtarihi</a:t>
            </a:r>
            <a:r>
              <a:rPr lang="tr-TR" sz="1000" dirty="0" smtClean="0"/>
              <a:t> = (</a:t>
            </a:r>
            <a:r>
              <a:rPr lang="tr-TR" sz="1000" dirty="0" err="1" smtClean="0"/>
              <a:t>date</a:t>
            </a:r>
            <a:r>
              <a:rPr lang="tr-TR" sz="1000" dirty="0" smtClean="0"/>
              <a:t>){.</a:t>
            </a:r>
            <a:r>
              <a:rPr lang="tr-TR" sz="1000" dirty="0" err="1" smtClean="0"/>
              <a:t>gun</a:t>
            </a:r>
            <a:r>
              <a:rPr lang="tr-TR" sz="1000" dirty="0" smtClean="0"/>
              <a:t>=13, .ay=mart, .</a:t>
            </a:r>
            <a:r>
              <a:rPr lang="tr-TR" sz="1000" dirty="0" err="1" smtClean="0"/>
              <a:t>yil</a:t>
            </a:r>
            <a:r>
              <a:rPr lang="tr-TR" sz="1000" dirty="0" smtClean="0"/>
              <a:t>=2018};</a:t>
            </a:r>
          </a:p>
          <a:p>
            <a:pPr>
              <a:buNone/>
            </a:pPr>
            <a:r>
              <a:rPr lang="tr-TR" sz="1000" dirty="0" smtClean="0"/>
              <a:t>bebek.asi = </a:t>
            </a:r>
            <a:r>
              <a:rPr lang="tr-TR" sz="1000" dirty="0" err="1" smtClean="0"/>
              <a:t>yapildi</a:t>
            </a:r>
            <a:r>
              <a:rPr lang="tr-TR" sz="1000" dirty="0" smtClean="0"/>
              <a:t>;</a:t>
            </a:r>
          </a:p>
          <a:p>
            <a:pPr>
              <a:buNone/>
            </a:pPr>
            <a:r>
              <a:rPr lang="tr-TR" sz="1000" dirty="0" smtClean="0"/>
              <a:t>//	bebek = (</a:t>
            </a:r>
            <a:r>
              <a:rPr lang="tr-TR" sz="1000" dirty="0" err="1" smtClean="0"/>
              <a:t>baby</a:t>
            </a:r>
            <a:r>
              <a:rPr lang="tr-TR" sz="1000" dirty="0" smtClean="0"/>
              <a:t>){.isim="Ali"}; //</a:t>
            </a:r>
            <a:r>
              <a:rPr lang="tr-TR" sz="1000" dirty="0" err="1" smtClean="0"/>
              <a:t>Diger</a:t>
            </a:r>
            <a:r>
              <a:rPr lang="tr-TR" sz="1000" dirty="0" smtClean="0"/>
              <a:t> </a:t>
            </a:r>
            <a:r>
              <a:rPr lang="tr-TR" sz="1000" dirty="0" err="1" smtClean="0"/>
              <a:t>tum</a:t>
            </a:r>
            <a:r>
              <a:rPr lang="tr-TR" sz="1000" dirty="0" smtClean="0"/>
              <a:t> elemanlar </a:t>
            </a:r>
            <a:r>
              <a:rPr lang="tr-TR" sz="1000" dirty="0" err="1" smtClean="0"/>
              <a:t>sifirlanir</a:t>
            </a:r>
            <a:r>
              <a:rPr lang="tr-TR" sz="1000" dirty="0" smtClean="0"/>
              <a:t>.</a:t>
            </a:r>
          </a:p>
          <a:p>
            <a:pPr>
              <a:buNone/>
            </a:pPr>
            <a:r>
              <a:rPr lang="tr-TR" sz="1000" dirty="0" err="1" smtClean="0"/>
              <a:t>yazdir</a:t>
            </a:r>
            <a:r>
              <a:rPr lang="tr-TR" sz="1000" dirty="0" smtClean="0"/>
              <a:t>(&amp;bebek);</a:t>
            </a:r>
          </a:p>
          <a:p>
            <a:pPr>
              <a:buNone/>
            </a:pPr>
            <a:r>
              <a:rPr lang="tr-TR" sz="1000" dirty="0" err="1" smtClean="0"/>
              <a:t>return</a:t>
            </a:r>
            <a:r>
              <a:rPr lang="tr-TR" sz="1000" dirty="0" smtClean="0"/>
              <a:t> 0;	</a:t>
            </a:r>
          </a:p>
          <a:p>
            <a:pPr>
              <a:buNone/>
            </a:pPr>
            <a:r>
              <a:rPr lang="tr-TR" sz="1000" dirty="0" smtClean="0"/>
              <a:t>}</a:t>
            </a:r>
          </a:p>
          <a:p>
            <a:pPr>
              <a:buNone/>
            </a:pPr>
            <a:r>
              <a:rPr lang="tr-TR" sz="1000" dirty="0" err="1" smtClean="0"/>
              <a:t>void</a:t>
            </a:r>
            <a:r>
              <a:rPr lang="tr-TR" sz="1000" dirty="0" smtClean="0"/>
              <a:t> </a:t>
            </a:r>
            <a:r>
              <a:rPr lang="tr-TR" sz="1000" dirty="0" err="1" smtClean="0"/>
              <a:t>yazdir</a:t>
            </a:r>
            <a:r>
              <a:rPr lang="tr-TR" sz="1000" dirty="0" smtClean="0"/>
              <a:t>(</a:t>
            </a:r>
            <a:r>
              <a:rPr lang="tr-TR" sz="1000" dirty="0" err="1" smtClean="0"/>
              <a:t>baby</a:t>
            </a:r>
            <a:r>
              <a:rPr lang="tr-TR" sz="1000" dirty="0" smtClean="0"/>
              <a:t>* bebe)</a:t>
            </a:r>
          </a:p>
          <a:p>
            <a:pPr>
              <a:buNone/>
            </a:pPr>
            <a:r>
              <a:rPr lang="tr-TR" sz="1000" dirty="0" smtClean="0"/>
              <a:t>{</a:t>
            </a:r>
          </a:p>
          <a:p>
            <a:pPr>
              <a:buNone/>
            </a:pPr>
            <a:r>
              <a:rPr lang="tr-TR" sz="1000" dirty="0" err="1" smtClean="0"/>
              <a:t>printf</a:t>
            </a:r>
            <a:r>
              <a:rPr lang="tr-TR" sz="1000" dirty="0" smtClean="0"/>
              <a:t>("%s-%s ebeveynli %s bebek hastanemizde %d/%d/%d tarihinde %.2lf kilo olarak </a:t>
            </a:r>
            <a:r>
              <a:rPr lang="tr-TR" sz="1000" dirty="0" err="1" smtClean="0"/>
              <a:t>dogmus</a:t>
            </a:r>
            <a:r>
              <a:rPr lang="tr-TR" sz="1000" dirty="0" smtClean="0"/>
              <a:t> olup asisi %s.",</a:t>
            </a:r>
          </a:p>
          <a:p>
            <a:pPr>
              <a:buNone/>
            </a:pPr>
            <a:r>
              <a:rPr lang="tr-TR" sz="1000" dirty="0" smtClean="0"/>
              <a:t>	bebe-&gt;anne,</a:t>
            </a:r>
          </a:p>
          <a:p>
            <a:pPr>
              <a:buNone/>
            </a:pPr>
            <a:r>
              <a:rPr lang="tr-TR" sz="1000" dirty="0" smtClean="0"/>
              <a:t>	bebe-&gt;baba,</a:t>
            </a:r>
          </a:p>
          <a:p>
            <a:pPr>
              <a:buNone/>
            </a:pPr>
            <a:r>
              <a:rPr lang="tr-TR" sz="1000" dirty="0" smtClean="0"/>
              <a:t>	bebe-&gt;isim,</a:t>
            </a:r>
          </a:p>
          <a:p>
            <a:pPr>
              <a:buNone/>
            </a:pPr>
            <a:r>
              <a:rPr lang="tr-TR" sz="1000" dirty="0" smtClean="0"/>
              <a:t>	bebe-&gt;</a:t>
            </a:r>
            <a:r>
              <a:rPr lang="tr-TR" sz="1000" dirty="0" err="1" smtClean="0"/>
              <a:t>dogumtarihi</a:t>
            </a:r>
            <a:r>
              <a:rPr lang="tr-TR" sz="1000" dirty="0" smtClean="0"/>
              <a:t>.</a:t>
            </a:r>
            <a:r>
              <a:rPr lang="tr-TR" sz="1000" dirty="0" err="1" smtClean="0"/>
              <a:t>gun</a:t>
            </a:r>
            <a:r>
              <a:rPr lang="tr-TR" sz="1000" dirty="0" smtClean="0"/>
              <a:t>,bebe-&gt;</a:t>
            </a:r>
            <a:r>
              <a:rPr lang="tr-TR" sz="1000" dirty="0" err="1" smtClean="0"/>
              <a:t>dogumtarihi</a:t>
            </a:r>
            <a:r>
              <a:rPr lang="tr-TR" sz="1000" dirty="0" smtClean="0"/>
              <a:t>.ay, bebe-&gt;</a:t>
            </a:r>
            <a:r>
              <a:rPr lang="tr-TR" sz="1000" dirty="0" err="1" smtClean="0"/>
              <a:t>dogumtarihi</a:t>
            </a:r>
            <a:r>
              <a:rPr lang="tr-TR" sz="1000" dirty="0" smtClean="0"/>
              <a:t>.</a:t>
            </a:r>
            <a:r>
              <a:rPr lang="tr-TR" sz="1000" dirty="0" err="1" smtClean="0"/>
              <a:t>yil</a:t>
            </a:r>
            <a:r>
              <a:rPr lang="tr-TR" sz="1000" dirty="0" smtClean="0"/>
              <a:t>,</a:t>
            </a:r>
          </a:p>
          <a:p>
            <a:pPr>
              <a:buNone/>
            </a:pPr>
            <a:r>
              <a:rPr lang="tr-TR" sz="1000" dirty="0" smtClean="0"/>
              <a:t>	bebe-&gt;kilo,</a:t>
            </a:r>
          </a:p>
          <a:p>
            <a:pPr>
              <a:buNone/>
            </a:pPr>
            <a:r>
              <a:rPr lang="tr-TR" sz="1000" dirty="0" smtClean="0"/>
              <a:t>	(bebe-&gt;asi ==1)?"</a:t>
            </a:r>
            <a:r>
              <a:rPr lang="tr-TR" sz="1000" dirty="0" err="1" smtClean="0"/>
              <a:t>yapilmistir</a:t>
            </a:r>
            <a:r>
              <a:rPr lang="tr-TR" sz="1000" dirty="0" smtClean="0"/>
              <a:t>":"</a:t>
            </a:r>
            <a:r>
              <a:rPr lang="tr-TR" sz="1000" dirty="0" err="1" smtClean="0"/>
              <a:t>yapilmamistir</a:t>
            </a:r>
            <a:r>
              <a:rPr lang="tr-TR" sz="1000" dirty="0" smtClean="0"/>
              <a:t>"); </a:t>
            </a:r>
          </a:p>
          <a:p>
            <a:pPr>
              <a:buNone/>
            </a:pPr>
            <a:r>
              <a:rPr lang="tr-TR" sz="1000" dirty="0" smtClean="0"/>
              <a:t>	</a:t>
            </a:r>
          </a:p>
          <a:p>
            <a:pPr>
              <a:buNone/>
            </a:pPr>
            <a:r>
              <a:rPr lang="tr-TR" sz="1000" dirty="0" smtClean="0"/>
              <a:t>}</a:t>
            </a:r>
          </a:p>
        </p:txBody>
      </p:sp>
      <p:pic>
        <p:nvPicPr>
          <p:cNvPr id="1026" name="Picture 2"/>
          <p:cNvPicPr>
            <a:picLocks noChangeAspect="1" noChangeArrowheads="1"/>
          </p:cNvPicPr>
          <p:nvPr/>
        </p:nvPicPr>
        <p:blipFill>
          <a:blip r:embed="rId2"/>
          <a:srcRect/>
          <a:stretch>
            <a:fillRect/>
          </a:stretch>
        </p:blipFill>
        <p:spPr bwMode="auto">
          <a:xfrm>
            <a:off x="5857884" y="1500174"/>
            <a:ext cx="2761510" cy="12144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 yapalım</a:t>
            </a:r>
            <a:endParaRPr lang="tr-TR" dirty="0"/>
          </a:p>
        </p:txBody>
      </p:sp>
      <p:sp>
        <p:nvSpPr>
          <p:cNvPr id="3" name="2 İçerik Yer Tutucusu"/>
          <p:cNvSpPr>
            <a:spLocks noGrp="1"/>
          </p:cNvSpPr>
          <p:nvPr>
            <p:ph sz="quarter" idx="1"/>
          </p:nvPr>
        </p:nvSpPr>
        <p:spPr/>
        <p:txBody>
          <a:bodyPr/>
          <a:lstStyle/>
          <a:p>
            <a:r>
              <a:rPr lang="tr-TR" dirty="0" smtClean="0"/>
              <a:t>Yapı nedir?</a:t>
            </a:r>
          </a:p>
          <a:p>
            <a:r>
              <a:rPr lang="tr-TR" dirty="0" smtClean="0"/>
              <a:t>Yapı nasıl tanımlanır?</a:t>
            </a:r>
          </a:p>
          <a:p>
            <a:r>
              <a:rPr lang="tr-TR" dirty="0" smtClean="0"/>
              <a:t>Tanım aşamasında bir yapıya</a:t>
            </a:r>
            <a:r>
              <a:rPr lang="tr-TR" sz="1800" dirty="0" smtClean="0"/>
              <a:t>(yapı değişkenine değil) </a:t>
            </a:r>
            <a:r>
              <a:rPr lang="tr-TR" dirty="0" smtClean="0"/>
              <a:t>kaç bayt ayrılır?</a:t>
            </a:r>
          </a:p>
          <a:p>
            <a:r>
              <a:rPr lang="tr-TR" dirty="0" smtClean="0"/>
              <a:t>Yapı değişkeni nasıl tanımlanır?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rot="774429">
            <a:off x="685800" y="4175732"/>
            <a:ext cx="2247900" cy="2028826"/>
          </a:xfrm>
          <a:prstGeom prst="rect">
            <a:avLst/>
          </a:prstGeom>
          <a:noFill/>
        </p:spPr>
      </p:pic>
      <p:sp>
        <p:nvSpPr>
          <p:cNvPr id="2" name="1 Başlık"/>
          <p:cNvSpPr>
            <a:spLocks noGrp="1"/>
          </p:cNvSpPr>
          <p:nvPr>
            <p:ph type="title"/>
          </p:nvPr>
        </p:nvSpPr>
        <p:spPr/>
        <p:txBody>
          <a:bodyPr>
            <a:normAutofit fontScale="90000"/>
          </a:bodyPr>
          <a:lstStyle/>
          <a:p>
            <a:r>
              <a:rPr lang="tr-TR" b="1" dirty="0" smtClean="0"/>
              <a:t>Matematik Ara Sınavı Öncesi Alıştırma</a:t>
            </a:r>
            <a:br>
              <a:rPr lang="tr-TR" b="1" dirty="0" smtClean="0"/>
            </a:br>
            <a:r>
              <a:rPr lang="tr-TR" sz="4000" b="1" dirty="0" smtClean="0"/>
              <a:t>Seriler</a:t>
            </a:r>
            <a:endParaRPr lang="tr-TR" b="1" dirty="0"/>
          </a:p>
        </p:txBody>
      </p:sp>
      <p:sp>
        <p:nvSpPr>
          <p:cNvPr id="3" name="2 İçerik Yer Tutucusu"/>
          <p:cNvSpPr>
            <a:spLocks noGrp="1"/>
          </p:cNvSpPr>
          <p:nvPr>
            <p:ph sz="quarter" idx="1"/>
          </p:nvPr>
        </p:nvSpPr>
        <p:spPr/>
        <p:txBody>
          <a:bodyPr>
            <a:normAutofit/>
          </a:bodyPr>
          <a:lstStyle/>
          <a:p>
            <a:r>
              <a:rPr lang="tr-TR" sz="2400" i="1" dirty="0" smtClean="0">
                <a:solidFill>
                  <a:srgbClr val="FF0000"/>
                </a:solidFill>
              </a:rPr>
              <a:t>“Aşağıdaki iki serinin (1/n ve 1/n</a:t>
            </a:r>
            <a:r>
              <a:rPr lang="tr-TR" sz="2400" i="1" baseline="30000" dirty="0" smtClean="0">
                <a:solidFill>
                  <a:srgbClr val="FF0000"/>
                </a:solidFill>
              </a:rPr>
              <a:t>2</a:t>
            </a:r>
            <a:r>
              <a:rPr lang="tr-TR" sz="2400" i="1" dirty="0" smtClean="0">
                <a:solidFill>
                  <a:srgbClr val="FF0000"/>
                </a:solidFill>
              </a:rPr>
              <a:t>) biri yakınsak biri ise ıraksaktır. Hangisi?” </a:t>
            </a:r>
            <a:r>
              <a:rPr lang="tr-TR" sz="2400" dirty="0" smtClean="0"/>
              <a:t>sorusuna cevap aramak üzere bir kod yazınız. </a:t>
            </a:r>
          </a:p>
          <a:p>
            <a:pPr lvl="1"/>
            <a:r>
              <a:rPr lang="tr-TR" sz="2000" dirty="0" smtClean="0"/>
              <a:t>Kod ilk açıldığında iki serinin de n [1,10000] aralığındaki toplamını verir.</a:t>
            </a:r>
          </a:p>
          <a:p>
            <a:pPr lvl="1"/>
            <a:r>
              <a:rPr lang="tr-TR" sz="2000" dirty="0" smtClean="0"/>
              <a:t>İlk </a:t>
            </a:r>
            <a:r>
              <a:rPr lang="tr-TR" sz="2000" dirty="0" err="1" smtClean="0"/>
              <a:t>entera</a:t>
            </a:r>
            <a:r>
              <a:rPr lang="tr-TR" sz="2000" dirty="0" smtClean="0"/>
              <a:t> basıldığında yeni aralık [1,20000] aralığında olur.</a:t>
            </a:r>
          </a:p>
          <a:p>
            <a:pPr lvl="1"/>
            <a:r>
              <a:rPr lang="tr-TR" sz="2000" dirty="0" smtClean="0"/>
              <a:t>İkinci kez </a:t>
            </a:r>
            <a:r>
              <a:rPr lang="tr-TR" sz="2000" dirty="0" err="1" smtClean="0"/>
              <a:t>entera</a:t>
            </a:r>
            <a:r>
              <a:rPr lang="tr-TR" sz="2000" dirty="0" smtClean="0"/>
              <a:t> basıldığında yeni aralık [1,30000] aralığında olur.</a:t>
            </a:r>
          </a:p>
          <a:p>
            <a:pPr lvl="1"/>
            <a:r>
              <a:rPr lang="tr-TR" sz="2000" dirty="0" smtClean="0"/>
              <a:t>…</a:t>
            </a:r>
            <a:endParaRPr lang="tr-TR" sz="2000" dirty="0"/>
          </a:p>
        </p:txBody>
      </p:sp>
      <p:pic>
        <p:nvPicPr>
          <p:cNvPr id="5" name="4 Resim" descr="eq0040MP.gif"/>
          <p:cNvPicPr>
            <a:picLocks noChangeAspect="1"/>
          </p:cNvPicPr>
          <p:nvPr/>
        </p:nvPicPr>
        <p:blipFill>
          <a:blip r:embed="rId3"/>
          <a:srcRect l="83528"/>
          <a:stretch>
            <a:fillRect/>
          </a:stretch>
        </p:blipFill>
        <p:spPr>
          <a:xfrm>
            <a:off x="2719371" y="4904415"/>
            <a:ext cx="1343025" cy="1252545"/>
          </a:xfrm>
          <a:prstGeom prst="rect">
            <a:avLst/>
          </a:prstGeom>
        </p:spPr>
      </p:pic>
      <p:pic>
        <p:nvPicPr>
          <p:cNvPr id="1028" name="Picture 4"/>
          <p:cNvPicPr>
            <a:picLocks noChangeAspect="1" noChangeArrowheads="1"/>
          </p:cNvPicPr>
          <p:nvPr/>
        </p:nvPicPr>
        <p:blipFill>
          <a:blip r:embed="rId4"/>
          <a:srcRect t="6631"/>
          <a:stretch>
            <a:fillRect/>
          </a:stretch>
        </p:blipFill>
        <p:spPr bwMode="auto">
          <a:xfrm>
            <a:off x="4631892" y="4081162"/>
            <a:ext cx="3026207" cy="2776838"/>
          </a:xfrm>
          <a:prstGeom prst="rect">
            <a:avLst/>
          </a:prstGeom>
          <a:noFill/>
          <a:ln w="9525">
            <a:noFill/>
            <a:miter lim="800000"/>
            <a:headEnd/>
            <a:tailEnd/>
          </a:ln>
          <a:effectLst/>
        </p:spPr>
      </p:pic>
      <p:pic>
        <p:nvPicPr>
          <p:cNvPr id="8" name="7 Resim" descr="eq0040MP.gif"/>
          <p:cNvPicPr>
            <a:picLocks noChangeAspect="1"/>
          </p:cNvPicPr>
          <p:nvPr/>
        </p:nvPicPr>
        <p:blipFill>
          <a:blip r:embed="rId3"/>
          <a:srcRect r="83411"/>
          <a:stretch>
            <a:fillRect/>
          </a:stretch>
        </p:blipFill>
        <p:spPr>
          <a:xfrm>
            <a:off x="457200" y="3777281"/>
            <a:ext cx="1352550" cy="1252545"/>
          </a:xfrm>
          <a:prstGeom prst="rect">
            <a:avLst/>
          </a:prstGeom>
        </p:spPr>
      </p:pic>
      <p:sp>
        <p:nvSpPr>
          <p:cNvPr id="11" name="10 Yuvarlatılmış Dikdörtgen"/>
          <p:cNvSpPr/>
          <p:nvPr/>
        </p:nvSpPr>
        <p:spPr>
          <a:xfrm>
            <a:off x="2357422" y="3571876"/>
            <a:ext cx="2286016" cy="7346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err="1" smtClean="0"/>
              <a:t>enter</a:t>
            </a:r>
            <a:r>
              <a:rPr lang="tr-TR" sz="1200" dirty="0" smtClean="0"/>
              <a:t> harici tuş girişleri de kodunuzca </a:t>
            </a:r>
            <a:r>
              <a:rPr lang="tr-TR" sz="1200" dirty="0" err="1" smtClean="0"/>
              <a:t>enter</a:t>
            </a:r>
            <a:r>
              <a:rPr lang="tr-TR" sz="1200" dirty="0" smtClean="0"/>
              <a:t> gibi algılanabilir. Bunda soru yoktur.</a:t>
            </a:r>
            <a:endParaRPr lang="tr-TR" sz="1200" dirty="0"/>
          </a:p>
        </p:txBody>
      </p:sp>
      <p:sp>
        <p:nvSpPr>
          <p:cNvPr id="12" name="11 Sola Bükülü Ok"/>
          <p:cNvSpPr/>
          <p:nvPr/>
        </p:nvSpPr>
        <p:spPr>
          <a:xfrm flipH="1">
            <a:off x="4258585" y="4358326"/>
            <a:ext cx="373307" cy="9150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Sola Bükülü Ok"/>
          <p:cNvSpPr/>
          <p:nvPr/>
        </p:nvSpPr>
        <p:spPr>
          <a:xfrm flipH="1">
            <a:off x="4258585" y="5273352"/>
            <a:ext cx="373307" cy="9150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13 Yuvarlatılmış Dikdörtgen"/>
          <p:cNvSpPr/>
          <p:nvPr/>
        </p:nvSpPr>
        <p:spPr>
          <a:xfrm>
            <a:off x="6643702" y="3714752"/>
            <a:ext cx="2252646" cy="7346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smtClean="0"/>
              <a:t>EKSTRA ÖZELLİK: sadece </a:t>
            </a:r>
            <a:r>
              <a:rPr lang="tr-TR" sz="1200" dirty="0" err="1" smtClean="0"/>
              <a:t>enter’da</a:t>
            </a:r>
            <a:r>
              <a:rPr lang="tr-TR" sz="1200" dirty="0" smtClean="0"/>
              <a:t> devam etsin. ESC ile çıksın. Diğer tuşlara duyarsız kalsın.</a:t>
            </a:r>
            <a:endParaRPr lang="tr-TR" sz="1200" dirty="0"/>
          </a:p>
        </p:txBody>
      </p:sp>
      <p:sp>
        <p:nvSpPr>
          <p:cNvPr id="15" name="14 Yuvarlatılmış Dikdörtgen"/>
          <p:cNvSpPr/>
          <p:nvPr/>
        </p:nvSpPr>
        <p:spPr>
          <a:xfrm>
            <a:off x="6643702" y="285728"/>
            <a:ext cx="1857388" cy="928694"/>
          </a:xfrm>
          <a:prstGeom prst="round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ÖNCE BEBEK ADIMLI </a:t>
            </a:r>
          </a:p>
          <a:p>
            <a:pPr algn="ctr"/>
            <a:r>
              <a:rPr lang="tr-TR" dirty="0" smtClean="0"/>
              <a:t>SÖZDE KOD</a:t>
            </a:r>
            <a:endParaRPr lang="tr-TR" dirty="0"/>
          </a:p>
        </p:txBody>
      </p:sp>
      <p:pic>
        <p:nvPicPr>
          <p:cNvPr id="16" name="15 Resim" descr="Image result for emekleyen bebek"/>
          <p:cNvPicPr/>
          <p:nvPr/>
        </p:nvPicPr>
        <p:blipFill>
          <a:blip r:embed="rId5">
            <a:clrChange>
              <a:clrFrom>
                <a:srgbClr val="FFFFFF"/>
              </a:clrFrom>
              <a:clrTo>
                <a:srgbClr val="FFFFFF">
                  <a:alpha val="0"/>
                </a:srgbClr>
              </a:clrTo>
            </a:clrChange>
          </a:blip>
          <a:srcRect/>
          <a:stretch>
            <a:fillRect/>
          </a:stretch>
        </p:blipFill>
        <p:spPr bwMode="auto">
          <a:xfrm flipH="1">
            <a:off x="7572396" y="785794"/>
            <a:ext cx="1080000" cy="94025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Matematik Ara Sınavı Öncesi Alıştırma</a:t>
            </a:r>
            <a:br>
              <a:rPr lang="tr-TR" b="1" dirty="0" smtClean="0"/>
            </a:br>
            <a:r>
              <a:rPr lang="tr-TR" sz="4000" b="1" dirty="0" smtClean="0"/>
              <a:t>Seriler</a:t>
            </a:r>
            <a:endParaRPr lang="tr-TR" dirty="0"/>
          </a:p>
        </p:txBody>
      </p:sp>
      <p:sp>
        <p:nvSpPr>
          <p:cNvPr id="3" name="2 İçerik Yer Tutucusu"/>
          <p:cNvSpPr>
            <a:spLocks noGrp="1"/>
          </p:cNvSpPr>
          <p:nvPr>
            <p:ph sz="quarter" idx="1"/>
          </p:nvPr>
        </p:nvSpPr>
        <p:spPr/>
        <p:txBody>
          <a:bodyPr/>
          <a:lstStyle/>
          <a:p>
            <a:r>
              <a:rPr lang="tr-TR" dirty="0" smtClean="0"/>
              <a:t>HEDEF1: </a:t>
            </a:r>
            <a:r>
              <a:rPr lang="tr-TR" i="1" dirty="0" smtClean="0">
                <a:solidFill>
                  <a:srgbClr val="FF0000"/>
                </a:solidFill>
              </a:rPr>
              <a:t>Sadece 1/n ile ve sadece ilk 10000</a:t>
            </a:r>
          </a:p>
          <a:p>
            <a:pPr lvl="1"/>
            <a:r>
              <a:rPr lang="tr-TR" dirty="0" smtClean="0"/>
              <a:t>toplam 0.0 iken</a:t>
            </a:r>
          </a:p>
          <a:p>
            <a:pPr lvl="1"/>
            <a:r>
              <a:rPr lang="tr-TR" dirty="0" smtClean="0"/>
              <a:t>i ile 10000 kez dönen </a:t>
            </a:r>
            <a:r>
              <a:rPr lang="tr-TR" dirty="0" err="1" smtClean="0"/>
              <a:t>for</a:t>
            </a:r>
            <a:r>
              <a:rPr lang="tr-TR" dirty="0" smtClean="0"/>
              <a:t>, </a:t>
            </a:r>
          </a:p>
          <a:p>
            <a:pPr lvl="2"/>
            <a:r>
              <a:rPr lang="tr-TR" dirty="0" smtClean="0"/>
              <a:t>her dönüşünde toplam'a 1/i (</a:t>
            </a:r>
            <a:r>
              <a:rPr lang="tr-TR" dirty="0" err="1" smtClean="0"/>
              <a:t>double'a</a:t>
            </a:r>
            <a:r>
              <a:rPr lang="tr-TR" dirty="0" smtClean="0"/>
              <a:t> dikkat) eklesin.</a:t>
            </a:r>
          </a:p>
          <a:p>
            <a:pPr lvl="1"/>
            <a:r>
              <a:rPr lang="tr-TR" dirty="0" smtClean="0"/>
              <a:t>Ekrana toplamı yazdır.</a:t>
            </a:r>
          </a:p>
          <a:p>
            <a:r>
              <a:rPr lang="tr-TR" dirty="0" smtClean="0"/>
              <a:t>HEDEF2: </a:t>
            </a:r>
            <a:r>
              <a:rPr lang="tr-TR" i="1" dirty="0" smtClean="0">
                <a:solidFill>
                  <a:srgbClr val="FF0000"/>
                </a:solidFill>
              </a:rPr>
              <a:t>Sadece 1/n ve her </a:t>
            </a:r>
            <a:r>
              <a:rPr lang="tr-TR" i="1" dirty="0" err="1" smtClean="0">
                <a:solidFill>
                  <a:srgbClr val="FF0000"/>
                </a:solidFill>
              </a:rPr>
              <a:t>enterda</a:t>
            </a:r>
            <a:r>
              <a:rPr lang="tr-TR" i="1" dirty="0" smtClean="0">
                <a:solidFill>
                  <a:srgbClr val="FF0000"/>
                </a:solidFill>
              </a:rPr>
              <a:t> aralık genişler </a:t>
            </a:r>
          </a:p>
          <a:p>
            <a:pPr lvl="1"/>
            <a:r>
              <a:rPr lang="tr-TR" dirty="0" smtClean="0"/>
              <a:t>HEDEF1'deki işlemleri bir dış döngüye al.</a:t>
            </a:r>
          </a:p>
          <a:p>
            <a:pPr lvl="1"/>
            <a:r>
              <a:rPr lang="tr-TR" dirty="0" smtClean="0"/>
              <a:t>Her döndüğünde toplam'a yeni eklenen aralığı da eklesin.</a:t>
            </a:r>
          </a:p>
          <a:p>
            <a:r>
              <a:rPr lang="tr-TR" dirty="0" smtClean="0"/>
              <a:t>HEDEF3: </a:t>
            </a:r>
            <a:r>
              <a:rPr lang="tr-TR" i="1" dirty="0" smtClean="0">
                <a:solidFill>
                  <a:srgbClr val="FF0000"/>
                </a:solidFill>
              </a:rPr>
              <a:t>1/n</a:t>
            </a:r>
            <a:r>
              <a:rPr lang="tr-TR" i="1" baseline="30000" dirty="0" smtClean="0">
                <a:solidFill>
                  <a:srgbClr val="FF0000"/>
                </a:solidFill>
              </a:rPr>
              <a:t>2</a:t>
            </a:r>
            <a:r>
              <a:rPr lang="tr-TR" i="1" dirty="0" smtClean="0">
                <a:solidFill>
                  <a:srgbClr val="FF0000"/>
                </a:solidFill>
              </a:rPr>
              <a:t> 'i de eklenir</a:t>
            </a:r>
          </a:p>
          <a:p>
            <a:pPr lvl="1"/>
            <a:r>
              <a:rPr lang="tr-TR" dirty="0" smtClean="0"/>
              <a:t>Çocuk oyuncağı</a:t>
            </a:r>
          </a:p>
          <a:p>
            <a:pPr lvl="1"/>
            <a:endParaRPr lang="tr-TR" dirty="0" smtClean="0"/>
          </a:p>
        </p:txBody>
      </p:sp>
      <p:sp>
        <p:nvSpPr>
          <p:cNvPr id="4" name="3 Yuvarlatılmış Dikdörtgen"/>
          <p:cNvSpPr/>
          <p:nvPr/>
        </p:nvSpPr>
        <p:spPr>
          <a:xfrm>
            <a:off x="6858016" y="1500174"/>
            <a:ext cx="1857388" cy="928694"/>
          </a:xfrm>
          <a:prstGeom prst="round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ÖNCE BEBEK ADIMLI </a:t>
            </a:r>
          </a:p>
          <a:p>
            <a:pPr algn="ctr"/>
            <a:r>
              <a:rPr lang="tr-TR" dirty="0" smtClean="0"/>
              <a:t>SÖZDE KOD</a:t>
            </a:r>
            <a:endParaRPr lang="tr-TR" dirty="0"/>
          </a:p>
        </p:txBody>
      </p:sp>
      <p:pic>
        <p:nvPicPr>
          <p:cNvPr id="5" name="4 Resim" descr="Image result for emekleyen bebek"/>
          <p:cNvPicPr/>
          <p:nvPr/>
        </p:nvPicPr>
        <p:blipFill>
          <a:blip r:embed="rId2">
            <a:clrChange>
              <a:clrFrom>
                <a:srgbClr val="FFFFFF"/>
              </a:clrFrom>
              <a:clrTo>
                <a:srgbClr val="FFFFFF">
                  <a:alpha val="0"/>
                </a:srgbClr>
              </a:clrTo>
            </a:clrChange>
          </a:blip>
          <a:srcRect/>
          <a:stretch>
            <a:fillRect/>
          </a:stretch>
        </p:blipFill>
        <p:spPr bwMode="auto">
          <a:xfrm flipH="1">
            <a:off x="7500958" y="5500702"/>
            <a:ext cx="1080000" cy="940255"/>
          </a:xfrm>
          <a:prstGeom prst="rect">
            <a:avLst/>
          </a:prstGeom>
          <a:noFill/>
          <a:ln w="9525">
            <a:noFill/>
            <a:miter lim="800000"/>
            <a:headEnd/>
            <a:tailEnd/>
          </a:ln>
        </p:spPr>
      </p:pic>
      <p:pic>
        <p:nvPicPr>
          <p:cNvPr id="6" name="5 Resim" descr="1_z0fUKBPH_qyPQX6F3wuDPQ.png"/>
          <p:cNvPicPr>
            <a:picLocks noChangeAspect="1"/>
          </p:cNvPicPr>
          <p:nvPr/>
        </p:nvPicPr>
        <p:blipFill>
          <a:blip r:embed="rId3">
            <a:clrChange>
              <a:clrFrom>
                <a:srgbClr val="2B0000"/>
              </a:clrFrom>
              <a:clrTo>
                <a:srgbClr val="2B0000">
                  <a:alpha val="0"/>
                </a:srgbClr>
              </a:clrTo>
            </a:clrChange>
          </a:blip>
          <a:stretch>
            <a:fillRect/>
          </a:stretch>
        </p:blipFill>
        <p:spPr>
          <a:xfrm>
            <a:off x="5276133" y="4572008"/>
            <a:ext cx="3867867" cy="20002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User\Desktop\Dersler\02 25 DERSLERİ-Hafta9\r1.jpg"/>
          <p:cNvPicPr>
            <a:picLocks noChangeAspect="1" noChangeArrowheads="1"/>
          </p:cNvPicPr>
          <p:nvPr/>
        </p:nvPicPr>
        <p:blipFill>
          <a:blip r:embed="rId2"/>
          <a:srcRect t="7018"/>
          <a:stretch>
            <a:fillRect/>
          </a:stretch>
        </p:blipFill>
        <p:spPr bwMode="auto">
          <a:xfrm>
            <a:off x="1214414" y="1214422"/>
            <a:ext cx="6786610" cy="4732769"/>
          </a:xfrm>
          <a:prstGeom prst="rect">
            <a:avLst/>
          </a:prstGeom>
          <a:noFill/>
        </p:spPr>
      </p:pic>
      <p:sp>
        <p:nvSpPr>
          <p:cNvPr id="2" name="1 Başlık"/>
          <p:cNvSpPr>
            <a:spLocks noGrp="1"/>
          </p:cNvSpPr>
          <p:nvPr>
            <p:ph type="title"/>
          </p:nvPr>
        </p:nvSpPr>
        <p:spPr/>
        <p:txBody>
          <a:bodyPr/>
          <a:lstStyle/>
          <a:p>
            <a:r>
              <a:rPr lang="tr-TR" dirty="0" smtClean="0"/>
              <a:t>Bunu biliyor musunuz? Bil141 hatıralar</a:t>
            </a:r>
            <a:endParaRPr lang="tr-TR" dirty="0"/>
          </a:p>
        </p:txBody>
      </p:sp>
      <p:sp>
        <p:nvSpPr>
          <p:cNvPr id="3" name="2 İçerik Yer Tutucusu"/>
          <p:cNvSpPr>
            <a:spLocks noGrp="1"/>
          </p:cNvSpPr>
          <p:nvPr>
            <p:ph sz="quarter" idx="1"/>
          </p:nvPr>
        </p:nvSpPr>
        <p:spPr>
          <a:xfrm>
            <a:off x="457200" y="1219200"/>
            <a:ext cx="8229600" cy="5138758"/>
          </a:xfrm>
        </p:spPr>
        <p:txBody>
          <a:bodyPr>
            <a:normAutofit fontScale="92500" lnSpcReduction="10000"/>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sz="1900" dirty="0" smtClean="0"/>
          </a:p>
          <a:p>
            <a:r>
              <a:rPr lang="tr-TR" sz="1900" dirty="0" smtClean="0"/>
              <a:t>Eskiden </a:t>
            </a:r>
            <a:r>
              <a:rPr lang="tr-TR" sz="1900" dirty="0" err="1" smtClean="0"/>
              <a:t>Gargamel</a:t>
            </a:r>
            <a:r>
              <a:rPr lang="tr-TR" sz="1900" dirty="0" smtClean="0"/>
              <a:t>, Azman ve Şirine ile sosyal içerikli mesajlar verirdik.</a:t>
            </a:r>
            <a:endParaRPr lang="tr-TR" sz="1900"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85728"/>
            <a:ext cx="2328850" cy="2995618"/>
          </a:xfrm>
        </p:spPr>
        <p:style>
          <a:lnRef idx="2">
            <a:schemeClr val="dk1"/>
          </a:lnRef>
          <a:fillRef idx="1">
            <a:schemeClr val="lt1"/>
          </a:fillRef>
          <a:effectRef idx="0">
            <a:schemeClr val="dk1"/>
          </a:effectRef>
          <a:fontRef idx="minor">
            <a:schemeClr val="dk1"/>
          </a:fontRef>
        </p:style>
        <p:txBody>
          <a:bodyPr>
            <a:noAutofit/>
          </a:bodyPr>
          <a:lstStyle/>
          <a:p>
            <a:pPr>
              <a:buNone/>
            </a:pPr>
            <a:r>
              <a:rPr lang="tr-TR" sz="1800" dirty="0" smtClean="0"/>
              <a:t>#</a:t>
            </a:r>
            <a:r>
              <a:rPr lang="tr-TR" sz="1800" dirty="0" err="1" smtClean="0"/>
              <a:t>include</a:t>
            </a:r>
            <a:r>
              <a:rPr lang="tr-TR" sz="1800" dirty="0" smtClean="0"/>
              <a:t> &lt;</a:t>
            </a:r>
            <a:r>
              <a:rPr lang="tr-TR" sz="1800" dirty="0" err="1" smtClean="0"/>
              <a:t>stdio</a:t>
            </a:r>
            <a:r>
              <a:rPr lang="tr-TR" sz="1800" dirty="0" smtClean="0"/>
              <a:t>.h&gt;</a:t>
            </a:r>
          </a:p>
          <a:p>
            <a:pPr>
              <a:buNone/>
            </a:pPr>
            <a:r>
              <a:rPr lang="tr-TR" sz="1800" dirty="0" err="1" smtClean="0"/>
              <a:t>typedef</a:t>
            </a:r>
            <a:r>
              <a:rPr lang="tr-TR" sz="1800" dirty="0" smtClean="0"/>
              <a:t> </a:t>
            </a:r>
            <a:r>
              <a:rPr lang="tr-TR" sz="1800" dirty="0" err="1" smtClean="0"/>
              <a:t>struct</a:t>
            </a:r>
            <a:endParaRPr lang="tr-TR" sz="1800" dirty="0" smtClean="0"/>
          </a:p>
          <a:p>
            <a:pPr>
              <a:buNone/>
            </a:pPr>
            <a:r>
              <a:rPr lang="tr-TR" sz="1800" dirty="0" smtClean="0"/>
              <a:t>{</a:t>
            </a:r>
          </a:p>
          <a:p>
            <a:pPr>
              <a:buNone/>
            </a:pPr>
            <a:r>
              <a:rPr lang="tr-TR" sz="1800" dirty="0" smtClean="0"/>
              <a:t>	</a:t>
            </a:r>
            <a:r>
              <a:rPr lang="tr-TR" sz="1800" dirty="0" err="1" smtClean="0"/>
              <a:t>double</a:t>
            </a:r>
            <a:r>
              <a:rPr lang="tr-TR" sz="1800" dirty="0" smtClean="0"/>
              <a:t> </a:t>
            </a:r>
            <a:r>
              <a:rPr lang="tr-TR" sz="1800" dirty="0" err="1" smtClean="0"/>
              <a:t>cati</a:t>
            </a:r>
            <a:r>
              <a:rPr lang="tr-TR" sz="1800" dirty="0" smtClean="0"/>
              <a:t>;</a:t>
            </a:r>
          </a:p>
          <a:p>
            <a:pPr>
              <a:buNone/>
            </a:pPr>
            <a:r>
              <a:rPr lang="tr-TR" sz="1800" dirty="0" smtClean="0"/>
              <a:t>	</a:t>
            </a:r>
            <a:r>
              <a:rPr lang="tr-TR" sz="1800" dirty="0" err="1" smtClean="0"/>
              <a:t>int</a:t>
            </a:r>
            <a:r>
              <a:rPr lang="tr-TR" sz="1800" dirty="0" smtClean="0"/>
              <a:t> taban;</a:t>
            </a:r>
          </a:p>
          <a:p>
            <a:pPr>
              <a:buNone/>
            </a:pPr>
            <a:r>
              <a:rPr lang="tr-TR" sz="1800" dirty="0" smtClean="0"/>
              <a:t>} bina;</a:t>
            </a:r>
          </a:p>
          <a:p>
            <a:pPr>
              <a:buNone/>
            </a:pPr>
            <a:r>
              <a:rPr lang="tr-TR" sz="1800" dirty="0" err="1" smtClean="0"/>
              <a:t>void</a:t>
            </a:r>
            <a:r>
              <a:rPr lang="tr-TR" sz="1800" dirty="0" smtClean="0"/>
              <a:t> hesap(bina *x); </a:t>
            </a:r>
          </a:p>
          <a:p>
            <a:pPr>
              <a:buNone/>
            </a:pPr>
            <a:r>
              <a:rPr lang="tr-TR" sz="1800" dirty="0" smtClean="0"/>
              <a:t>…</a:t>
            </a:r>
            <a:endParaRPr lang="tr-TR" sz="1800" dirty="0"/>
          </a:p>
        </p:txBody>
      </p:sp>
      <p:sp>
        <p:nvSpPr>
          <p:cNvPr id="4" name="3 Dikdörtgen"/>
          <p:cNvSpPr/>
          <p:nvPr/>
        </p:nvSpPr>
        <p:spPr>
          <a:xfrm>
            <a:off x="2500298" y="642918"/>
            <a:ext cx="4572000" cy="31393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smtClean="0"/>
              <a: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bina *komsu;</a:t>
            </a:r>
          </a:p>
          <a:p>
            <a:r>
              <a:rPr lang="tr-TR" dirty="0" smtClean="0"/>
              <a:t>	bina ali;</a:t>
            </a:r>
          </a:p>
          <a:p>
            <a:r>
              <a:rPr lang="tr-TR" dirty="0" smtClean="0"/>
              <a:t>	komsu=&amp;ali;</a:t>
            </a:r>
          </a:p>
          <a:p>
            <a:r>
              <a:rPr lang="tr-TR" dirty="0" smtClean="0"/>
              <a:t>	hesap(komsu);</a:t>
            </a:r>
          </a:p>
          <a:p>
            <a:r>
              <a:rPr lang="tr-TR" dirty="0" smtClean="0"/>
              <a:t>	</a:t>
            </a:r>
            <a:r>
              <a:rPr lang="tr-TR" dirty="0" err="1" smtClean="0"/>
              <a:t>printf</a:t>
            </a:r>
            <a:r>
              <a:rPr lang="tr-TR" dirty="0" smtClean="0"/>
              <a:t>("</a:t>
            </a:r>
            <a:r>
              <a:rPr lang="tr-TR" dirty="0" err="1" smtClean="0"/>
              <a:t>Cati</a:t>
            </a:r>
            <a:r>
              <a:rPr lang="tr-TR" dirty="0" smtClean="0"/>
              <a:t>:%.0lfm\n", komsu-&gt;</a:t>
            </a:r>
            <a:r>
              <a:rPr lang="tr-TR" dirty="0" err="1" smtClean="0"/>
              <a:t>cati</a:t>
            </a:r>
            <a:r>
              <a:rPr lang="tr-TR" dirty="0" smtClean="0"/>
              <a:t>);</a:t>
            </a:r>
          </a:p>
          <a:p>
            <a:r>
              <a:rPr lang="tr-TR" dirty="0" smtClean="0"/>
              <a:t>	</a:t>
            </a:r>
            <a:r>
              <a:rPr lang="tr-TR" dirty="0" err="1" smtClean="0"/>
              <a:t>printf</a:t>
            </a:r>
            <a:r>
              <a:rPr lang="tr-TR" dirty="0" smtClean="0"/>
              <a:t>("Taban:%dm2", ali.taban);</a:t>
            </a:r>
          </a:p>
          <a:p>
            <a:r>
              <a:rPr lang="tr-TR" dirty="0" smtClean="0"/>
              <a:t>	</a:t>
            </a:r>
            <a:r>
              <a:rPr lang="tr-TR" dirty="0" err="1" smtClean="0"/>
              <a:t>return</a:t>
            </a:r>
            <a:r>
              <a:rPr lang="tr-TR" dirty="0" smtClean="0"/>
              <a:t> 0;</a:t>
            </a:r>
          </a:p>
          <a:p>
            <a:r>
              <a:rPr lang="tr-TR" dirty="0" smtClean="0"/>
              <a:t>}  …</a:t>
            </a:r>
          </a:p>
        </p:txBody>
      </p:sp>
      <p:sp>
        <p:nvSpPr>
          <p:cNvPr id="2" name="1 Başlık"/>
          <p:cNvSpPr>
            <a:spLocks noGrp="1"/>
          </p:cNvSpPr>
          <p:nvPr>
            <p:ph type="title"/>
          </p:nvPr>
        </p:nvSpPr>
        <p:spPr/>
        <p:txBody>
          <a:bodyPr/>
          <a:lstStyle/>
          <a:p>
            <a:r>
              <a:rPr lang="tr-TR" dirty="0" smtClean="0"/>
              <a:t>					Alıştırma</a:t>
            </a:r>
            <a:endParaRPr lang="tr-TR" dirty="0"/>
          </a:p>
        </p:txBody>
      </p:sp>
      <p:sp>
        <p:nvSpPr>
          <p:cNvPr id="5" name="4 Dikdörtgen"/>
          <p:cNvSpPr/>
          <p:nvPr/>
        </p:nvSpPr>
        <p:spPr>
          <a:xfrm>
            <a:off x="5857884" y="3174872"/>
            <a:ext cx="2786082"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dirty="0" smtClean="0"/>
              <a:t>…</a:t>
            </a:r>
          </a:p>
          <a:p>
            <a:r>
              <a:rPr lang="en-US" dirty="0" smtClean="0"/>
              <a:t>void </a:t>
            </a:r>
            <a:r>
              <a:rPr lang="en-US" dirty="0" err="1" smtClean="0"/>
              <a:t>hesap</a:t>
            </a:r>
            <a:r>
              <a:rPr lang="en-US" dirty="0" smtClean="0"/>
              <a:t>(</a:t>
            </a:r>
            <a:r>
              <a:rPr lang="en-US" dirty="0" err="1" smtClean="0"/>
              <a:t>bina</a:t>
            </a:r>
            <a:r>
              <a:rPr lang="en-US" dirty="0" smtClean="0"/>
              <a:t> *x)</a:t>
            </a:r>
          </a:p>
          <a:p>
            <a:r>
              <a:rPr lang="en-US" dirty="0" smtClean="0"/>
              <a:t>{</a:t>
            </a:r>
          </a:p>
          <a:p>
            <a:r>
              <a:rPr lang="en-US" dirty="0" smtClean="0"/>
              <a:t>	x-&gt;</a:t>
            </a:r>
            <a:r>
              <a:rPr lang="en-US" dirty="0" err="1" smtClean="0"/>
              <a:t>cati</a:t>
            </a:r>
            <a:r>
              <a:rPr lang="en-US" dirty="0" smtClean="0"/>
              <a:t>=3.1;</a:t>
            </a:r>
          </a:p>
          <a:p>
            <a:r>
              <a:rPr lang="en-US" dirty="0" smtClean="0"/>
              <a:t>	(*x).</a:t>
            </a:r>
            <a:r>
              <a:rPr lang="en-US" dirty="0" err="1" smtClean="0"/>
              <a:t>taban</a:t>
            </a:r>
            <a:r>
              <a:rPr lang="en-US" dirty="0" smtClean="0"/>
              <a:t>=120;</a:t>
            </a:r>
          </a:p>
          <a:p>
            <a:r>
              <a:rPr lang="en-US" dirty="0" smtClean="0"/>
              <a:t>}</a:t>
            </a:r>
            <a:endParaRPr lang="tr-TR" dirty="0" smtClean="0"/>
          </a:p>
        </p:txBody>
      </p:sp>
      <p:pic>
        <p:nvPicPr>
          <p:cNvPr id="6" name="5 Resim" descr="soru.jpg"/>
          <p:cNvPicPr>
            <a:picLocks noChangeAspect="1"/>
          </p:cNvPicPr>
          <p:nvPr/>
        </p:nvPicPr>
        <p:blipFill>
          <a:blip r:embed="rId3">
            <a:clrChange>
              <a:clrFrom>
                <a:srgbClr val="FEFEFE"/>
              </a:clrFrom>
              <a:clrTo>
                <a:srgbClr val="FEFEFE">
                  <a:alpha val="0"/>
                </a:srgbClr>
              </a:clrTo>
            </a:clrChange>
          </a:blip>
          <a:stretch>
            <a:fillRect/>
          </a:stretch>
        </p:blipFill>
        <p:spPr>
          <a:xfrm>
            <a:off x="7143768" y="642918"/>
            <a:ext cx="1767840" cy="1328928"/>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857224" y="3357562"/>
            <a:ext cx="1571625" cy="15906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turkey-map-and-words-cloud-with-larger-cities_60687286.jpg"/>
          <p:cNvPicPr>
            <a:picLocks noChangeAspect="1"/>
          </p:cNvPicPr>
          <p:nvPr/>
        </p:nvPicPr>
        <p:blipFill>
          <a:blip r:embed="rId2"/>
          <a:stretch>
            <a:fillRect/>
          </a:stretch>
        </p:blipFill>
        <p:spPr>
          <a:xfrm>
            <a:off x="5421608" y="3478460"/>
            <a:ext cx="3722392" cy="3379540"/>
          </a:xfrm>
          <a:prstGeom prst="rect">
            <a:avLst/>
          </a:prstGeom>
        </p:spPr>
      </p:pic>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4 tane kişiye isimleri ve memleketleri sorulmuş ve bir kağıda not edilmiştir.</a:t>
            </a:r>
          </a:p>
          <a:p>
            <a:r>
              <a:rPr lang="tr-TR" dirty="0" smtClean="0"/>
              <a:t>Bir döngü ile bu bilgileri kullanıcıdan alın ve hepsini tek bir karakter dizisine kaydedin.</a:t>
            </a:r>
          </a:p>
          <a:p>
            <a:r>
              <a:rPr lang="tr-TR" dirty="0" smtClean="0"/>
              <a:t>İpucu: </a:t>
            </a:r>
            <a:r>
              <a:rPr lang="tr-TR" dirty="0" err="1" smtClean="0"/>
              <a:t>char</a:t>
            </a:r>
            <a:r>
              <a:rPr lang="tr-TR" dirty="0" smtClean="0"/>
              <a:t> </a:t>
            </a:r>
            <a:r>
              <a:rPr lang="tr-TR" dirty="0" err="1" smtClean="0"/>
              <a:t>sehirler</a:t>
            </a:r>
            <a:r>
              <a:rPr lang="tr-TR" dirty="0" smtClean="0"/>
              <a:t>[4][2][21]</a:t>
            </a:r>
          </a:p>
          <a:p>
            <a:r>
              <a:rPr lang="tr-TR" dirty="0" smtClean="0"/>
              <a:t>Daha sonra memleketi Ankara olan kullanıcıları bir liste şeklinde ekrana yazdırın.</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Bil141 hatıralar</a:t>
            </a:r>
            <a:endParaRPr lang="tr-TR" dirty="0"/>
          </a:p>
        </p:txBody>
      </p:sp>
      <p:sp>
        <p:nvSpPr>
          <p:cNvPr id="3" name="2 İçerik Yer Tutucusu"/>
          <p:cNvSpPr>
            <a:spLocks noGrp="1"/>
          </p:cNvSpPr>
          <p:nvPr>
            <p:ph sz="quarter" idx="1"/>
          </p:nvPr>
        </p:nvSpPr>
        <p:spPr>
          <a:xfrm>
            <a:off x="457200" y="1219200"/>
            <a:ext cx="8229600" cy="5281634"/>
          </a:xfrm>
        </p:spPr>
        <p:txBody>
          <a:bodyPr>
            <a:normAutofit lnSpcReduction="10000"/>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Eskiden tüm sınıfa toplu "</a:t>
            </a:r>
            <a:r>
              <a:rPr lang="tr-TR" i="1" dirty="0" smtClean="0"/>
              <a:t>ödev yapılır</a:t>
            </a:r>
            <a:r>
              <a:rPr lang="tr-TR" dirty="0" smtClean="0"/>
              <a:t>" e-postaları gelirdi ve durumun tuhaflığı slaytlarımıza yansırdı.</a:t>
            </a:r>
            <a:endParaRPr lang="tr-TR" dirty="0"/>
          </a:p>
        </p:txBody>
      </p:sp>
      <p:pic>
        <p:nvPicPr>
          <p:cNvPr id="100354" name="Picture 2" descr="C:\Users\User\Desktop\Dersler\02 25 DERSLERİ-Hafta9\r2.jpg"/>
          <p:cNvPicPr>
            <a:picLocks noChangeAspect="1" noChangeArrowheads="1"/>
          </p:cNvPicPr>
          <p:nvPr/>
        </p:nvPicPr>
        <p:blipFill>
          <a:blip r:embed="rId2"/>
          <a:srcRect/>
          <a:stretch>
            <a:fillRect/>
          </a:stretch>
        </p:blipFill>
        <p:spPr bwMode="auto">
          <a:xfrm>
            <a:off x="2000233" y="1193813"/>
            <a:ext cx="5643602" cy="4232701"/>
          </a:xfrm>
          <a:prstGeom prst="rect">
            <a:avLst/>
          </a:prstGeom>
          <a:noFill/>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Özyineleme sorusu</a:t>
            </a:r>
            <a:endParaRPr lang="tr-TR" dirty="0"/>
          </a:p>
        </p:txBody>
      </p:sp>
      <p:sp>
        <p:nvSpPr>
          <p:cNvPr id="5" name="4 Metin kutusu"/>
          <p:cNvSpPr txBox="1"/>
          <p:nvPr/>
        </p:nvSpPr>
        <p:spPr>
          <a:xfrm>
            <a:off x="428596" y="1214422"/>
            <a:ext cx="4357718" cy="2308324"/>
          </a:xfrm>
          <a:prstGeom prst="rect">
            <a:avLst/>
          </a:prstGeom>
          <a:noFill/>
        </p:spPr>
        <p:txBody>
          <a:bodyPr wrap="square" rtlCol="0">
            <a:spAutoFit/>
          </a:bodyPr>
          <a:lstStyle/>
          <a:p>
            <a:r>
              <a:rPr lang="tr-TR" sz="2400" b="1" u="sng" dirty="0" smtClean="0"/>
              <a:t>ÖZYİNELEMELİ OLARAK </a:t>
            </a:r>
            <a:r>
              <a:rPr lang="tr-TR" sz="2400" dirty="0" smtClean="0"/>
              <a:t>ekrana bir </a:t>
            </a:r>
            <a:r>
              <a:rPr lang="tr-TR" sz="2400" dirty="0" err="1" smtClean="0"/>
              <a:t>char</a:t>
            </a:r>
            <a:r>
              <a:rPr lang="tr-TR" sz="2400" dirty="0" smtClean="0"/>
              <a:t> dizisinin elemanlarını</a:t>
            </a:r>
          </a:p>
          <a:p>
            <a:r>
              <a:rPr lang="tr-TR" sz="2400" dirty="0" smtClean="0"/>
              <a:t>100 </a:t>
            </a:r>
            <a:r>
              <a:rPr lang="tr-TR" sz="2400" dirty="0" err="1" smtClean="0"/>
              <a:t>ms</a:t>
            </a:r>
            <a:r>
              <a:rPr lang="tr-TR" sz="2400" dirty="0" smtClean="0"/>
              <a:t> aralıklarla bastırın. </a:t>
            </a:r>
          </a:p>
          <a:p>
            <a:endParaRPr lang="tr-TR" sz="2400" dirty="0" smtClean="0"/>
          </a:p>
          <a:p>
            <a:r>
              <a:rPr lang="tr-TR" sz="2400" dirty="0" smtClean="0"/>
              <a:t>Kodunuzda asla </a:t>
            </a:r>
            <a:r>
              <a:rPr lang="tr-TR" sz="2400" b="1" i="1" dirty="0" err="1" smtClean="0"/>
              <a:t>for</a:t>
            </a:r>
            <a:r>
              <a:rPr lang="tr-TR" sz="2400" b="1" i="1" dirty="0" smtClean="0"/>
              <a:t>, </a:t>
            </a:r>
            <a:r>
              <a:rPr lang="tr-TR" sz="2400" b="1" i="1" dirty="0" err="1" smtClean="0"/>
              <a:t>while</a:t>
            </a:r>
            <a:r>
              <a:rPr lang="tr-TR" sz="2400" b="1" i="1" dirty="0" smtClean="0"/>
              <a:t> ya da do </a:t>
            </a:r>
            <a:r>
              <a:rPr lang="tr-TR" sz="2400" b="1" i="1" dirty="0" err="1" smtClean="0"/>
              <a:t>while</a:t>
            </a:r>
            <a:r>
              <a:rPr lang="tr-TR" sz="2400" b="1" i="1" dirty="0" smtClean="0"/>
              <a:t> geçmemeli!</a:t>
            </a:r>
          </a:p>
        </p:txBody>
      </p:sp>
      <p:pic>
        <p:nvPicPr>
          <p:cNvPr id="49154" name="Picture 2" descr="Image result for daktilo clipart"/>
          <p:cNvPicPr>
            <a:picLocks noChangeAspect="1" noChangeArrowheads="1"/>
          </p:cNvPicPr>
          <p:nvPr/>
        </p:nvPicPr>
        <p:blipFill>
          <a:blip r:embed="rId2"/>
          <a:srcRect/>
          <a:stretch>
            <a:fillRect/>
          </a:stretch>
        </p:blipFill>
        <p:spPr bwMode="auto">
          <a:xfrm>
            <a:off x="5143504" y="1714488"/>
            <a:ext cx="3220099" cy="3890953"/>
          </a:xfrm>
          <a:prstGeom prst="rect">
            <a:avLst/>
          </a:prstGeom>
          <a:noFill/>
        </p:spPr>
      </p:pic>
      <p:sp>
        <p:nvSpPr>
          <p:cNvPr id="6" name="5 Yuvarlatılmış Dikdörtgen"/>
          <p:cNvSpPr/>
          <p:nvPr/>
        </p:nvSpPr>
        <p:spPr>
          <a:xfrm>
            <a:off x="5857884" y="2285992"/>
            <a:ext cx="1857388" cy="928694"/>
          </a:xfrm>
          <a:prstGeom prst="round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ÖNCE SÖZDE KOD</a:t>
            </a:r>
            <a:endParaRPr lang="tr-TR" dirty="0"/>
          </a:p>
        </p:txBody>
      </p:sp>
      <p:sp>
        <p:nvSpPr>
          <p:cNvPr id="7" name="6 Metin kutusu"/>
          <p:cNvSpPr txBox="1"/>
          <p:nvPr/>
        </p:nvSpPr>
        <p:spPr>
          <a:xfrm>
            <a:off x="571472" y="3714752"/>
            <a:ext cx="5000660" cy="1754326"/>
          </a:xfrm>
          <a:prstGeom prst="rect">
            <a:avLst/>
          </a:prstGeom>
          <a:noFill/>
        </p:spPr>
        <p:txBody>
          <a:bodyPr wrap="square" rtlCol="0">
            <a:spAutoFit/>
          </a:bodyPr>
          <a:lstStyle/>
          <a:p>
            <a:r>
              <a:rPr lang="tr-TR" i="1" dirty="0" smtClean="0"/>
              <a:t>SÖZDE KOD:</a:t>
            </a:r>
          </a:p>
          <a:p>
            <a:r>
              <a:rPr lang="tr-TR" i="1" dirty="0" err="1" smtClean="0"/>
              <a:t>fonk</a:t>
            </a:r>
            <a:r>
              <a:rPr lang="tr-TR" i="1" dirty="0" smtClean="0"/>
              <a:t>(0): ilk elemanı bastırır ve </a:t>
            </a:r>
            <a:r>
              <a:rPr lang="tr-TR" i="1" dirty="0" err="1" smtClean="0"/>
              <a:t>fonk</a:t>
            </a:r>
            <a:r>
              <a:rPr lang="tr-TR" i="1" dirty="0" smtClean="0"/>
              <a:t>(1)i çağırır.</a:t>
            </a:r>
          </a:p>
          <a:p>
            <a:r>
              <a:rPr lang="tr-TR" i="1" dirty="0" err="1" smtClean="0"/>
              <a:t>fonk</a:t>
            </a:r>
            <a:r>
              <a:rPr lang="tr-TR" i="1" dirty="0" smtClean="0"/>
              <a:t>(1): 1 indisli elemanı bastırır ve </a:t>
            </a:r>
            <a:r>
              <a:rPr lang="tr-TR" i="1" dirty="0" err="1" smtClean="0"/>
              <a:t>fonk</a:t>
            </a:r>
            <a:r>
              <a:rPr lang="tr-TR" i="1" dirty="0" smtClean="0"/>
              <a:t>(2)i çağırır.</a:t>
            </a:r>
          </a:p>
          <a:p>
            <a:r>
              <a:rPr lang="tr-TR" i="1" dirty="0" smtClean="0"/>
              <a:t>…</a:t>
            </a:r>
          </a:p>
          <a:p>
            <a:r>
              <a:rPr lang="tr-TR" i="1" dirty="0" err="1" smtClean="0"/>
              <a:t>fonk</a:t>
            </a:r>
            <a:r>
              <a:rPr lang="tr-TR" i="1" dirty="0" smtClean="0"/>
              <a:t>(son indis): son indisli elemanı bastırır ve sonlanır.</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Ara Sınav </a:t>
            </a:r>
            <a:r>
              <a:rPr lang="tr-TR" dirty="0" err="1" smtClean="0"/>
              <a:t>II'e</a:t>
            </a:r>
            <a:r>
              <a:rPr lang="tr-TR" dirty="0" smtClean="0"/>
              <a:t> doğru...</a:t>
            </a:r>
            <a:br>
              <a:rPr lang="tr-TR" dirty="0" smtClean="0"/>
            </a:br>
            <a:r>
              <a:rPr lang="tr-TR" dirty="0" err="1" smtClean="0"/>
              <a:t>Id</a:t>
            </a:r>
            <a:r>
              <a:rPr lang="tr-TR" dirty="0" smtClean="0"/>
              <a:t> </a:t>
            </a:r>
            <a:r>
              <a:rPr lang="tr-TR" dirty="0" err="1" smtClean="0"/>
              <a:t>returned</a:t>
            </a:r>
            <a:r>
              <a:rPr lang="tr-TR" dirty="0" smtClean="0"/>
              <a:t> 1 </a:t>
            </a:r>
            <a:r>
              <a:rPr lang="tr-TR" dirty="0" err="1" smtClean="0"/>
              <a:t>exit</a:t>
            </a:r>
            <a:r>
              <a:rPr lang="tr-TR" dirty="0" smtClean="0"/>
              <a:t> </a:t>
            </a:r>
            <a:r>
              <a:rPr lang="tr-TR" dirty="0" err="1" smtClean="0"/>
              <a:t>status</a:t>
            </a:r>
            <a:r>
              <a:rPr lang="tr-TR" dirty="0" smtClean="0"/>
              <a:t> nedir?</a:t>
            </a:r>
            <a:endParaRPr lang="tr-TR" dirty="0"/>
          </a:p>
        </p:txBody>
      </p:sp>
      <p:sp>
        <p:nvSpPr>
          <p:cNvPr id="3" name="2 İçerik Yer Tutucusu"/>
          <p:cNvSpPr>
            <a:spLocks noGrp="1"/>
          </p:cNvSpPr>
          <p:nvPr>
            <p:ph sz="quarter" idx="1"/>
          </p:nvPr>
        </p:nvSpPr>
        <p:spPr/>
        <p:txBody>
          <a:bodyPr/>
          <a:lstStyle/>
          <a:p>
            <a:r>
              <a:rPr lang="tr-TR" dirty="0" smtClean="0"/>
              <a:t>Derleyicinin düşünce şekli</a:t>
            </a:r>
            <a:endParaRPr lang="tr-TR" dirty="0"/>
          </a:p>
        </p:txBody>
      </p:sp>
      <p:sp>
        <p:nvSpPr>
          <p:cNvPr id="4" name="3 Yuvarlatılmış Dikdörtgen"/>
          <p:cNvSpPr/>
          <p:nvPr/>
        </p:nvSpPr>
        <p:spPr>
          <a:xfrm>
            <a:off x="571472" y="4857760"/>
            <a:ext cx="8072494"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DEVCPP FARK EDEBİLİR Mİ?</a:t>
            </a:r>
          </a:p>
          <a:p>
            <a:pPr algn="ctr"/>
            <a:r>
              <a:rPr lang="tr-TR" dirty="0" smtClean="0"/>
              <a:t>Eder. Bu nedenle dosyanın çalışması engellenir. Bu hatada bir üst satırda yazan ifade (</a:t>
            </a:r>
            <a:r>
              <a:rPr lang="tr-TR" i="1" dirty="0" err="1" smtClean="0">
                <a:solidFill>
                  <a:srgbClr val="FFFF00"/>
                </a:solidFill>
              </a:rPr>
              <a:t>cannot</a:t>
            </a:r>
            <a:r>
              <a:rPr lang="tr-TR" i="1" dirty="0" smtClean="0">
                <a:solidFill>
                  <a:srgbClr val="FFFF00"/>
                </a:solidFill>
              </a:rPr>
              <a:t> </a:t>
            </a:r>
            <a:r>
              <a:rPr lang="tr-TR" i="1" dirty="0" err="1" smtClean="0">
                <a:solidFill>
                  <a:srgbClr val="FFFF00"/>
                </a:solidFill>
              </a:rPr>
              <a:t>open</a:t>
            </a:r>
            <a:r>
              <a:rPr lang="tr-TR" i="1" dirty="0" smtClean="0">
                <a:solidFill>
                  <a:srgbClr val="FFFF00"/>
                </a:solidFill>
              </a:rPr>
              <a:t> </a:t>
            </a:r>
            <a:r>
              <a:rPr lang="tr-TR" i="1" dirty="0" err="1" smtClean="0">
                <a:solidFill>
                  <a:srgbClr val="FFFF00"/>
                </a:solidFill>
              </a:rPr>
              <a:t>output</a:t>
            </a:r>
            <a:r>
              <a:rPr lang="tr-TR" i="1" dirty="0" smtClean="0">
                <a:solidFill>
                  <a:srgbClr val="FFFF00"/>
                </a:solidFill>
              </a:rPr>
              <a:t> file</a:t>
            </a:r>
            <a:r>
              <a:rPr lang="tr-TR" dirty="0" smtClean="0"/>
              <a:t>)  size hata hakkında daha çok ipucu verecektir. Arka plandaki dosyayı kapatmanıza rağmen hatanın devamı halinde Görev Yöneticisi'nden(</a:t>
            </a:r>
            <a:r>
              <a:rPr lang="tr-TR" dirty="0" err="1" smtClean="0"/>
              <a:t>Ctrl</a:t>
            </a:r>
            <a:r>
              <a:rPr lang="tr-TR" dirty="0" smtClean="0"/>
              <a:t>+Alt+Del) ilgili .exe'leri "Görevi </a:t>
            </a:r>
            <a:r>
              <a:rPr lang="tr-TR" dirty="0" err="1" smtClean="0"/>
              <a:t>Sonlandır"lamalısınız</a:t>
            </a:r>
            <a:r>
              <a:rPr lang="tr-TR" dirty="0" smtClean="0"/>
              <a:t>.</a:t>
            </a:r>
          </a:p>
        </p:txBody>
      </p:sp>
      <p:sp>
        <p:nvSpPr>
          <p:cNvPr id="6" name="5 Yuvarlatılmış Dikdörtgen"/>
          <p:cNvSpPr/>
          <p:nvPr/>
        </p:nvSpPr>
        <p:spPr>
          <a:xfrm>
            <a:off x="5429256" y="2214554"/>
            <a:ext cx="3286148" cy="221457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Uyarının metni</a:t>
            </a:r>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a:p>
        </p:txBody>
      </p:sp>
      <p:pic>
        <p:nvPicPr>
          <p:cNvPr id="7" name="Picture 2" descr="http://imageenvision.com/sm/0025-0803-0519-0114_clip_art_graphic_of_a_grumpy_desktop_computer_cartoon_character_with_his_hands_on_his_hips.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900" b="-12490"/>
          <a:stretch/>
        </p:blipFill>
        <p:spPr bwMode="auto">
          <a:xfrm>
            <a:off x="571472" y="2857496"/>
            <a:ext cx="1340100" cy="15569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8" name="7 Bulut Belirtme Çizgisi"/>
          <p:cNvSpPr/>
          <p:nvPr/>
        </p:nvSpPr>
        <p:spPr>
          <a:xfrm>
            <a:off x="2000232" y="1857364"/>
            <a:ext cx="3143272" cy="2500330"/>
          </a:xfrm>
          <a:prstGeom prst="cloudCallout">
            <a:avLst>
              <a:gd name="adj1" fmla="val -53207"/>
              <a:gd name="adj2" fmla="val 6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.exe'yi açamıyorum, çünkü arka planda başka bir .exe çalışıyor. Windows ise bu şekilde bir çalışmaya müsaade etmiyor.</a:t>
            </a:r>
            <a:endParaRPr lang="tr-TR" sz="1400" dirty="0"/>
          </a:p>
        </p:txBody>
      </p:sp>
      <p:pic>
        <p:nvPicPr>
          <p:cNvPr id="1026" name="Picture 2"/>
          <p:cNvPicPr>
            <a:picLocks noChangeAspect="1" noChangeArrowheads="1"/>
          </p:cNvPicPr>
          <p:nvPr/>
        </p:nvPicPr>
        <p:blipFill>
          <a:blip r:embed="rId3"/>
          <a:srcRect r="60000" b="31073"/>
          <a:stretch>
            <a:fillRect/>
          </a:stretch>
        </p:blipFill>
        <p:spPr bwMode="auto">
          <a:xfrm>
            <a:off x="5929322" y="2857496"/>
            <a:ext cx="2205157" cy="1000132"/>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156532964.jpg"/>
          <p:cNvPicPr>
            <a:picLocks noChangeAspect="1"/>
          </p:cNvPicPr>
          <p:nvPr/>
        </p:nvPicPr>
        <p:blipFill>
          <a:blip r:embed="rId2" cstate="screen"/>
          <a:srcRect/>
          <a:stretch>
            <a:fillRect/>
          </a:stretch>
        </p:blipFill>
        <p:spPr>
          <a:xfrm flipH="1">
            <a:off x="7143768" y="1357298"/>
            <a:ext cx="1095241" cy="1143008"/>
          </a:xfrm>
          <a:prstGeom prst="rect">
            <a:avLst/>
          </a:prstGeom>
        </p:spPr>
      </p:pic>
      <p:sp>
        <p:nvSpPr>
          <p:cNvPr id="2" name="1 Başlık"/>
          <p:cNvSpPr>
            <a:spLocks noGrp="1"/>
          </p:cNvSpPr>
          <p:nvPr>
            <p:ph type="title"/>
          </p:nvPr>
        </p:nvSpPr>
        <p:spPr/>
        <p:txBody>
          <a:bodyPr>
            <a:normAutofit/>
          </a:bodyPr>
          <a:lstStyle/>
          <a:p>
            <a:r>
              <a:rPr lang="tr-TR" dirty="0" smtClean="0"/>
              <a:t>Bunu biliyor musunuz?</a:t>
            </a:r>
            <a:br>
              <a:rPr lang="tr-TR" dirty="0" smtClean="0"/>
            </a:br>
            <a:r>
              <a:rPr lang="tr-TR" sz="2200" i="1" dirty="0" smtClean="0"/>
              <a:t>Düşünce şeklinizde ufak farklılıklar hissediyor musunuz?</a:t>
            </a:r>
            <a:endParaRPr lang="tr-TR" i="1" dirty="0"/>
          </a:p>
        </p:txBody>
      </p:sp>
      <p:sp>
        <p:nvSpPr>
          <p:cNvPr id="3" name="2 İçerik Yer Tutucusu"/>
          <p:cNvSpPr>
            <a:spLocks noGrp="1"/>
          </p:cNvSpPr>
          <p:nvPr>
            <p:ph sz="quarter" idx="1"/>
          </p:nvPr>
        </p:nvSpPr>
        <p:spPr>
          <a:xfrm>
            <a:off x="428596" y="1285860"/>
            <a:ext cx="4286280" cy="3929090"/>
          </a:xfrm>
        </p:spPr>
        <p:txBody>
          <a:bodyPr>
            <a:normAutofit/>
          </a:bodyPr>
          <a:lstStyle/>
          <a:p>
            <a:pPr algn="just">
              <a:buNone/>
            </a:pPr>
            <a:r>
              <a:rPr lang="tr-TR" dirty="0" smtClean="0"/>
              <a:t>Programlama dili ile uğraşmak bize etkin bir düşünce yetisinin birçok bileşenlerini edinmede yardımcı olabilir.</a:t>
            </a:r>
          </a:p>
          <a:p>
            <a:pPr lvl="1"/>
            <a:r>
              <a:rPr lang="tr-TR" dirty="0" smtClean="0"/>
              <a:t>rasyonel düşünce</a:t>
            </a:r>
          </a:p>
          <a:p>
            <a:pPr lvl="1"/>
            <a:r>
              <a:rPr lang="tr-TR" dirty="0" err="1" smtClean="0"/>
              <a:t>algoritmik</a:t>
            </a:r>
            <a:r>
              <a:rPr lang="tr-TR" dirty="0" smtClean="0"/>
              <a:t> düşünce</a:t>
            </a:r>
          </a:p>
          <a:p>
            <a:pPr lvl="1"/>
            <a:r>
              <a:rPr lang="tr-TR" dirty="0" smtClean="0"/>
              <a:t>sistematik düşünce</a:t>
            </a:r>
          </a:p>
          <a:p>
            <a:pPr lvl="1"/>
            <a:r>
              <a:rPr lang="tr-TR" dirty="0" smtClean="0"/>
              <a:t>yaratıcı düşünce</a:t>
            </a:r>
          </a:p>
          <a:p>
            <a:pPr lvl="1"/>
            <a:r>
              <a:rPr lang="tr-TR" dirty="0" smtClean="0"/>
              <a:t>…</a:t>
            </a:r>
            <a:endParaRPr lang="tr-TR" dirty="0"/>
          </a:p>
        </p:txBody>
      </p:sp>
      <p:sp>
        <p:nvSpPr>
          <p:cNvPr id="5" name="4 Metin kutusu"/>
          <p:cNvSpPr txBox="1"/>
          <p:nvPr/>
        </p:nvSpPr>
        <p:spPr>
          <a:xfrm>
            <a:off x="428596" y="5143512"/>
            <a:ext cx="8143932"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smtClean="0"/>
              <a:t>İlgi çekici bir sunum </a:t>
            </a:r>
            <a:r>
              <a:rPr lang="tr-TR" sz="1400" dirty="0" smtClean="0"/>
              <a:t>(en sonunda çeşitli kaynaklar mevcut)</a:t>
            </a:r>
            <a:r>
              <a:rPr lang="tr-TR" sz="2000" dirty="0" smtClean="0"/>
              <a:t>:</a:t>
            </a:r>
          </a:p>
          <a:p>
            <a:pPr>
              <a:buFont typeface="Arial" pitchFamily="34" charset="0"/>
              <a:buChar char="•"/>
            </a:pPr>
            <a:r>
              <a:rPr lang="tr-TR" sz="1600" i="1" dirty="0" smtClean="0">
                <a:solidFill>
                  <a:srgbClr val="0070C0"/>
                </a:solidFill>
              </a:rPr>
              <a:t>“</a:t>
            </a:r>
            <a:r>
              <a:rPr lang="tr-TR" sz="1600" i="1" dirty="0" err="1" smtClean="0">
                <a:solidFill>
                  <a:srgbClr val="0070C0"/>
                </a:solidFill>
              </a:rPr>
              <a:t>Computational</a:t>
            </a:r>
            <a:r>
              <a:rPr lang="tr-TR" sz="1600" i="1" dirty="0" smtClean="0">
                <a:solidFill>
                  <a:srgbClr val="0070C0"/>
                </a:solidFill>
              </a:rPr>
              <a:t> </a:t>
            </a:r>
            <a:r>
              <a:rPr lang="tr-TR" sz="1600" i="1" dirty="0" err="1" smtClean="0">
                <a:solidFill>
                  <a:srgbClr val="0070C0"/>
                </a:solidFill>
              </a:rPr>
              <a:t>thinking</a:t>
            </a:r>
            <a:r>
              <a:rPr lang="tr-TR" sz="1600" i="1" dirty="0" smtClean="0">
                <a:solidFill>
                  <a:srgbClr val="0070C0"/>
                </a:solidFill>
              </a:rPr>
              <a:t> c</a:t>
            </a:r>
            <a:r>
              <a:rPr lang="en-US" sz="1600" i="1" dirty="0" err="1" smtClean="0">
                <a:solidFill>
                  <a:srgbClr val="0070C0"/>
                </a:solidFill>
              </a:rPr>
              <a:t>omplements</a:t>
            </a:r>
            <a:r>
              <a:rPr lang="en-US" sz="1600" i="1" dirty="0" smtClean="0">
                <a:solidFill>
                  <a:srgbClr val="0070C0"/>
                </a:solidFill>
              </a:rPr>
              <a:t> and combines mathematical and engineering thinking</a:t>
            </a:r>
            <a:r>
              <a:rPr lang="tr-TR" sz="1600" i="1" dirty="0" smtClean="0">
                <a:solidFill>
                  <a:srgbClr val="0070C0"/>
                </a:solidFill>
              </a:rPr>
              <a:t>”</a:t>
            </a:r>
            <a:r>
              <a:rPr lang="tr-TR" sz="1600" dirty="0" smtClean="0"/>
              <a:t/>
            </a:r>
            <a:br>
              <a:rPr lang="tr-TR" sz="1600" dirty="0" smtClean="0"/>
            </a:br>
            <a:r>
              <a:rPr lang="tr-TR" sz="1600" dirty="0" smtClean="0"/>
              <a:t>https://www.microsoft.com/en-us/research/wp-content/uploads/2012/08/Jeannette_Wing.pdf</a:t>
            </a:r>
            <a:endParaRPr lang="tr-TR" sz="1600" dirty="0"/>
          </a:p>
        </p:txBody>
      </p:sp>
      <p:pic>
        <p:nvPicPr>
          <p:cNvPr id="10" name="9 Resim" descr="reason.GIF"/>
          <p:cNvPicPr>
            <a:picLocks noChangeAspect="1"/>
          </p:cNvPicPr>
          <p:nvPr/>
        </p:nvPicPr>
        <p:blipFill>
          <a:blip r:embed="rId3"/>
          <a:stretch>
            <a:fillRect/>
          </a:stretch>
        </p:blipFill>
        <p:spPr>
          <a:xfrm>
            <a:off x="5000628" y="1285860"/>
            <a:ext cx="2428892" cy="3246197"/>
          </a:xfrm>
          <a:prstGeom prst="rect">
            <a:avLst/>
          </a:prstGeom>
        </p:spPr>
      </p:pic>
      <p:sp>
        <p:nvSpPr>
          <p:cNvPr id="7" name="6 Yuvarlatılmış Dikdörtgen"/>
          <p:cNvSpPr/>
          <p:nvPr/>
        </p:nvSpPr>
        <p:spPr>
          <a:xfrm>
            <a:off x="5500694" y="3929066"/>
            <a:ext cx="3000396"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Sunuma göz atalım, özellikle 37-40 sayfalardaki ilginç günlük yaşam örneğine.</a:t>
            </a:r>
            <a:endParaRPr lang="tr-TR" dirty="0"/>
          </a:p>
        </p:txBody>
      </p:sp>
      <p:sp>
        <p:nvSpPr>
          <p:cNvPr id="8" name="7 Bükülü Ok"/>
          <p:cNvSpPr/>
          <p:nvPr/>
        </p:nvSpPr>
        <p:spPr>
          <a:xfrm>
            <a:off x="4286248" y="4286256"/>
            <a:ext cx="1214446"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Dizi ve fonksiyon sorusu</a:t>
            </a:r>
            <a:endParaRPr lang="tr-TR" dirty="0"/>
          </a:p>
        </p:txBody>
      </p:sp>
      <p:sp>
        <p:nvSpPr>
          <p:cNvPr id="3" name="2 İçerik Yer Tutucusu"/>
          <p:cNvSpPr>
            <a:spLocks noGrp="1"/>
          </p:cNvSpPr>
          <p:nvPr>
            <p:ph sz="quarter" idx="1"/>
          </p:nvPr>
        </p:nvSpPr>
        <p:spPr>
          <a:xfrm>
            <a:off x="457200" y="1219200"/>
            <a:ext cx="8229600" cy="1790700"/>
          </a:xfrm>
        </p:spPr>
        <p:txBody>
          <a:bodyPr>
            <a:normAutofit/>
          </a:bodyPr>
          <a:lstStyle/>
          <a:p>
            <a:r>
              <a:rPr lang="tr-TR" sz="2500" b="1" i="1" dirty="0" err="1" smtClean="0">
                <a:solidFill>
                  <a:srgbClr val="C00000"/>
                </a:solidFill>
              </a:rPr>
              <a:t>void</a:t>
            </a:r>
            <a:r>
              <a:rPr lang="tr-TR" sz="2500" b="1" i="1" dirty="0" smtClean="0">
                <a:solidFill>
                  <a:srgbClr val="C00000"/>
                </a:solidFill>
              </a:rPr>
              <a:t> doldur(</a:t>
            </a:r>
            <a:r>
              <a:rPr lang="tr-TR" sz="2500" b="1" i="1" dirty="0" err="1" smtClean="0">
                <a:solidFill>
                  <a:srgbClr val="C00000"/>
                </a:solidFill>
              </a:rPr>
              <a:t>int</a:t>
            </a:r>
            <a:r>
              <a:rPr lang="tr-TR" sz="2500" b="1" i="1" dirty="0" smtClean="0">
                <a:solidFill>
                  <a:srgbClr val="C00000"/>
                </a:solidFill>
              </a:rPr>
              <a:t> en, </a:t>
            </a:r>
            <a:r>
              <a:rPr lang="tr-TR" sz="2500" b="1" i="1" dirty="0" err="1" smtClean="0">
                <a:solidFill>
                  <a:srgbClr val="C00000"/>
                </a:solidFill>
              </a:rPr>
              <a:t>int</a:t>
            </a:r>
            <a:r>
              <a:rPr lang="tr-TR" sz="2500" b="1" i="1" dirty="0" smtClean="0">
                <a:solidFill>
                  <a:srgbClr val="C00000"/>
                </a:solidFill>
              </a:rPr>
              <a:t> boy, </a:t>
            </a:r>
            <a:r>
              <a:rPr lang="tr-TR" sz="2500" b="1" i="1" dirty="0" err="1" smtClean="0">
                <a:solidFill>
                  <a:srgbClr val="C00000"/>
                </a:solidFill>
              </a:rPr>
              <a:t>int</a:t>
            </a:r>
            <a:r>
              <a:rPr lang="tr-TR" sz="2500" b="1" i="1" dirty="0" smtClean="0">
                <a:solidFill>
                  <a:srgbClr val="C00000"/>
                </a:solidFill>
              </a:rPr>
              <a:t> dizi[boy][en]);</a:t>
            </a:r>
          </a:p>
          <a:p>
            <a:r>
              <a:rPr lang="tr-TR" sz="2500" b="1" i="1" dirty="0" err="1" smtClean="0">
                <a:solidFill>
                  <a:srgbClr val="C00000"/>
                </a:solidFill>
              </a:rPr>
              <a:t>void</a:t>
            </a:r>
            <a:r>
              <a:rPr lang="tr-TR" sz="2500" b="1" i="1" dirty="0" smtClean="0">
                <a:solidFill>
                  <a:srgbClr val="C00000"/>
                </a:solidFill>
              </a:rPr>
              <a:t> </a:t>
            </a:r>
            <a:r>
              <a:rPr lang="tr-TR" sz="2500" b="1" i="1" dirty="0" err="1" smtClean="0">
                <a:solidFill>
                  <a:srgbClr val="C00000"/>
                </a:solidFill>
              </a:rPr>
              <a:t>yazdir</a:t>
            </a:r>
            <a:r>
              <a:rPr lang="tr-TR" sz="2500" b="1" i="1" dirty="0" smtClean="0">
                <a:solidFill>
                  <a:srgbClr val="C00000"/>
                </a:solidFill>
              </a:rPr>
              <a:t>(</a:t>
            </a:r>
            <a:r>
              <a:rPr lang="tr-TR" sz="2500" b="1" i="1" dirty="0" err="1" smtClean="0">
                <a:solidFill>
                  <a:srgbClr val="C00000"/>
                </a:solidFill>
              </a:rPr>
              <a:t>int</a:t>
            </a:r>
            <a:r>
              <a:rPr lang="tr-TR" sz="2500" b="1" i="1" dirty="0" smtClean="0">
                <a:solidFill>
                  <a:srgbClr val="C00000"/>
                </a:solidFill>
              </a:rPr>
              <a:t> en, </a:t>
            </a:r>
            <a:r>
              <a:rPr lang="tr-TR" sz="2500" b="1" i="1" dirty="0" err="1" smtClean="0">
                <a:solidFill>
                  <a:srgbClr val="C00000"/>
                </a:solidFill>
              </a:rPr>
              <a:t>int</a:t>
            </a:r>
            <a:r>
              <a:rPr lang="tr-TR" sz="2500" b="1" i="1" dirty="0" smtClean="0">
                <a:solidFill>
                  <a:srgbClr val="C00000"/>
                </a:solidFill>
              </a:rPr>
              <a:t> boy, </a:t>
            </a:r>
            <a:r>
              <a:rPr lang="tr-TR" sz="2500" b="1" i="1" dirty="0" err="1" smtClean="0">
                <a:solidFill>
                  <a:srgbClr val="C00000"/>
                </a:solidFill>
              </a:rPr>
              <a:t>int</a:t>
            </a:r>
            <a:r>
              <a:rPr lang="tr-TR" sz="2500" b="1" i="1" dirty="0" smtClean="0">
                <a:solidFill>
                  <a:srgbClr val="C00000"/>
                </a:solidFill>
              </a:rPr>
              <a:t> dizi[boy][en]); </a:t>
            </a:r>
            <a:r>
              <a:rPr lang="tr-TR" sz="2500" b="1" i="1" dirty="0" smtClean="0"/>
              <a:t/>
            </a:r>
            <a:br>
              <a:rPr lang="tr-TR" sz="2500" b="1" i="1" dirty="0" smtClean="0"/>
            </a:br>
            <a:r>
              <a:rPr lang="tr-TR" sz="2500" b="1" i="1" dirty="0" smtClean="0"/>
              <a:t>prototipli iki FONKSİYONLA</a:t>
            </a:r>
            <a:r>
              <a:rPr lang="tr-TR" sz="2500" b="1" i="1" dirty="0"/>
              <a:t> </a:t>
            </a:r>
            <a:r>
              <a:rPr lang="tr-TR" sz="2500" b="1" i="1" dirty="0" smtClean="0"/>
              <a:t>içi 0 kenarları 1 dolu bir halı deseni oluşturunuz.</a:t>
            </a:r>
          </a:p>
        </p:txBody>
      </p:sp>
      <p:pic>
        <p:nvPicPr>
          <p:cNvPr id="4098" name="Picture 2" descr="Image result for carpet"/>
          <p:cNvPicPr>
            <a:picLocks noChangeAspect="1" noChangeArrowheads="1"/>
          </p:cNvPicPr>
          <p:nvPr/>
        </p:nvPicPr>
        <p:blipFill>
          <a:blip r:embed="rId2"/>
          <a:srcRect/>
          <a:stretch>
            <a:fillRect/>
          </a:stretch>
        </p:blipFill>
        <p:spPr bwMode="auto">
          <a:xfrm>
            <a:off x="5598919" y="2643182"/>
            <a:ext cx="3545081" cy="2581263"/>
          </a:xfrm>
          <a:prstGeom prst="rect">
            <a:avLst/>
          </a:prstGeom>
          <a:noFill/>
        </p:spPr>
      </p:pic>
      <p:sp>
        <p:nvSpPr>
          <p:cNvPr id="6" name="5 Yuvarlatılmış Dikdörtgen"/>
          <p:cNvSpPr/>
          <p:nvPr/>
        </p:nvSpPr>
        <p:spPr>
          <a:xfrm>
            <a:off x="500034" y="2928934"/>
            <a:ext cx="1857388" cy="928694"/>
          </a:xfrm>
          <a:prstGeom prst="round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ÖNCE BEBEK ADIMLI </a:t>
            </a:r>
          </a:p>
          <a:p>
            <a:pPr algn="ctr"/>
            <a:r>
              <a:rPr lang="tr-TR" dirty="0" smtClean="0"/>
              <a:t>SÖZDE KOD</a:t>
            </a:r>
            <a:endParaRPr lang="tr-TR" dirty="0"/>
          </a:p>
        </p:txBody>
      </p:sp>
      <p:pic>
        <p:nvPicPr>
          <p:cNvPr id="7" name="6 Resim" descr="Image result for emekleyen bebek"/>
          <p:cNvPicPr/>
          <p:nvPr/>
        </p:nvPicPr>
        <p:blipFill>
          <a:blip r:embed="rId3">
            <a:clrChange>
              <a:clrFrom>
                <a:srgbClr val="FFFFFF"/>
              </a:clrFrom>
              <a:clrTo>
                <a:srgbClr val="FFFFFF">
                  <a:alpha val="0"/>
                </a:srgbClr>
              </a:clrTo>
            </a:clrChange>
          </a:blip>
          <a:srcRect/>
          <a:stretch>
            <a:fillRect/>
          </a:stretch>
        </p:blipFill>
        <p:spPr bwMode="auto">
          <a:xfrm flipH="1">
            <a:off x="1428728" y="3429000"/>
            <a:ext cx="1080000" cy="940255"/>
          </a:xfrm>
          <a:prstGeom prst="rect">
            <a:avLst/>
          </a:prstGeom>
          <a:noFill/>
          <a:ln w="9525">
            <a:noFill/>
            <a:miter lim="800000"/>
            <a:headEnd/>
            <a:tailEnd/>
          </a:ln>
        </p:spPr>
      </p:pic>
      <p:sp>
        <p:nvSpPr>
          <p:cNvPr id="8" name="7 Metin kutusu"/>
          <p:cNvSpPr txBox="1"/>
          <p:nvPr/>
        </p:nvSpPr>
        <p:spPr>
          <a:xfrm>
            <a:off x="1000100" y="4500570"/>
            <a:ext cx="5143536" cy="1754326"/>
          </a:xfrm>
          <a:prstGeom prst="rect">
            <a:avLst/>
          </a:prstGeom>
          <a:noFill/>
        </p:spPr>
        <p:txBody>
          <a:bodyPr wrap="square" rtlCol="0">
            <a:spAutoFit/>
          </a:bodyPr>
          <a:lstStyle/>
          <a:p>
            <a:r>
              <a:rPr lang="tr-TR" dirty="0" smtClean="0"/>
              <a:t>SÖZDE KOD:</a:t>
            </a:r>
          </a:p>
          <a:p>
            <a:r>
              <a:rPr lang="tr-TR" dirty="0" smtClean="0"/>
              <a:t>H1(hedef1): TAMAMI 1 DOLU OLSUN</a:t>
            </a:r>
          </a:p>
          <a:p>
            <a:pPr>
              <a:buFontTx/>
              <a:buChar char="-"/>
            </a:pPr>
            <a:r>
              <a:rPr lang="tr-TR" dirty="0" smtClean="0"/>
              <a:t>doldur: iki tane iç içe </a:t>
            </a:r>
            <a:r>
              <a:rPr lang="tr-TR" dirty="0" err="1" smtClean="0"/>
              <a:t>for</a:t>
            </a:r>
            <a:r>
              <a:rPr lang="tr-TR" dirty="0" smtClean="0"/>
              <a:t> – dış </a:t>
            </a:r>
            <a:r>
              <a:rPr lang="tr-TR" dirty="0" err="1" smtClean="0"/>
              <a:t>for</a:t>
            </a:r>
            <a:r>
              <a:rPr lang="tr-TR" dirty="0" smtClean="0"/>
              <a:t> satır kontrolü</a:t>
            </a:r>
          </a:p>
          <a:p>
            <a:pPr>
              <a:buFontTx/>
              <a:buChar char="-"/>
            </a:pPr>
            <a:r>
              <a:rPr lang="tr-TR" dirty="0" smtClean="0"/>
              <a:t> yazdır, </a:t>
            </a:r>
            <a:r>
              <a:rPr lang="tr-TR" dirty="0" err="1" smtClean="0"/>
              <a:t>doldur'un</a:t>
            </a:r>
            <a:r>
              <a:rPr lang="tr-TR" dirty="0" smtClean="0"/>
              <a:t> </a:t>
            </a:r>
            <a:r>
              <a:rPr lang="tr-TR" dirty="0" err="1" smtClean="0"/>
              <a:t>printf'lisi</a:t>
            </a:r>
            <a:r>
              <a:rPr lang="tr-TR" dirty="0" smtClean="0"/>
              <a:t>.</a:t>
            </a:r>
          </a:p>
          <a:p>
            <a:r>
              <a:rPr lang="tr-TR" dirty="0" smtClean="0"/>
              <a:t>H2: İÇİ 0 OLSUN.</a:t>
            </a:r>
          </a:p>
          <a:p>
            <a:r>
              <a:rPr lang="tr-TR" dirty="0" smtClean="0"/>
              <a:t>- Ekrana 1 basan </a:t>
            </a:r>
            <a:r>
              <a:rPr lang="tr-TR" dirty="0" err="1" smtClean="0"/>
              <a:t>printf</a:t>
            </a:r>
            <a:r>
              <a:rPr lang="tr-TR" dirty="0" smtClean="0"/>
              <a:t>, </a:t>
            </a:r>
            <a:r>
              <a:rPr lang="tr-TR" dirty="0" err="1" smtClean="0"/>
              <a:t>if</a:t>
            </a:r>
            <a:r>
              <a:rPr lang="tr-TR" dirty="0" smtClean="0"/>
              <a:t> </a:t>
            </a:r>
            <a:r>
              <a:rPr lang="tr-TR" dirty="0" err="1" smtClean="0"/>
              <a:t>else'li</a:t>
            </a:r>
            <a:r>
              <a:rPr lang="tr-TR" dirty="0" smtClean="0"/>
              <a:t> </a:t>
            </a:r>
            <a:r>
              <a:rPr lang="tr-TR" dirty="0" err="1" smtClean="0"/>
              <a:t>printf</a:t>
            </a:r>
            <a:r>
              <a:rPr lang="tr-TR" dirty="0" smtClean="0"/>
              <a:t> ile değişsin. </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err="1" smtClean="0">
                <a:solidFill>
                  <a:srgbClr val="FF0000"/>
                </a:solidFill>
              </a:rPr>
              <a:t>Codingame</a:t>
            </a:r>
            <a:r>
              <a:rPr lang="tr-TR" dirty="0" smtClean="0"/>
              <a:t> alıştırması yapalım.</a:t>
            </a:r>
            <a:endParaRPr lang="tr-TR" dirty="0"/>
          </a:p>
        </p:txBody>
      </p:sp>
      <p:sp>
        <p:nvSpPr>
          <p:cNvPr id="3" name="2 İçerik Yer Tutucusu"/>
          <p:cNvSpPr>
            <a:spLocks noGrp="1"/>
          </p:cNvSpPr>
          <p:nvPr>
            <p:ph sz="quarter" idx="1"/>
          </p:nvPr>
        </p:nvSpPr>
        <p:spPr/>
        <p:txBody>
          <a:bodyPr/>
          <a:lstStyle/>
          <a:p>
            <a:r>
              <a:rPr lang="tr-TR" dirty="0" smtClean="0">
                <a:hlinkClick r:id="rId2"/>
              </a:rPr>
              <a:t>https://www.codingame.com/ide/puzzle/the-descent</a:t>
            </a:r>
            <a:endParaRPr lang="tr-TR" dirty="0"/>
          </a:p>
        </p:txBody>
      </p:sp>
      <p:pic>
        <p:nvPicPr>
          <p:cNvPr id="1027" name="Picture 3">
            <a:hlinkClick r:id="rId2"/>
          </p:cNvPr>
          <p:cNvPicPr>
            <a:picLocks noChangeAspect="1" noChangeArrowheads="1"/>
          </p:cNvPicPr>
          <p:nvPr/>
        </p:nvPicPr>
        <p:blipFill>
          <a:blip r:embed="rId3"/>
          <a:srcRect/>
          <a:stretch>
            <a:fillRect/>
          </a:stretch>
        </p:blipFill>
        <p:spPr bwMode="auto">
          <a:xfrm>
            <a:off x="285720" y="1785926"/>
            <a:ext cx="5457022" cy="2935825"/>
          </a:xfrm>
          <a:prstGeom prst="rect">
            <a:avLst/>
          </a:prstGeom>
          <a:noFill/>
          <a:ln w="9525">
            <a:noFill/>
            <a:miter lim="800000"/>
            <a:headEnd/>
            <a:tailEnd/>
          </a:ln>
          <a:effectLst/>
        </p:spPr>
      </p:pic>
      <p:sp>
        <p:nvSpPr>
          <p:cNvPr id="6" name="5 Metin kutusu"/>
          <p:cNvSpPr txBox="1"/>
          <p:nvPr/>
        </p:nvSpPr>
        <p:spPr>
          <a:xfrm>
            <a:off x="571472" y="4929198"/>
            <a:ext cx="7929618" cy="923330"/>
          </a:xfrm>
          <a:prstGeom prst="rect">
            <a:avLst/>
          </a:prstGeom>
          <a:noFill/>
        </p:spPr>
        <p:txBody>
          <a:bodyPr wrap="square" rtlCol="0">
            <a:spAutoFit/>
          </a:bodyPr>
          <a:lstStyle/>
          <a:p>
            <a:r>
              <a:rPr lang="tr-TR" dirty="0" smtClean="0"/>
              <a:t>Bir </a:t>
            </a:r>
            <a:r>
              <a:rPr lang="tr-TR" dirty="0" err="1" smtClean="0"/>
              <a:t>while</a:t>
            </a:r>
            <a:r>
              <a:rPr lang="tr-TR" dirty="0" smtClean="0"/>
              <a:t>(1) döngüsü içerisinde bizden istenen,</a:t>
            </a:r>
          </a:p>
          <a:p>
            <a:pPr algn="ctr"/>
            <a:r>
              <a:rPr lang="tr-TR" dirty="0" smtClean="0"/>
              <a:t>ekrandan 8 tane sayı çekip, en büyük olanın sırasını ekrana basmak </a:t>
            </a:r>
          </a:p>
          <a:p>
            <a:pPr algn="ctr"/>
            <a:r>
              <a:rPr lang="tr-TR" dirty="0" smtClean="0"/>
              <a:t>(ilk çektiğimizin sırası 0, bir sonrakinin 1… olacak şekilde)</a:t>
            </a:r>
          </a:p>
        </p:txBody>
      </p:sp>
      <p:sp>
        <p:nvSpPr>
          <p:cNvPr id="7" name="6 Yuvarlatılmış Dikdörtgen"/>
          <p:cNvSpPr/>
          <p:nvPr/>
        </p:nvSpPr>
        <p:spPr>
          <a:xfrm>
            <a:off x="6000760" y="1928802"/>
            <a:ext cx="2857520" cy="29289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1600" dirty="0" smtClean="0"/>
              <a:t>SENARYO:</a:t>
            </a:r>
          </a:p>
          <a:p>
            <a:pPr algn="ctr"/>
            <a:r>
              <a:rPr lang="tr-TR" sz="1600" dirty="0" smtClean="0"/>
              <a:t>Uçak dağlı bir bölgeye iniş yapacaktır. </a:t>
            </a:r>
          </a:p>
          <a:p>
            <a:pPr algn="ctr"/>
            <a:r>
              <a:rPr lang="tr-TR" sz="1600" dirty="0" smtClean="0"/>
              <a:t>Bir yandan irtifa kaybederken, bir yandan da dağlara ateş edip yok edecektir. Her geçişte o anki en yüksek dağa ateş etmelidir ki, irtifa kaybettikçe bir dağa çarpmasın.</a:t>
            </a:r>
            <a:endParaRPr lang="tr-TR" sz="1600" dirty="0"/>
          </a:p>
        </p:txBody>
      </p:sp>
      <p:sp>
        <p:nvSpPr>
          <p:cNvPr id="8" name="7 Metin kutusu"/>
          <p:cNvSpPr txBox="1"/>
          <p:nvPr/>
        </p:nvSpPr>
        <p:spPr>
          <a:xfrm>
            <a:off x="571472" y="6357958"/>
            <a:ext cx="7572428" cy="338554"/>
          </a:xfrm>
          <a:prstGeom prst="rect">
            <a:avLst/>
          </a:prstGeom>
          <a:noFill/>
        </p:spPr>
        <p:txBody>
          <a:bodyPr wrap="square" rtlCol="0">
            <a:spAutoFit/>
          </a:bodyPr>
          <a:lstStyle/>
          <a:p>
            <a:r>
              <a:rPr lang="tr-TR" sz="1600" i="1" dirty="0" smtClean="0"/>
              <a:t>Bkz. "Keşke SYÇS1'de adı geçen bu siteye Ara Sınav </a:t>
            </a:r>
            <a:r>
              <a:rPr lang="tr-TR" sz="1600" i="1" dirty="0" err="1" smtClean="0"/>
              <a:t>I'den</a:t>
            </a:r>
            <a:r>
              <a:rPr lang="tr-TR" sz="1600" i="1" dirty="0" smtClean="0"/>
              <a:t> önce bakmış olsaydım."</a:t>
            </a:r>
            <a:endParaRPr lang="tr-TR" sz="1600" i="1" dirty="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Bunu biliyor musunuz? </a:t>
            </a:r>
            <a:r>
              <a:rPr lang="tr-TR" dirty="0" err="1" smtClean="0"/>
              <a:t>Nanoteknoloji</a:t>
            </a:r>
            <a:endParaRPr lang="tr-TR" dirty="0"/>
          </a:p>
        </p:txBody>
      </p:sp>
      <p:sp>
        <p:nvSpPr>
          <p:cNvPr id="3" name="2 İçerik Yer Tutucusu"/>
          <p:cNvSpPr>
            <a:spLocks noGrp="1"/>
          </p:cNvSpPr>
          <p:nvPr>
            <p:ph sz="quarter" idx="1"/>
          </p:nvPr>
        </p:nvSpPr>
        <p:spPr/>
        <p:txBody>
          <a:bodyPr/>
          <a:lstStyle/>
          <a:p>
            <a:r>
              <a:rPr lang="tr-TR" sz="2400" dirty="0" smtClean="0"/>
              <a:t>Küçük şeylerle mutlu olabilenlerdenseniz </a:t>
            </a:r>
            <a:r>
              <a:rPr lang="tr-TR" sz="2400" b="1" i="1" dirty="0" err="1" smtClean="0"/>
              <a:t>nano</a:t>
            </a:r>
            <a:r>
              <a:rPr lang="tr-TR" sz="2400" dirty="0" smtClean="0"/>
              <a:t> tam size göre </a:t>
            </a:r>
            <a:r>
              <a:rPr lang="tr-TR" sz="2400" dirty="0" smtClean="0">
                <a:sym typeface="Wingdings" pitchFamily="2" charset="2"/>
              </a:rPr>
              <a:t></a:t>
            </a:r>
            <a:endParaRPr lang="tr-TR" sz="2800" dirty="0" smtClean="0"/>
          </a:p>
          <a:p>
            <a:endParaRPr lang="tr-TR" dirty="0"/>
          </a:p>
        </p:txBody>
      </p:sp>
      <p:pic>
        <p:nvPicPr>
          <p:cNvPr id="4" name="3 Resim" descr="180762_1740076295452_1924326_n.jpg"/>
          <p:cNvPicPr>
            <a:picLocks noChangeAspect="1"/>
          </p:cNvPicPr>
          <p:nvPr/>
        </p:nvPicPr>
        <p:blipFill>
          <a:blip r:embed="rId3"/>
          <a:stretch>
            <a:fillRect/>
          </a:stretch>
        </p:blipFill>
        <p:spPr>
          <a:xfrm>
            <a:off x="857224" y="2143116"/>
            <a:ext cx="4762533"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Yuvarlatılmış Dikdörtgen"/>
          <p:cNvSpPr/>
          <p:nvPr/>
        </p:nvSpPr>
        <p:spPr>
          <a:xfrm>
            <a:off x="5715008" y="1857364"/>
            <a:ext cx="3000396"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Mikroskop altında iletkenlik kontrolü</a:t>
            </a:r>
          </a:p>
          <a:p>
            <a:pPr algn="ctr"/>
            <a:r>
              <a:rPr lang="tr-TR" sz="1600" dirty="0" smtClean="0"/>
              <a:t>(Mantar yapısı)</a:t>
            </a:r>
          </a:p>
          <a:p>
            <a:pPr algn="ctr"/>
            <a:r>
              <a:rPr lang="tr-TR" sz="1600" dirty="0" smtClean="0"/>
              <a:t>Karenin genişliği bir saç telinin çapı (100 mikrometre) mertebesinde</a:t>
            </a:r>
            <a:endParaRPr lang="tr-TR" sz="1600" dirty="0"/>
          </a:p>
        </p:txBody>
      </p:sp>
      <p:cxnSp>
        <p:nvCxnSpPr>
          <p:cNvPr id="7" name="6 Düz Ok Bağlayıcısı"/>
          <p:cNvCxnSpPr>
            <a:stCxn id="5" idx="2"/>
          </p:cNvCxnSpPr>
          <p:nvPr/>
        </p:nvCxnSpPr>
        <p:spPr>
          <a:xfrm rot="5400000">
            <a:off x="4714877" y="2071681"/>
            <a:ext cx="1143011" cy="3857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srcRect/>
          <a:stretch>
            <a:fillRect/>
          </a:stretch>
        </p:blipFill>
        <p:spPr bwMode="auto">
          <a:xfrm>
            <a:off x="6072198" y="3714752"/>
            <a:ext cx="2500330" cy="2610565"/>
          </a:xfrm>
          <a:prstGeom prst="rect">
            <a:avLst/>
          </a:prstGeom>
          <a:noFill/>
          <a:ln w="9525">
            <a:noFill/>
            <a:miter lim="800000"/>
            <a:headEnd/>
            <a:tailEnd/>
          </a:ln>
          <a:effectLst/>
        </p:spPr>
      </p:pic>
      <p:sp>
        <p:nvSpPr>
          <p:cNvPr id="8" name="7 Metin kutusu"/>
          <p:cNvSpPr txBox="1"/>
          <p:nvPr/>
        </p:nvSpPr>
        <p:spPr>
          <a:xfrm>
            <a:off x="5857884" y="6357958"/>
            <a:ext cx="3214710" cy="276999"/>
          </a:xfrm>
          <a:prstGeom prst="rect">
            <a:avLst/>
          </a:prstGeom>
          <a:noFill/>
        </p:spPr>
        <p:txBody>
          <a:bodyPr wrap="square" rtlCol="0">
            <a:spAutoFit/>
          </a:bodyPr>
          <a:lstStyle/>
          <a:p>
            <a:r>
              <a:rPr lang="tr-TR" sz="1200" i="1" dirty="0" smtClean="0"/>
              <a:t>Detaylı anlatım için bkz. OH Yüksek Lisans Tezi</a:t>
            </a:r>
            <a:endParaRPr lang="tr-TR" sz="12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Alıştırma– Ekran çıktısı nedir?</a:t>
            </a:r>
            <a:endParaRPr lang="tr-TR" dirty="0"/>
          </a:p>
        </p:txBody>
      </p:sp>
      <p:sp>
        <p:nvSpPr>
          <p:cNvPr id="3" name="2 İçerik Yer Tutucusu"/>
          <p:cNvSpPr>
            <a:spLocks noGrp="1"/>
          </p:cNvSpPr>
          <p:nvPr>
            <p:ph sz="quarter" idx="1"/>
          </p:nvPr>
        </p:nvSpPr>
        <p:spPr>
          <a:xfrm>
            <a:off x="457200" y="285728"/>
            <a:ext cx="2328850" cy="2995618"/>
          </a:xfrm>
        </p:spPr>
        <p:style>
          <a:lnRef idx="2">
            <a:schemeClr val="dk1"/>
          </a:lnRef>
          <a:fillRef idx="1">
            <a:schemeClr val="lt1"/>
          </a:fillRef>
          <a:effectRef idx="0">
            <a:schemeClr val="dk1"/>
          </a:effectRef>
          <a:fontRef idx="minor">
            <a:schemeClr val="dk1"/>
          </a:fontRef>
        </p:style>
        <p:txBody>
          <a:bodyPr>
            <a:noAutofit/>
          </a:bodyPr>
          <a:lstStyle/>
          <a:p>
            <a:pPr>
              <a:buNone/>
            </a:pPr>
            <a:r>
              <a:rPr lang="tr-TR" sz="1800" dirty="0" smtClean="0"/>
              <a:t>#</a:t>
            </a:r>
            <a:r>
              <a:rPr lang="tr-TR" sz="1800" dirty="0" err="1" smtClean="0"/>
              <a:t>include</a:t>
            </a:r>
            <a:r>
              <a:rPr lang="tr-TR" sz="1800" dirty="0" smtClean="0"/>
              <a:t> &lt;</a:t>
            </a:r>
            <a:r>
              <a:rPr lang="tr-TR" sz="1800" dirty="0" err="1" smtClean="0"/>
              <a:t>stdio</a:t>
            </a:r>
            <a:r>
              <a:rPr lang="tr-TR" sz="1800" dirty="0" smtClean="0"/>
              <a:t>.h&gt;</a:t>
            </a:r>
          </a:p>
          <a:p>
            <a:pPr>
              <a:buNone/>
            </a:pPr>
            <a:r>
              <a:rPr lang="tr-TR" sz="1800" dirty="0" smtClean="0"/>
              <a:t>#</a:t>
            </a:r>
            <a:r>
              <a:rPr lang="tr-TR" sz="1800" dirty="0" err="1" smtClean="0"/>
              <a:t>include</a:t>
            </a:r>
            <a:r>
              <a:rPr lang="tr-TR" sz="1800" dirty="0" smtClean="0"/>
              <a:t> &lt;</a:t>
            </a:r>
            <a:r>
              <a:rPr lang="tr-TR" sz="1800" dirty="0" err="1" smtClean="0"/>
              <a:t>string</a:t>
            </a:r>
            <a:r>
              <a:rPr lang="tr-TR" sz="1800" dirty="0" smtClean="0"/>
              <a:t>.h&gt;</a:t>
            </a:r>
          </a:p>
          <a:p>
            <a:pPr>
              <a:buNone/>
            </a:pPr>
            <a:r>
              <a:rPr lang="tr-TR" sz="1800" dirty="0" err="1" smtClean="0"/>
              <a:t>typedef</a:t>
            </a:r>
            <a:r>
              <a:rPr lang="tr-TR" sz="1800" dirty="0" smtClean="0"/>
              <a:t> </a:t>
            </a:r>
            <a:r>
              <a:rPr lang="tr-TR" sz="1800" dirty="0" err="1" smtClean="0"/>
              <a:t>struct</a:t>
            </a:r>
            <a:endParaRPr lang="tr-TR" sz="1800" dirty="0" smtClean="0"/>
          </a:p>
          <a:p>
            <a:pPr>
              <a:buNone/>
            </a:pPr>
            <a:r>
              <a:rPr lang="tr-TR" sz="1800" dirty="0" smtClean="0"/>
              <a:t>{</a:t>
            </a:r>
          </a:p>
          <a:p>
            <a:pPr>
              <a:buNone/>
            </a:pPr>
            <a:r>
              <a:rPr lang="tr-TR" sz="1800" dirty="0" smtClean="0"/>
              <a:t>	</a:t>
            </a:r>
            <a:r>
              <a:rPr lang="tr-TR" sz="1800" dirty="0" err="1" smtClean="0"/>
              <a:t>char</a:t>
            </a:r>
            <a:r>
              <a:rPr lang="tr-TR" sz="1800" dirty="0" smtClean="0"/>
              <a:t> isim[20];</a:t>
            </a:r>
          </a:p>
          <a:p>
            <a:pPr>
              <a:buNone/>
            </a:pPr>
            <a:r>
              <a:rPr lang="tr-TR" sz="1800" dirty="0" smtClean="0"/>
              <a:t>	</a:t>
            </a:r>
            <a:r>
              <a:rPr lang="tr-TR" sz="1800" dirty="0" err="1" smtClean="0"/>
              <a:t>int</a:t>
            </a:r>
            <a:r>
              <a:rPr lang="tr-TR" sz="1800" dirty="0" smtClean="0"/>
              <a:t> puan;</a:t>
            </a:r>
          </a:p>
          <a:p>
            <a:pPr>
              <a:buNone/>
            </a:pPr>
            <a:r>
              <a:rPr lang="tr-TR" sz="1800" dirty="0" smtClean="0"/>
              <a:t>} </a:t>
            </a:r>
            <a:r>
              <a:rPr lang="tr-TR" sz="1800" dirty="0" err="1" smtClean="0"/>
              <a:t>yapi</a:t>
            </a:r>
            <a:r>
              <a:rPr lang="tr-TR" sz="1800" dirty="0" smtClean="0"/>
              <a:t>; </a:t>
            </a:r>
          </a:p>
          <a:p>
            <a:pPr>
              <a:buNone/>
            </a:pPr>
            <a:r>
              <a:rPr lang="tr-TR" sz="1800" dirty="0" smtClean="0"/>
              <a:t>…</a:t>
            </a:r>
            <a:endParaRPr lang="tr-TR" sz="1800" dirty="0"/>
          </a:p>
        </p:txBody>
      </p:sp>
      <p:sp>
        <p:nvSpPr>
          <p:cNvPr id="4" name="3 Dikdörtgen"/>
          <p:cNvSpPr/>
          <p:nvPr/>
        </p:nvSpPr>
        <p:spPr>
          <a:xfrm>
            <a:off x="2357422" y="1071546"/>
            <a:ext cx="3143272"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smtClean="0"/>
              <a: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yapi</a:t>
            </a:r>
            <a:r>
              <a:rPr lang="tr-TR" dirty="0" smtClean="0"/>
              <a:t> t[3];</a:t>
            </a:r>
          </a:p>
          <a:p>
            <a:r>
              <a:rPr lang="tr-TR" dirty="0" smtClean="0"/>
              <a:t>    </a:t>
            </a:r>
            <a:r>
              <a:rPr lang="tr-TR" dirty="0" err="1" smtClean="0"/>
              <a:t>int</a:t>
            </a:r>
            <a:r>
              <a:rPr lang="tr-TR" dirty="0" smtClean="0"/>
              <a:t> i;</a:t>
            </a:r>
          </a:p>
          <a:p>
            <a:r>
              <a:rPr lang="tr-TR" dirty="0" smtClean="0"/>
              <a:t>    </a:t>
            </a:r>
            <a:r>
              <a:rPr lang="tr-TR" dirty="0" err="1" smtClean="0"/>
              <a:t>for</a:t>
            </a:r>
            <a:r>
              <a:rPr lang="tr-TR" dirty="0" smtClean="0"/>
              <a:t>(i=0; i&lt;3; i++)</a:t>
            </a:r>
          </a:p>
          <a:p>
            <a:r>
              <a:rPr lang="tr-TR" dirty="0" smtClean="0"/>
              <a:t>    {</a:t>
            </a:r>
          </a:p>
          <a:p>
            <a:r>
              <a:rPr lang="tr-TR" dirty="0" smtClean="0"/>
              <a:t>	</a:t>
            </a:r>
            <a:r>
              <a:rPr lang="tr-TR" dirty="0" err="1" smtClean="0"/>
              <a:t>strcpy</a:t>
            </a:r>
            <a:r>
              <a:rPr lang="tr-TR" dirty="0" smtClean="0"/>
              <a:t>(t[i].isim, "X");</a:t>
            </a:r>
          </a:p>
          <a:p>
            <a:r>
              <a:rPr lang="tr-TR" dirty="0" smtClean="0"/>
              <a:t>	t[2-i].puan=i*9;</a:t>
            </a:r>
          </a:p>
          <a:p>
            <a:r>
              <a:rPr lang="tr-TR" dirty="0" smtClean="0"/>
              <a:t>    }</a:t>
            </a:r>
          </a:p>
          <a:p>
            <a:r>
              <a:rPr lang="tr-TR" dirty="0" smtClean="0"/>
              <a:t> …</a:t>
            </a:r>
          </a:p>
        </p:txBody>
      </p:sp>
      <p:sp>
        <p:nvSpPr>
          <p:cNvPr id="5" name="4 Dikdörtgen"/>
          <p:cNvSpPr/>
          <p:nvPr/>
        </p:nvSpPr>
        <p:spPr>
          <a:xfrm>
            <a:off x="5357818" y="2071678"/>
            <a:ext cx="3286148"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dirty="0" smtClean="0"/>
              <a:t>…</a:t>
            </a:r>
          </a:p>
          <a:p>
            <a:r>
              <a:rPr lang="tr-TR" dirty="0" smtClean="0"/>
              <a:t>    </a:t>
            </a:r>
            <a:r>
              <a:rPr lang="tr-TR" dirty="0" err="1" smtClean="0"/>
              <a:t>for</a:t>
            </a:r>
            <a:r>
              <a:rPr lang="tr-TR" dirty="0" smtClean="0"/>
              <a:t>(i=0; i&lt;3; i++)</a:t>
            </a:r>
          </a:p>
          <a:p>
            <a:r>
              <a:rPr lang="tr-TR" dirty="0" smtClean="0"/>
              <a:t>    {</a:t>
            </a:r>
          </a:p>
          <a:p>
            <a:r>
              <a:rPr lang="tr-TR" dirty="0" smtClean="0"/>
              <a:t>       </a:t>
            </a:r>
            <a:r>
              <a:rPr lang="tr-TR" dirty="0" err="1" smtClean="0"/>
              <a:t>printf</a:t>
            </a:r>
            <a:r>
              <a:rPr lang="tr-TR" dirty="0" smtClean="0"/>
              <a:t>("Takim  %s:%d\n", </a:t>
            </a:r>
          </a:p>
          <a:p>
            <a:r>
              <a:rPr lang="tr-TR" dirty="0" smtClean="0"/>
              <a:t>	t[i].isim, </a:t>
            </a:r>
          </a:p>
          <a:p>
            <a:r>
              <a:rPr lang="tr-TR" dirty="0" smtClean="0"/>
              <a:t>	t[i].puan);</a:t>
            </a:r>
          </a:p>
          <a:p>
            <a:r>
              <a:rPr lang="tr-TR" dirty="0" smtClean="0"/>
              <a:t>    }</a:t>
            </a:r>
          </a:p>
          <a:p>
            <a:r>
              <a:rPr lang="tr-TR" dirty="0" smtClean="0"/>
              <a:t>    </a:t>
            </a:r>
            <a:r>
              <a:rPr lang="tr-TR" dirty="0" err="1" smtClean="0"/>
              <a:t>return</a:t>
            </a:r>
            <a:r>
              <a:rPr lang="tr-TR" dirty="0" smtClean="0"/>
              <a:t> 0;</a:t>
            </a:r>
          </a:p>
          <a:p>
            <a:r>
              <a:rPr lang="tr-TR" dirty="0" smtClean="0"/>
              <a:t>}</a:t>
            </a:r>
          </a:p>
        </p:txBody>
      </p:sp>
      <p:pic>
        <p:nvPicPr>
          <p:cNvPr id="6" name="5 Resim" descr="soru.jpg"/>
          <p:cNvPicPr>
            <a:picLocks noChangeAspect="1"/>
          </p:cNvPicPr>
          <p:nvPr/>
        </p:nvPicPr>
        <p:blipFill>
          <a:blip r:embed="rId3"/>
          <a:stretch>
            <a:fillRect/>
          </a:stretch>
        </p:blipFill>
        <p:spPr>
          <a:xfrm>
            <a:off x="785786" y="4286256"/>
            <a:ext cx="1767840" cy="1328928"/>
          </a:xfrm>
          <a:prstGeom prst="rect">
            <a:avLst/>
          </a:prstGeom>
        </p:spPr>
      </p:pic>
      <p:pic>
        <p:nvPicPr>
          <p:cNvPr id="1026" name="Picture 2"/>
          <p:cNvPicPr>
            <a:picLocks noChangeAspect="1" noChangeArrowheads="1"/>
          </p:cNvPicPr>
          <p:nvPr/>
        </p:nvPicPr>
        <p:blipFill>
          <a:blip r:embed="rId4"/>
          <a:srcRect t="17428" r="41379" b="33194"/>
          <a:stretch>
            <a:fillRect/>
          </a:stretch>
        </p:blipFill>
        <p:spPr bwMode="auto">
          <a:xfrm>
            <a:off x="2928926" y="4429132"/>
            <a:ext cx="2143139" cy="121444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Oyun ödevine yönelik alıştırmalar</a:t>
            </a:r>
            <a:br>
              <a:rPr lang="tr-TR" dirty="0" smtClean="0"/>
            </a:br>
            <a:r>
              <a:rPr lang="tr-TR" dirty="0" smtClean="0"/>
              <a:t>Aşağıdakilerin kullanımlarını inceleyelim</a:t>
            </a:r>
            <a:endParaRPr lang="tr-TR" dirty="0"/>
          </a:p>
        </p:txBody>
      </p:sp>
      <p:sp>
        <p:nvSpPr>
          <p:cNvPr id="3" name="2 İçerik Yer Tutucusu"/>
          <p:cNvSpPr>
            <a:spLocks noGrp="1"/>
          </p:cNvSpPr>
          <p:nvPr>
            <p:ph sz="quarter" idx="1"/>
          </p:nvPr>
        </p:nvSpPr>
        <p:spPr>
          <a:xfrm>
            <a:off x="457200" y="1219200"/>
            <a:ext cx="8229600" cy="2566990"/>
          </a:xfrm>
        </p:spPr>
        <p:txBody>
          <a:bodyPr>
            <a:normAutofit fontScale="92500" lnSpcReduction="20000"/>
          </a:bodyPr>
          <a:lstStyle/>
          <a:p>
            <a:pPr marL="514350" indent="-514350">
              <a:buFont typeface="+mj-lt"/>
              <a:buAutoNum type="arabicPeriod"/>
            </a:pPr>
            <a:r>
              <a:rPr lang="tr-TR" dirty="0" err="1" smtClean="0"/>
              <a:t>imlec</a:t>
            </a:r>
            <a:r>
              <a:rPr lang="tr-TR" dirty="0" smtClean="0"/>
              <a:t>_</a:t>
            </a:r>
            <a:r>
              <a:rPr lang="tr-TR" dirty="0" err="1" smtClean="0"/>
              <a:t>xy</a:t>
            </a:r>
            <a:r>
              <a:rPr lang="tr-TR" dirty="0" smtClean="0"/>
              <a:t> ile ekranda bir yıldız oluşturalım, her </a:t>
            </a:r>
            <a:r>
              <a:rPr lang="tr-TR" dirty="0" err="1" smtClean="0"/>
              <a:t>enter'a</a:t>
            </a:r>
            <a:r>
              <a:rPr lang="tr-TR" dirty="0" smtClean="0"/>
              <a:t> bastığımızda bu * bir sağa kaysın.</a:t>
            </a:r>
          </a:p>
          <a:p>
            <a:pPr marL="514350" indent="-514350">
              <a:buFont typeface="+mj-lt"/>
              <a:buAutoNum type="arabicPeriod"/>
            </a:pPr>
            <a:r>
              <a:rPr lang="tr-TR" dirty="0" smtClean="0"/>
              <a:t>Ok tuşlarını algılayalım, her tuşa bastığımızda ilgili yöne dair bilgi ekrana yazılsın.</a:t>
            </a:r>
          </a:p>
          <a:p>
            <a:pPr marL="514350" indent="-514350">
              <a:buFont typeface="+mj-lt"/>
              <a:buAutoNum type="arabicPeriod"/>
            </a:pPr>
            <a:r>
              <a:rPr lang="tr-TR" dirty="0" smtClean="0"/>
              <a:t>Tuş ile *'ı sağa ve sola oynatabilelim.</a:t>
            </a:r>
          </a:p>
          <a:p>
            <a:pPr marL="514350" indent="-514350">
              <a:buFont typeface="+mj-lt"/>
              <a:buAutoNum type="arabicPeriod"/>
            </a:pPr>
            <a:r>
              <a:rPr lang="tr-TR" dirty="0" smtClean="0"/>
              <a:t>Tuşa basmazsak yıldız sağa doğru kaysın. Tuşa bastığımızda ise sağ-sol ile biz kontrol edebilelim.</a:t>
            </a:r>
          </a:p>
          <a:p>
            <a:endParaRPr lang="tr-TR" dirty="0" smtClean="0"/>
          </a:p>
          <a:p>
            <a:endParaRPr lang="tr-TR" dirty="0"/>
          </a:p>
        </p:txBody>
      </p:sp>
      <p:pic>
        <p:nvPicPr>
          <p:cNvPr id="19458" name="Picture 2" descr="Image result for atari"/>
          <p:cNvPicPr>
            <a:picLocks noChangeAspect="1" noChangeArrowheads="1"/>
          </p:cNvPicPr>
          <p:nvPr/>
        </p:nvPicPr>
        <p:blipFill>
          <a:blip r:embed="rId2"/>
          <a:srcRect/>
          <a:stretch>
            <a:fillRect/>
          </a:stretch>
        </p:blipFill>
        <p:spPr bwMode="auto">
          <a:xfrm>
            <a:off x="4572000" y="3286124"/>
            <a:ext cx="3861412" cy="28771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Bil141 hatıralar</a:t>
            </a:r>
            <a:endParaRPr lang="tr-TR" dirty="0"/>
          </a:p>
        </p:txBody>
      </p:sp>
      <p:sp>
        <p:nvSpPr>
          <p:cNvPr id="3" name="2 İçerik Yer Tutucusu"/>
          <p:cNvSpPr>
            <a:spLocks noGrp="1"/>
          </p:cNvSpPr>
          <p:nvPr>
            <p:ph sz="quarter" idx="1"/>
          </p:nvPr>
        </p:nvSpPr>
        <p:spPr>
          <a:xfrm>
            <a:off x="457200" y="1219200"/>
            <a:ext cx="8229600" cy="5281634"/>
          </a:xfrm>
        </p:spPr>
        <p:txBody>
          <a:bodyPr>
            <a:normAutofit fontScale="70000" lnSpcReduction="20000"/>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Toplu e-postalar konusu sosyal medyada eğlenceli durumlar ortaya çıkarırdı.</a:t>
            </a:r>
            <a:endParaRPr lang="tr-TR" dirty="0"/>
          </a:p>
        </p:txBody>
      </p:sp>
      <p:pic>
        <p:nvPicPr>
          <p:cNvPr id="101378" name="Picture 2" descr="C:\Users\User\Desktop\Dersler\02 25 DERSLERİ-Hafta9\r3.jpg"/>
          <p:cNvPicPr>
            <a:picLocks noChangeAspect="1" noChangeArrowheads="1"/>
          </p:cNvPicPr>
          <p:nvPr/>
        </p:nvPicPr>
        <p:blipFill>
          <a:blip r:embed="rId2"/>
          <a:srcRect/>
          <a:stretch>
            <a:fillRect/>
          </a:stretch>
        </p:blipFill>
        <p:spPr bwMode="auto">
          <a:xfrm>
            <a:off x="785786" y="1428736"/>
            <a:ext cx="3180309" cy="4405317"/>
          </a:xfrm>
          <a:prstGeom prst="rect">
            <a:avLst/>
          </a:prstGeom>
          <a:noFill/>
        </p:spPr>
      </p:pic>
      <p:pic>
        <p:nvPicPr>
          <p:cNvPr id="101379" name="Picture 3" descr="C:\Users\User\Desktop\Dersler\02 25 DERSLERİ-Hafta9\r4.jpg"/>
          <p:cNvPicPr>
            <a:picLocks noChangeAspect="1" noChangeArrowheads="1"/>
          </p:cNvPicPr>
          <p:nvPr/>
        </p:nvPicPr>
        <p:blipFill>
          <a:blip r:embed="rId3"/>
          <a:srcRect/>
          <a:stretch>
            <a:fillRect/>
          </a:stretch>
        </p:blipFill>
        <p:spPr bwMode="auto">
          <a:xfrm>
            <a:off x="4714876" y="1571612"/>
            <a:ext cx="3786214" cy="40105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box(in)">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mage result for Ã¼Ã§ bÃ¼yÃ¼kler"/>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222" y="3643290"/>
            <a:ext cx="4460408" cy="3214710"/>
          </a:xfrm>
          <a:prstGeom prst="rect">
            <a:avLst/>
          </a:prstGeom>
          <a:noFill/>
        </p:spPr>
      </p:pic>
      <p:pic>
        <p:nvPicPr>
          <p:cNvPr id="12" name="11 Resim" descr="hamsi.jpg"/>
          <p:cNvPicPr>
            <a:picLocks noChangeAspect="1"/>
          </p:cNvPicPr>
          <p:nvPr/>
        </p:nvPicPr>
        <p:blipFill>
          <a:blip r:embed="rId3"/>
          <a:stretch>
            <a:fillRect/>
          </a:stretch>
        </p:blipFill>
        <p:spPr>
          <a:xfrm>
            <a:off x="5929290" y="2143116"/>
            <a:ext cx="3214710" cy="3214710"/>
          </a:xfrm>
          <a:prstGeom prst="rect">
            <a:avLst/>
          </a:prstGeom>
        </p:spPr>
      </p:pic>
      <p:sp>
        <p:nvSpPr>
          <p:cNvPr id="2" name="1 Başlık"/>
          <p:cNvSpPr>
            <a:spLocks noGrp="1"/>
          </p:cNvSpPr>
          <p:nvPr>
            <p:ph type="title"/>
          </p:nvPr>
        </p:nvSpPr>
        <p:spPr/>
        <p:txBody>
          <a:bodyPr>
            <a:normAutofit/>
          </a:bodyPr>
          <a:lstStyle/>
          <a:p>
            <a:r>
              <a:rPr lang="tr-TR" dirty="0" smtClean="0"/>
              <a:t>Dizgi sorusu</a:t>
            </a:r>
            <a:endParaRPr lang="tr-TR" dirty="0"/>
          </a:p>
        </p:txBody>
      </p:sp>
      <p:sp>
        <p:nvSpPr>
          <p:cNvPr id="2049" name="Rectangle 1"/>
          <p:cNvSpPr>
            <a:spLocks noChangeArrowheads="1"/>
          </p:cNvSpPr>
          <p:nvPr/>
        </p:nvSpPr>
        <p:spPr bwMode="auto">
          <a:xfrm>
            <a:off x="214282" y="1214422"/>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tr-TR" b="0" i="1" u="none" strike="noStrike" cap="none" normalizeH="0" baseline="0" dirty="0" smtClean="0">
                <a:ln>
                  <a:noFill/>
                </a:ln>
                <a:solidFill>
                  <a:schemeClr val="tx1"/>
                </a:solidFill>
                <a:effectLst/>
                <a:latin typeface="Arial" pitchFamily="34" charset="0"/>
                <a:ea typeface="Calibri" pitchFamily="34" charset="0"/>
                <a:cs typeface="Arial" pitchFamily="34" charset="0"/>
              </a:rPr>
              <a:t>Kullanıcıdan metin alınır ve i</a:t>
            </a:r>
            <a:r>
              <a:rPr kumimoji="0" lang="tr-TR" b="0" i="1"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b="0" i="1" u="none" strike="noStrike" cap="none" normalizeH="0" baseline="0" dirty="0" smtClean="0">
                <a:ln>
                  <a:noFill/>
                </a:ln>
                <a:solidFill>
                  <a:schemeClr val="tx1"/>
                </a:solidFill>
                <a:effectLst/>
                <a:latin typeface="Arial" pitchFamily="34" charset="0"/>
                <a:ea typeface="Calibri" pitchFamily="34" charset="0"/>
                <a:cs typeface="Arial" pitchFamily="34" charset="0"/>
              </a:rPr>
              <a:t>inde geçen ASLAN, KANARYA ve KARTAL s</a:t>
            </a:r>
            <a:r>
              <a:rPr kumimoji="0" lang="tr-TR" b="0" i="1"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b="0" i="1" u="none" strike="noStrike" cap="none" normalizeH="0" baseline="0" dirty="0" smtClean="0">
                <a:ln>
                  <a:noFill/>
                </a:ln>
                <a:solidFill>
                  <a:schemeClr val="tx1"/>
                </a:solidFill>
                <a:effectLst/>
                <a:latin typeface="Arial" pitchFamily="34" charset="0"/>
                <a:ea typeface="Calibri" pitchFamily="34" charset="0"/>
                <a:cs typeface="Arial" pitchFamily="34" charset="0"/>
              </a:rPr>
              <a:t>zc</a:t>
            </a:r>
            <a:r>
              <a:rPr kumimoji="0" lang="tr-TR"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b="0" i="1" u="none" strike="noStrike" cap="none" normalizeH="0" baseline="0" dirty="0" smtClean="0">
                <a:ln>
                  <a:noFill/>
                </a:ln>
                <a:solidFill>
                  <a:schemeClr val="tx1"/>
                </a:solidFill>
                <a:effectLst/>
                <a:latin typeface="Arial" pitchFamily="34" charset="0"/>
                <a:ea typeface="Calibri" pitchFamily="34" charset="0"/>
                <a:cs typeface="Arial" pitchFamily="34" charset="0"/>
              </a:rPr>
              <a:t>kleri</a:t>
            </a:r>
            <a:r>
              <a:rPr lang="tr-TR" i="1" dirty="0" smtClean="0">
                <a:latin typeface="Arial" pitchFamily="34" charset="0"/>
                <a:ea typeface="Calibri" pitchFamily="34" charset="0"/>
                <a:cs typeface="Arial" pitchFamily="34" charset="0"/>
              </a:rPr>
              <a:t> HAMSI ile değiştirilerek ekrana yazdırılır.</a:t>
            </a:r>
            <a:endParaRPr kumimoji="0" lang="tr-TR" sz="40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47106" name="AutoShape 2" descr="Image result for trabzonspor  ham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Yuvarlatılmış Dikdörtgen"/>
          <p:cNvSpPr/>
          <p:nvPr/>
        </p:nvSpPr>
        <p:spPr>
          <a:xfrm>
            <a:off x="4071934" y="4643446"/>
            <a:ext cx="1857388" cy="928694"/>
          </a:xfrm>
          <a:prstGeom prst="round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ÖNCE BEBEK ADIMLI </a:t>
            </a:r>
          </a:p>
          <a:p>
            <a:pPr algn="ctr"/>
            <a:r>
              <a:rPr lang="tr-TR" dirty="0" smtClean="0"/>
              <a:t>SÖZDE KOD</a:t>
            </a:r>
            <a:endParaRPr lang="tr-TR" dirty="0"/>
          </a:p>
        </p:txBody>
      </p:sp>
      <p:pic>
        <p:nvPicPr>
          <p:cNvPr id="9" name="8 Resim" descr="Image result for emekleyen bebek"/>
          <p:cNvPicPr/>
          <p:nvPr/>
        </p:nvPicPr>
        <p:blipFill>
          <a:blip r:embed="rId4">
            <a:clrChange>
              <a:clrFrom>
                <a:srgbClr val="FFFFFF"/>
              </a:clrFrom>
              <a:clrTo>
                <a:srgbClr val="FFFFFF">
                  <a:alpha val="0"/>
                </a:srgbClr>
              </a:clrTo>
            </a:clrChange>
          </a:blip>
          <a:srcRect/>
          <a:stretch>
            <a:fillRect/>
          </a:stretch>
        </p:blipFill>
        <p:spPr bwMode="auto">
          <a:xfrm flipH="1">
            <a:off x="5000628" y="5143512"/>
            <a:ext cx="1080000" cy="940255"/>
          </a:xfrm>
          <a:prstGeom prst="rect">
            <a:avLst/>
          </a:prstGeom>
          <a:noFill/>
          <a:ln w="9525">
            <a:noFill/>
            <a:miter lim="800000"/>
            <a:headEnd/>
            <a:tailEnd/>
          </a:ln>
        </p:spPr>
      </p:pic>
      <p:sp>
        <p:nvSpPr>
          <p:cNvPr id="10" name="9 Yuvarlatılmış Dikdörtgen"/>
          <p:cNvSpPr/>
          <p:nvPr/>
        </p:nvSpPr>
        <p:spPr>
          <a:xfrm>
            <a:off x="3214678" y="2143116"/>
            <a:ext cx="3357586"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SÖZDE KOD yazmak basit gibi gözükse de aslında önemli bir kod bilgisi/deneyimi ister. Sözde kodda kullanacağınız ifadelerin gerçek kodda karşılığı sade değilse bu bir anlam ifade etmez.</a:t>
            </a:r>
          </a:p>
          <a:p>
            <a:pPr algn="ctr"/>
            <a:r>
              <a:rPr lang="tr-TR" sz="1400" dirty="0" smtClean="0"/>
              <a:t>Kötü bir sözde kod:</a:t>
            </a:r>
          </a:p>
          <a:p>
            <a:pPr algn="ctr"/>
            <a:r>
              <a:rPr lang="tr-TR" sz="1400" dirty="0" smtClean="0"/>
              <a:t>- ASLAN geçiyorsa, HAMSI ile değiştir. (ama nasıl?)</a:t>
            </a:r>
            <a:endParaRPr lang="tr-TR" sz="1400" dirty="0"/>
          </a:p>
        </p:txBody>
      </p:sp>
      <p:sp>
        <p:nvSpPr>
          <p:cNvPr id="11" name="10 Metin kutusu"/>
          <p:cNvSpPr txBox="1"/>
          <p:nvPr/>
        </p:nvSpPr>
        <p:spPr>
          <a:xfrm>
            <a:off x="285720" y="1928802"/>
            <a:ext cx="2428892" cy="2031325"/>
          </a:xfrm>
          <a:prstGeom prst="rect">
            <a:avLst/>
          </a:prstGeom>
          <a:noFill/>
        </p:spPr>
        <p:txBody>
          <a:bodyPr wrap="square" rtlCol="0">
            <a:spAutoFit/>
          </a:bodyPr>
          <a:lstStyle/>
          <a:p>
            <a:r>
              <a:rPr lang="tr-TR" dirty="0" smtClean="0"/>
              <a:t>SÖZDE KOD:</a:t>
            </a:r>
          </a:p>
          <a:p>
            <a:pPr>
              <a:buFontTx/>
              <a:buChar char="-"/>
            </a:pPr>
            <a:r>
              <a:rPr lang="tr-TR" dirty="0" err="1" smtClean="0"/>
              <a:t>Strtok</a:t>
            </a:r>
            <a:r>
              <a:rPr lang="tr-TR" dirty="0" smtClean="0"/>
              <a:t> ile parçala</a:t>
            </a:r>
          </a:p>
          <a:p>
            <a:pPr>
              <a:buFontTx/>
              <a:buChar char="-"/>
            </a:pPr>
            <a:r>
              <a:rPr lang="tr-TR" dirty="0" smtClean="0"/>
              <a:t> </a:t>
            </a:r>
            <a:r>
              <a:rPr lang="tr-TR" dirty="0" err="1" smtClean="0"/>
              <a:t>strcmp</a:t>
            </a:r>
            <a:r>
              <a:rPr lang="tr-TR" dirty="0" smtClean="0"/>
              <a:t> ile bak </a:t>
            </a:r>
          </a:p>
          <a:p>
            <a:pPr lvl="1">
              <a:buFontTx/>
              <a:buChar char="-"/>
            </a:pPr>
            <a:r>
              <a:rPr lang="tr-TR" dirty="0" smtClean="0"/>
              <a:t>ASLAN… değilse ekrana yazdır</a:t>
            </a:r>
          </a:p>
          <a:p>
            <a:pPr lvl="1">
              <a:buFontTx/>
              <a:buChar char="-"/>
            </a:pPr>
            <a:r>
              <a:rPr lang="tr-TR" dirty="0" smtClean="0"/>
              <a:t>ASLAN… ise HAMSI yazdır</a:t>
            </a:r>
            <a:endParaRPr lang="tr-TR"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Ara Sınav </a:t>
            </a:r>
            <a:r>
              <a:rPr lang="tr-TR" dirty="0" err="1" smtClean="0"/>
              <a:t>II'e</a:t>
            </a:r>
            <a:r>
              <a:rPr lang="tr-TR" dirty="0" smtClean="0"/>
              <a:t> doğru...</a:t>
            </a:r>
            <a:endParaRPr lang="tr-TR" dirty="0"/>
          </a:p>
        </p:txBody>
      </p:sp>
      <p:sp>
        <p:nvSpPr>
          <p:cNvPr id="3" name="2 İçerik Yer Tutucusu"/>
          <p:cNvSpPr>
            <a:spLocks noGrp="1"/>
          </p:cNvSpPr>
          <p:nvPr>
            <p:ph sz="quarter" idx="1"/>
          </p:nvPr>
        </p:nvSpPr>
        <p:spPr/>
        <p:txBody>
          <a:bodyPr>
            <a:normAutofit fontScale="85000" lnSpcReduction="20000"/>
          </a:bodyPr>
          <a:lstStyle/>
          <a:p>
            <a:pPr>
              <a:buNone/>
            </a:pPr>
            <a:r>
              <a:rPr lang="tr-TR" dirty="0" smtClean="0"/>
              <a:t>Hatalar bitmez…</a:t>
            </a:r>
          </a:p>
          <a:p>
            <a:pPr>
              <a:buNone/>
            </a:pPr>
            <a:r>
              <a:rPr lang="tr-TR" dirty="0" smtClean="0"/>
              <a:t>Konu ve kavram eksiği olanların…</a:t>
            </a:r>
          </a:p>
          <a:p>
            <a:pPr>
              <a:buNone/>
            </a:pPr>
            <a:r>
              <a:rPr lang="tr-TR" dirty="0" smtClean="0"/>
              <a:t>Pratik eksiği olanların…</a:t>
            </a:r>
          </a:p>
          <a:p>
            <a:pPr>
              <a:buNone/>
            </a:pPr>
            <a:r>
              <a:rPr lang="tr-TR" dirty="0" smtClean="0"/>
              <a:t>Daha çok hata yapması ve yaptıkları hatayı geç fark etmesi ya da hiç fark  edememesi normaldir.</a:t>
            </a:r>
          </a:p>
          <a:p>
            <a:pPr>
              <a:buNone/>
            </a:pPr>
            <a:endParaRPr lang="tr-TR" dirty="0" smtClean="0"/>
          </a:p>
          <a:p>
            <a:pPr>
              <a:buNone/>
            </a:pPr>
            <a:r>
              <a:rPr lang="tr-TR" dirty="0" smtClean="0"/>
              <a:t>Düzenli çalışan öğrenciler ise zaman içerisinde fark etmeden şu soruların ve daha bunlar gibi onlarcasının cevabını öğrenmişlerdir.</a:t>
            </a:r>
          </a:p>
          <a:p>
            <a:r>
              <a:rPr lang="tr-TR" dirty="0" smtClean="0"/>
              <a:t>"else </a:t>
            </a:r>
            <a:r>
              <a:rPr lang="tr-TR" dirty="0" err="1" smtClean="0"/>
              <a:t>if</a:t>
            </a:r>
            <a:r>
              <a:rPr lang="tr-TR" dirty="0" smtClean="0"/>
              <a:t>" yerine "</a:t>
            </a:r>
            <a:r>
              <a:rPr lang="tr-TR" dirty="0" err="1" smtClean="0"/>
              <a:t>if</a:t>
            </a:r>
            <a:r>
              <a:rPr lang="tr-TR" dirty="0" smtClean="0"/>
              <a:t> else" yazılırsa ne olur?</a:t>
            </a:r>
          </a:p>
          <a:p>
            <a:r>
              <a:rPr lang="tr-TR" dirty="0" smtClean="0"/>
              <a:t>"else" yerine "else (koşul)" yazılır ne olur?</a:t>
            </a:r>
          </a:p>
          <a:p>
            <a:r>
              <a:rPr lang="tr-TR" dirty="0" err="1" smtClean="0"/>
              <a:t>char</a:t>
            </a:r>
            <a:r>
              <a:rPr lang="tr-TR" dirty="0" smtClean="0"/>
              <a:t> dizgi[100]; iken </a:t>
            </a:r>
            <a:r>
              <a:rPr lang="tr-TR" dirty="0" err="1" smtClean="0"/>
              <a:t>fonk</a:t>
            </a:r>
            <a:r>
              <a:rPr lang="tr-TR" dirty="0" smtClean="0"/>
              <a:t>(dizgi[0]); şekline çağırılan fonksiyon bu parametreyi </a:t>
            </a:r>
            <a:r>
              <a:rPr lang="tr-TR" dirty="0" err="1" smtClean="0"/>
              <a:t>char</a:t>
            </a:r>
            <a:r>
              <a:rPr lang="tr-TR" dirty="0" smtClean="0"/>
              <a:t> olarak değil de </a:t>
            </a:r>
            <a:r>
              <a:rPr lang="tr-TR" dirty="0" err="1" smtClean="0"/>
              <a:t>fonk</a:t>
            </a:r>
            <a:r>
              <a:rPr lang="tr-TR" dirty="0" smtClean="0"/>
              <a:t>(</a:t>
            </a:r>
            <a:r>
              <a:rPr lang="tr-TR" dirty="0" err="1" smtClean="0"/>
              <a:t>char</a:t>
            </a:r>
            <a:r>
              <a:rPr lang="tr-TR" dirty="0" smtClean="0"/>
              <a:t> dizgi) şeklinde almaya kalkarsa ne olur?</a:t>
            </a:r>
          </a:p>
          <a:p>
            <a:r>
              <a:rPr lang="tr-TR" dirty="0" err="1" smtClean="0"/>
              <a:t>for'un</a:t>
            </a:r>
            <a:r>
              <a:rPr lang="tr-TR" dirty="0" smtClean="0"/>
              <a:t> içine ; yerine , konulursa ne olur?</a:t>
            </a:r>
          </a:p>
          <a:p>
            <a:r>
              <a:rPr lang="tr-TR" dirty="0" smtClean="0"/>
              <a:t>%d yerine ½d kullanılırsa ne olur?</a:t>
            </a:r>
          </a:p>
          <a:p>
            <a:endParaRPr lang="tr-TR" dirty="0" smtClean="0"/>
          </a:p>
        </p:txBody>
      </p:sp>
      <p:pic>
        <p:nvPicPr>
          <p:cNvPr id="4" name="Picture 2" descr="http://imageenvision.com/sm/0025-0803-0519-0114_clip_art_graphic_of_a_grumpy_desktop_computer_cartoon_character_with_his_hands_on_his_hips.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900" b="-12490"/>
          <a:stretch/>
        </p:blipFill>
        <p:spPr bwMode="auto">
          <a:xfrm>
            <a:off x="7000892" y="500042"/>
            <a:ext cx="1340100" cy="15569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0118" y="152400"/>
            <a:ext cx="8229600" cy="990600"/>
          </a:xfrm>
        </p:spPr>
        <p:txBody>
          <a:bodyPr/>
          <a:lstStyle/>
          <a:p>
            <a:pPr algn="r"/>
            <a:r>
              <a:rPr lang="tr-TR" dirty="0" smtClean="0"/>
              <a:t>Alıştırma</a:t>
            </a:r>
            <a:endParaRPr lang="tr-TR" dirty="0"/>
          </a:p>
        </p:txBody>
      </p:sp>
      <p:sp>
        <p:nvSpPr>
          <p:cNvPr id="3" name="2 İçerik Yer Tutucusu"/>
          <p:cNvSpPr>
            <a:spLocks noGrp="1"/>
          </p:cNvSpPr>
          <p:nvPr>
            <p:ph sz="quarter" idx="1"/>
          </p:nvPr>
        </p:nvSpPr>
        <p:spPr>
          <a:xfrm>
            <a:off x="285720" y="214290"/>
            <a:ext cx="2328850" cy="2995618"/>
          </a:xfrm>
        </p:spPr>
        <p:style>
          <a:lnRef idx="2">
            <a:schemeClr val="dk1"/>
          </a:lnRef>
          <a:fillRef idx="1">
            <a:schemeClr val="lt1"/>
          </a:fillRef>
          <a:effectRef idx="0">
            <a:schemeClr val="dk1"/>
          </a:effectRef>
          <a:fontRef idx="minor">
            <a:schemeClr val="dk1"/>
          </a:fontRef>
        </p:style>
        <p:txBody>
          <a:bodyPr>
            <a:noAutofit/>
          </a:bodyPr>
          <a:lstStyle/>
          <a:p>
            <a:pPr>
              <a:buNone/>
            </a:pPr>
            <a:r>
              <a:rPr lang="tr-TR" sz="1800" dirty="0" smtClean="0"/>
              <a:t>#</a:t>
            </a:r>
            <a:r>
              <a:rPr lang="tr-TR" sz="1800" dirty="0" err="1" smtClean="0"/>
              <a:t>include</a:t>
            </a:r>
            <a:r>
              <a:rPr lang="tr-TR" sz="1800" dirty="0" smtClean="0"/>
              <a:t> &lt;</a:t>
            </a:r>
            <a:r>
              <a:rPr lang="tr-TR" sz="1800" dirty="0" err="1" smtClean="0"/>
              <a:t>stdio</a:t>
            </a:r>
            <a:r>
              <a:rPr lang="tr-TR" sz="1800" dirty="0" smtClean="0"/>
              <a:t>.h&gt;</a:t>
            </a:r>
          </a:p>
          <a:p>
            <a:pPr>
              <a:buNone/>
            </a:pPr>
            <a:r>
              <a:rPr lang="tr-TR" sz="1800" dirty="0" smtClean="0"/>
              <a:t>#</a:t>
            </a:r>
            <a:r>
              <a:rPr lang="tr-TR" sz="1800" dirty="0" err="1" smtClean="0"/>
              <a:t>include</a:t>
            </a:r>
            <a:r>
              <a:rPr lang="tr-TR" sz="1800" dirty="0" smtClean="0"/>
              <a:t> &lt;</a:t>
            </a:r>
            <a:r>
              <a:rPr lang="tr-TR" sz="1800" dirty="0" err="1" smtClean="0"/>
              <a:t>string</a:t>
            </a:r>
            <a:r>
              <a:rPr lang="tr-TR" sz="1800" dirty="0" smtClean="0"/>
              <a:t>.h&gt;</a:t>
            </a:r>
          </a:p>
          <a:p>
            <a:pPr>
              <a:buNone/>
            </a:pPr>
            <a:r>
              <a:rPr lang="tr-TR" sz="1800" dirty="0" err="1" smtClean="0"/>
              <a:t>typedef</a:t>
            </a:r>
            <a:r>
              <a:rPr lang="tr-TR" sz="1800" dirty="0" smtClean="0"/>
              <a:t> </a:t>
            </a:r>
            <a:r>
              <a:rPr lang="tr-TR" sz="1800" dirty="0" err="1" smtClean="0"/>
              <a:t>struct</a:t>
            </a:r>
            <a:endParaRPr lang="tr-TR" sz="1800" dirty="0" smtClean="0"/>
          </a:p>
          <a:p>
            <a:pPr>
              <a:buNone/>
            </a:pPr>
            <a:r>
              <a:rPr lang="tr-TR" sz="1800" dirty="0" smtClean="0"/>
              <a:t>{</a:t>
            </a:r>
          </a:p>
          <a:p>
            <a:pPr>
              <a:buNone/>
            </a:pPr>
            <a:r>
              <a:rPr lang="tr-TR" sz="1800" dirty="0" smtClean="0"/>
              <a:t>	</a:t>
            </a:r>
            <a:r>
              <a:rPr lang="tr-TR" sz="1800" dirty="0" err="1" smtClean="0"/>
              <a:t>char</a:t>
            </a:r>
            <a:r>
              <a:rPr lang="tr-TR" sz="1800" dirty="0" smtClean="0"/>
              <a:t> isim[100];</a:t>
            </a:r>
          </a:p>
          <a:p>
            <a:pPr>
              <a:buNone/>
            </a:pPr>
            <a:r>
              <a:rPr lang="tr-TR" sz="1800" dirty="0" smtClean="0"/>
              <a:t>	</a:t>
            </a:r>
            <a:r>
              <a:rPr lang="tr-TR" sz="1800" dirty="0" err="1" smtClean="0"/>
              <a:t>int</a:t>
            </a:r>
            <a:r>
              <a:rPr lang="tr-TR" sz="1800" dirty="0" smtClean="0"/>
              <a:t> </a:t>
            </a:r>
            <a:r>
              <a:rPr lang="tr-TR" sz="1800" dirty="0" err="1" smtClean="0"/>
              <a:t>sayi</a:t>
            </a:r>
            <a:r>
              <a:rPr lang="tr-TR" sz="1800" dirty="0" smtClean="0"/>
              <a:t>;</a:t>
            </a:r>
          </a:p>
          <a:p>
            <a:pPr>
              <a:buNone/>
            </a:pPr>
            <a:r>
              <a:rPr lang="tr-TR" sz="1800" dirty="0" smtClean="0"/>
              <a:t>} r_turu;</a:t>
            </a:r>
            <a:endParaRPr lang="tr-TR" sz="1800" dirty="0"/>
          </a:p>
        </p:txBody>
      </p:sp>
      <p:sp>
        <p:nvSpPr>
          <p:cNvPr id="4" name="3 Dikdörtgen"/>
          <p:cNvSpPr/>
          <p:nvPr/>
        </p:nvSpPr>
        <p:spPr>
          <a:xfrm>
            <a:off x="2285984" y="357166"/>
            <a:ext cx="4929222"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smtClean="0"/>
              <a: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r_turu r = {"</a:t>
            </a:r>
            <a:r>
              <a:rPr lang="tr-TR" dirty="0" err="1" smtClean="0"/>
              <a:t>Pikachu</a:t>
            </a:r>
            <a:r>
              <a:rPr lang="tr-TR" dirty="0" smtClean="0"/>
              <a:t>", 3};</a:t>
            </a:r>
          </a:p>
          <a:p>
            <a:r>
              <a:rPr lang="tr-TR" dirty="0" smtClean="0"/>
              <a:t>	r_turu t;</a:t>
            </a:r>
          </a:p>
          <a:p>
            <a:r>
              <a:rPr lang="tr-TR" dirty="0" smtClean="0"/>
              <a:t>	t = (r_turu)</a:t>
            </a:r>
          </a:p>
          <a:p>
            <a:r>
              <a:rPr lang="tr-TR" dirty="0" smtClean="0"/>
              <a:t>	{</a:t>
            </a:r>
          </a:p>
          <a:p>
            <a:r>
              <a:rPr lang="tr-TR" dirty="0" smtClean="0"/>
              <a:t>		.</a:t>
            </a:r>
            <a:r>
              <a:rPr lang="tr-TR" dirty="0" err="1" smtClean="0"/>
              <a:t>sayi</a:t>
            </a:r>
            <a:r>
              <a:rPr lang="tr-TR" dirty="0" smtClean="0"/>
              <a:t>=2, .isim="</a:t>
            </a:r>
            <a:r>
              <a:rPr lang="tr-TR" dirty="0" err="1" smtClean="0"/>
              <a:t>Squirtle</a:t>
            </a:r>
            <a:r>
              <a:rPr lang="tr-TR" dirty="0" smtClean="0"/>
              <a:t>"</a:t>
            </a:r>
          </a:p>
          <a:p>
            <a:r>
              <a:rPr lang="tr-TR" dirty="0" smtClean="0"/>
              <a:t>	};</a:t>
            </a:r>
          </a:p>
          <a:p>
            <a:r>
              <a:rPr lang="tr-TR" dirty="0" smtClean="0"/>
              <a:t>	</a:t>
            </a:r>
            <a:r>
              <a:rPr lang="tr-TR" dirty="0" err="1" smtClean="0"/>
              <a:t>int</a:t>
            </a:r>
            <a:r>
              <a:rPr lang="tr-TR" dirty="0" smtClean="0"/>
              <a:t> i,j;</a:t>
            </a:r>
          </a:p>
          <a:p>
            <a:r>
              <a:rPr lang="tr-TR" dirty="0" smtClean="0"/>
              <a:t>	</a:t>
            </a:r>
            <a:r>
              <a:rPr lang="tr-TR" dirty="0" err="1" smtClean="0"/>
              <a:t>for</a:t>
            </a:r>
            <a:r>
              <a:rPr lang="tr-TR" dirty="0" smtClean="0"/>
              <a:t>(j=0; j&lt;t.</a:t>
            </a:r>
            <a:r>
              <a:rPr lang="tr-TR" dirty="0" err="1" smtClean="0"/>
              <a:t>sayi</a:t>
            </a:r>
            <a:r>
              <a:rPr lang="tr-TR" dirty="0" smtClean="0"/>
              <a:t>; j++)</a:t>
            </a:r>
          </a:p>
          <a:p>
            <a:r>
              <a:rPr lang="tr-TR" dirty="0" smtClean="0"/>
              <a:t>		</a:t>
            </a:r>
            <a:r>
              <a:rPr lang="tr-TR" dirty="0" err="1" smtClean="0"/>
              <a:t>for</a:t>
            </a:r>
            <a:r>
              <a:rPr lang="tr-TR" dirty="0" smtClean="0"/>
              <a:t>(i=0; i&lt;=r.</a:t>
            </a:r>
            <a:r>
              <a:rPr lang="tr-TR" dirty="0" err="1" smtClean="0"/>
              <a:t>sayi</a:t>
            </a:r>
            <a:r>
              <a:rPr lang="tr-TR" dirty="0" smtClean="0"/>
              <a:t>; i++)</a:t>
            </a:r>
          </a:p>
          <a:p>
            <a:r>
              <a:rPr lang="tr-TR" dirty="0" smtClean="0"/>
              <a:t>		{</a:t>
            </a:r>
          </a:p>
          <a:p>
            <a:r>
              <a:rPr lang="tr-TR" dirty="0" smtClean="0"/>
              <a:t>			</a:t>
            </a:r>
            <a:r>
              <a:rPr lang="tr-TR" dirty="0" err="1" smtClean="0"/>
              <a:t>printf</a:t>
            </a:r>
            <a:r>
              <a:rPr lang="tr-TR" dirty="0" smtClean="0"/>
              <a:t>("%c",r.isim[i]);</a:t>
            </a:r>
          </a:p>
          <a:p>
            <a:r>
              <a:rPr lang="tr-TR" dirty="0" smtClean="0"/>
              <a:t>		}</a:t>
            </a:r>
          </a:p>
          <a:p>
            <a:r>
              <a:rPr lang="tr-TR" dirty="0" smtClean="0"/>
              <a:t>	</a:t>
            </a:r>
            <a:r>
              <a:rPr lang="tr-TR" dirty="0" err="1" smtClean="0"/>
              <a:t>return</a:t>
            </a:r>
            <a:r>
              <a:rPr lang="tr-TR" dirty="0" smtClean="0"/>
              <a:t> 0;</a:t>
            </a:r>
          </a:p>
          <a:p>
            <a:r>
              <a:rPr lang="tr-TR" dirty="0" smtClean="0"/>
              <a:t>}</a:t>
            </a:r>
          </a:p>
        </p:txBody>
      </p:sp>
      <p:pic>
        <p:nvPicPr>
          <p:cNvPr id="6" name="5 Resim" descr="soru.jpg"/>
          <p:cNvPicPr>
            <a:picLocks noChangeAspect="1"/>
          </p:cNvPicPr>
          <p:nvPr/>
        </p:nvPicPr>
        <p:blipFill>
          <a:blip r:embed="rId3"/>
          <a:stretch>
            <a:fillRect/>
          </a:stretch>
        </p:blipFill>
        <p:spPr>
          <a:xfrm>
            <a:off x="6786578" y="5214950"/>
            <a:ext cx="1767840" cy="1328928"/>
          </a:xfrm>
          <a:prstGeom prst="rect">
            <a:avLst/>
          </a:prstGeom>
        </p:spPr>
      </p:pic>
      <p:pic>
        <p:nvPicPr>
          <p:cNvPr id="5122" name="Picture 2" descr="Image result for pikapika"/>
          <p:cNvPicPr>
            <a:picLocks noChangeAspect="1" noChangeArrowheads="1"/>
          </p:cNvPicPr>
          <p:nvPr/>
        </p:nvPicPr>
        <p:blipFill>
          <a:blip r:embed="rId4"/>
          <a:srcRect b="49973"/>
          <a:stretch>
            <a:fillRect/>
          </a:stretch>
        </p:blipFill>
        <p:spPr bwMode="auto">
          <a:xfrm rot="16200000">
            <a:off x="6965173" y="1464455"/>
            <a:ext cx="2571767" cy="1928826"/>
          </a:xfrm>
          <a:prstGeom prst="rect">
            <a:avLst/>
          </a:prstGeom>
          <a:ln>
            <a:noFill/>
          </a:ln>
          <a:effectLst>
            <a:softEdge rad="112500"/>
          </a:effectLst>
        </p:spPr>
      </p:pic>
      <p:cxnSp>
        <p:nvCxnSpPr>
          <p:cNvPr id="10" name="9 Düz Ok Bağlayıcısı"/>
          <p:cNvCxnSpPr/>
          <p:nvPr/>
        </p:nvCxnSpPr>
        <p:spPr>
          <a:xfrm rot="10800000" flipV="1">
            <a:off x="1571604" y="2000240"/>
            <a:ext cx="1714512"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Düz Ok Bağlayıcısı"/>
          <p:cNvCxnSpPr/>
          <p:nvPr/>
        </p:nvCxnSpPr>
        <p:spPr>
          <a:xfrm rot="10800000" flipV="1">
            <a:off x="1785918" y="1500174"/>
            <a:ext cx="2500330" cy="228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357158" y="3857628"/>
            <a:ext cx="150019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200" dirty="0" smtClean="0"/>
              <a:t>Yapı değişkenlerine bu şekilde toplu değer atama yapılabilmektedir.</a:t>
            </a:r>
            <a:endParaRPr lang="tr-TR" sz="1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typedef</a:t>
            </a:r>
            <a:r>
              <a:rPr lang="tr-TR" dirty="0" smtClean="0"/>
              <a:t> kullanımı ve nesnesel programlama</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dirty="0" smtClean="0"/>
              <a:t>// Yapı kullanımı</a:t>
            </a:r>
          </a:p>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endParaRPr lang="tr-TR" dirty="0" smtClean="0"/>
          </a:p>
          <a:p>
            <a:pPr>
              <a:buNone/>
            </a:pPr>
            <a:r>
              <a:rPr lang="tr-TR" dirty="0" err="1" smtClean="0"/>
              <a:t>typedef</a:t>
            </a:r>
            <a:r>
              <a:rPr lang="tr-TR" dirty="0" smtClean="0"/>
              <a:t> </a:t>
            </a:r>
            <a:r>
              <a:rPr lang="tr-TR" dirty="0" err="1" smtClean="0"/>
              <a:t>struct</a:t>
            </a:r>
            <a:r>
              <a:rPr lang="tr-TR" dirty="0" smtClean="0"/>
              <a:t> { </a:t>
            </a:r>
            <a:r>
              <a:rPr lang="tr-TR" dirty="0" err="1" smtClean="0"/>
              <a:t>int</a:t>
            </a:r>
            <a:r>
              <a:rPr lang="tr-TR" dirty="0" smtClean="0"/>
              <a:t> yas; </a:t>
            </a:r>
            <a:r>
              <a:rPr lang="tr-TR" dirty="0" err="1" smtClean="0"/>
              <a:t>double</a:t>
            </a:r>
            <a:r>
              <a:rPr lang="tr-TR" dirty="0" smtClean="0"/>
              <a:t> kilo;} kimlik;</a:t>
            </a:r>
          </a:p>
          <a:p>
            <a:pPr>
              <a:buNone/>
            </a:pPr>
            <a:r>
              <a:rPr lang="tr-TR" sz="2100" dirty="0" smtClean="0"/>
              <a:t>// kimlik diye, </a:t>
            </a:r>
            <a:r>
              <a:rPr lang="tr-TR" sz="2100" b="1" dirty="0" err="1" smtClean="0"/>
              <a:t>int</a:t>
            </a:r>
            <a:r>
              <a:rPr lang="tr-TR" sz="2100" b="1" dirty="0" smtClean="0"/>
              <a:t> gibi, </a:t>
            </a:r>
            <a:r>
              <a:rPr lang="tr-TR" sz="2100" b="1" dirty="0" err="1" smtClean="0"/>
              <a:t>double</a:t>
            </a:r>
            <a:r>
              <a:rPr lang="tr-TR" sz="2100" b="1" dirty="0" smtClean="0"/>
              <a:t> </a:t>
            </a:r>
            <a:r>
              <a:rPr lang="tr-TR" sz="2100" dirty="0" smtClean="0"/>
              <a:t>gibi yeni bir veri türü tanımlandı.</a:t>
            </a:r>
          </a:p>
          <a:p>
            <a:pPr>
              <a:buNone/>
            </a:pPr>
            <a:endParaRPr lang="tr-TR" dirty="0" smtClean="0"/>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kimlik Can; </a:t>
            </a:r>
            <a:r>
              <a:rPr lang="tr-TR" sz="2100" dirty="0" smtClean="0"/>
              <a:t>// </a:t>
            </a:r>
            <a:r>
              <a:rPr lang="tr-TR" sz="2100" dirty="0" err="1" smtClean="0"/>
              <a:t>sözdizim</a:t>
            </a:r>
            <a:r>
              <a:rPr lang="tr-TR" sz="2100" dirty="0" smtClean="0"/>
              <a:t> açısından </a:t>
            </a:r>
            <a:r>
              <a:rPr lang="tr-TR" sz="2100" dirty="0" err="1" smtClean="0"/>
              <a:t>int</a:t>
            </a:r>
            <a:r>
              <a:rPr lang="tr-TR" sz="2100" dirty="0" smtClean="0"/>
              <a:t> a; yazmışız gibi</a:t>
            </a:r>
          </a:p>
          <a:p>
            <a:pPr>
              <a:buNone/>
            </a:pPr>
            <a:r>
              <a:rPr lang="tr-TR" dirty="0" smtClean="0"/>
              <a:t>	Can.yas=23; </a:t>
            </a:r>
            <a:r>
              <a:rPr lang="tr-TR" sz="2100" dirty="0" smtClean="0"/>
              <a:t>// değer ataması nokta operatörü ile.</a:t>
            </a:r>
          </a:p>
          <a:p>
            <a:pPr>
              <a:buNone/>
            </a:pPr>
            <a:r>
              <a:rPr lang="tr-TR" dirty="0" smtClean="0"/>
              <a:t>	Can.kilo=58.3;</a:t>
            </a:r>
          </a:p>
          <a:p>
            <a:pPr>
              <a:buNone/>
            </a:pPr>
            <a:r>
              <a:rPr lang="tr-TR" dirty="0" smtClean="0"/>
              <a:t>	</a:t>
            </a:r>
            <a:r>
              <a:rPr lang="tr-TR" dirty="0" err="1" smtClean="0"/>
              <a:t>printf</a:t>
            </a:r>
            <a:r>
              <a:rPr lang="tr-TR" dirty="0" smtClean="0"/>
              <a:t>("%d %</a:t>
            </a:r>
            <a:r>
              <a:rPr lang="tr-TR" dirty="0" err="1" smtClean="0"/>
              <a:t>lf</a:t>
            </a:r>
            <a:r>
              <a:rPr lang="tr-TR" dirty="0" smtClean="0"/>
              <a:t>", Can.yas, Can.kilo);	</a:t>
            </a:r>
          </a:p>
          <a:p>
            <a:pPr>
              <a:buNone/>
            </a:pPr>
            <a:r>
              <a:rPr lang="tr-TR" dirty="0" smtClean="0"/>
              <a:t>	</a:t>
            </a:r>
          </a:p>
          <a:p>
            <a:pPr>
              <a:buNone/>
            </a:pPr>
            <a:r>
              <a:rPr lang="tr-TR" dirty="0" smtClean="0"/>
              <a:t>	</a:t>
            </a:r>
            <a:r>
              <a:rPr lang="tr-TR" dirty="0" err="1" smtClean="0"/>
              <a:t>return</a:t>
            </a:r>
            <a:r>
              <a:rPr lang="tr-TR" dirty="0" smtClean="0"/>
              <a:t> 0;</a:t>
            </a:r>
          </a:p>
          <a:p>
            <a:pPr>
              <a:buNone/>
            </a:pPr>
            <a:r>
              <a:rPr lang="tr-TR" dirty="0" smtClean="0"/>
              <a:t>}</a:t>
            </a:r>
            <a:endParaRPr lang="tr-TR" dirty="0"/>
          </a:p>
        </p:txBody>
      </p:sp>
      <p:grpSp>
        <p:nvGrpSpPr>
          <p:cNvPr id="5" name="11 Grup"/>
          <p:cNvGrpSpPr/>
          <p:nvPr/>
        </p:nvGrpSpPr>
        <p:grpSpPr>
          <a:xfrm>
            <a:off x="500034" y="1357298"/>
            <a:ext cx="8072494" cy="1285884"/>
            <a:chOff x="500034" y="1357298"/>
            <a:chExt cx="8072494" cy="1285884"/>
          </a:xfrm>
        </p:grpSpPr>
        <p:sp>
          <p:nvSpPr>
            <p:cNvPr id="4" name="3 Oval"/>
            <p:cNvSpPr/>
            <p:nvPr/>
          </p:nvSpPr>
          <p:spPr>
            <a:xfrm>
              <a:off x="500034" y="2071678"/>
              <a:ext cx="928694"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5 Düz Bağlayıcı"/>
            <p:cNvCxnSpPr>
              <a:stCxn id="4" idx="7"/>
            </p:cNvCxnSpPr>
            <p:nvPr/>
          </p:nvCxnSpPr>
          <p:spPr>
            <a:xfrm rot="5400000" flipH="1" flipV="1">
              <a:off x="2890520" y="45265"/>
              <a:ext cx="512313" cy="3707904"/>
            </a:xfrm>
            <a:prstGeom prst="line">
              <a:avLst/>
            </a:prstGeom>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214942" y="1357298"/>
              <a:ext cx="335758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typedef</a:t>
              </a:r>
              <a:r>
                <a:rPr lang="tr-TR" sz="1400" dirty="0" smtClean="0"/>
                <a:t>, #define gibidir ama isminden de anlaşılacağı gibi sadece “</a:t>
              </a:r>
              <a:r>
                <a:rPr lang="tr-TR" sz="1400" dirty="0" err="1" smtClean="0"/>
                <a:t>type</a:t>
              </a:r>
              <a:r>
                <a:rPr lang="tr-TR" sz="1400" dirty="0" smtClean="0"/>
                <a:t> </a:t>
              </a:r>
              <a:r>
                <a:rPr lang="tr-TR" sz="1400" dirty="0" err="1" smtClean="0"/>
                <a:t>definition</a:t>
              </a:r>
              <a:r>
                <a:rPr lang="tr-TR" sz="1400" dirty="0" smtClean="0"/>
                <a:t>” </a:t>
              </a:r>
              <a:r>
                <a:rPr lang="tr-TR" sz="1400" dirty="0" err="1" smtClean="0"/>
                <a:t>larda</a:t>
              </a:r>
              <a:r>
                <a:rPr lang="tr-TR" sz="1400" dirty="0" smtClean="0"/>
                <a:t>(veri türü tanımlarında) geçerlidir.</a:t>
              </a:r>
              <a:endParaRPr lang="tr-TR" sz="1400" dirty="0"/>
            </a:p>
          </p:txBody>
        </p:sp>
      </p:grpSp>
      <p:grpSp>
        <p:nvGrpSpPr>
          <p:cNvPr id="8" name="14 Grup"/>
          <p:cNvGrpSpPr/>
          <p:nvPr/>
        </p:nvGrpSpPr>
        <p:grpSpPr>
          <a:xfrm>
            <a:off x="642910" y="2786058"/>
            <a:ext cx="8286808" cy="3531523"/>
            <a:chOff x="642910" y="2786058"/>
            <a:chExt cx="8286808" cy="3531523"/>
          </a:xfrm>
        </p:grpSpPr>
        <p:sp>
          <p:nvSpPr>
            <p:cNvPr id="9" name="8 Oval"/>
            <p:cNvSpPr/>
            <p:nvPr/>
          </p:nvSpPr>
          <p:spPr>
            <a:xfrm>
              <a:off x="642910" y="3643314"/>
              <a:ext cx="150019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Bağlayıcı"/>
            <p:cNvCxnSpPr>
              <a:stCxn id="9" idx="7"/>
            </p:cNvCxnSpPr>
            <p:nvPr/>
          </p:nvCxnSpPr>
          <p:spPr>
            <a:xfrm rot="5400000" flipH="1" flipV="1">
              <a:off x="3394915" y="1743181"/>
              <a:ext cx="491398" cy="34344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5500694" y="2786058"/>
              <a:ext cx="335758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t>normalde burada </a:t>
              </a:r>
              <a:br>
                <a:rPr lang="tr-TR" sz="1400" dirty="0" smtClean="0"/>
              </a:br>
              <a:r>
                <a:rPr lang="tr-TR" sz="1400" dirty="0" err="1" smtClean="0"/>
                <a:t>struct</a:t>
              </a:r>
              <a:r>
                <a:rPr lang="tr-TR" sz="1400" dirty="0" smtClean="0"/>
                <a:t> kimlik Can; gibi biraz daha uzun bir ifade kullanacakken </a:t>
              </a:r>
              <a:r>
                <a:rPr lang="tr-TR" sz="1400" dirty="0" err="1" smtClean="0"/>
                <a:t>typedef</a:t>
              </a:r>
              <a:r>
                <a:rPr lang="tr-TR" sz="1400" dirty="0" smtClean="0"/>
                <a:t> bu kısaltmayı yapmamızı sağlıyor.</a:t>
              </a:r>
              <a:endParaRPr lang="tr-TR" sz="1400" dirty="0"/>
            </a:p>
          </p:txBody>
        </p:sp>
        <p:cxnSp>
          <p:nvCxnSpPr>
            <p:cNvPr id="13" name="12 Düz Bağlayıcı"/>
            <p:cNvCxnSpPr/>
            <p:nvPr/>
          </p:nvCxnSpPr>
          <p:spPr>
            <a:xfrm rot="16200000" flipH="1">
              <a:off x="6893735" y="3964785"/>
              <a:ext cx="50006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6000760" y="4286256"/>
              <a:ext cx="292895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t>Nesnesel Programlamaya da benzediği için biz </a:t>
              </a:r>
              <a:r>
                <a:rPr lang="tr-TR" sz="1400" dirty="0" err="1" smtClean="0"/>
                <a:t>typedef’li</a:t>
              </a:r>
              <a:r>
                <a:rPr lang="tr-TR" sz="1400" dirty="0" smtClean="0"/>
                <a:t>  olan kullanımı tercih ediyoruz. Alternatif olanı şöyledir:</a:t>
              </a:r>
            </a:p>
            <a:p>
              <a:r>
                <a:rPr lang="en-US" sz="1400" dirty="0" err="1" smtClean="0"/>
                <a:t>struct</a:t>
              </a:r>
              <a:r>
                <a:rPr lang="en-US" sz="1400" dirty="0" smtClean="0"/>
                <a:t> </a:t>
              </a:r>
              <a:r>
                <a:rPr lang="tr-TR" sz="1400" dirty="0" smtClean="0"/>
                <a:t>kimlik</a:t>
              </a:r>
              <a:r>
                <a:rPr lang="en-US" sz="1400" dirty="0" smtClean="0"/>
                <a:t>{</a:t>
              </a:r>
              <a:r>
                <a:rPr lang="tr-TR" sz="1400" dirty="0" err="1" smtClean="0"/>
                <a:t>int</a:t>
              </a:r>
              <a:r>
                <a:rPr lang="tr-TR" sz="1400" dirty="0" smtClean="0"/>
                <a:t> yas; </a:t>
              </a:r>
              <a:r>
                <a:rPr lang="tr-TR" sz="1400" dirty="0" err="1" smtClean="0"/>
                <a:t>double</a:t>
              </a:r>
              <a:r>
                <a:rPr lang="tr-TR" sz="1400" dirty="0" smtClean="0"/>
                <a:t> kilo;</a:t>
              </a:r>
              <a:r>
                <a:rPr lang="en-US" sz="1400" dirty="0" smtClean="0"/>
                <a:t>} ; </a:t>
              </a:r>
              <a:endParaRPr lang="tr-TR" sz="1400" dirty="0" smtClean="0"/>
            </a:p>
            <a:p>
              <a:r>
                <a:rPr lang="tr-TR" sz="1400" dirty="0" smtClean="0"/>
                <a:t>…</a:t>
              </a:r>
            </a:p>
            <a:p>
              <a:r>
                <a:rPr lang="tr-TR" sz="1400" dirty="0" smtClean="0"/>
                <a:t>/* tanımlarken de </a:t>
              </a:r>
              <a:br>
                <a:rPr lang="tr-TR" sz="1400" dirty="0" smtClean="0"/>
              </a:br>
              <a:r>
                <a:rPr lang="tr-TR" sz="1400" dirty="0" smtClean="0"/>
                <a:t>kimlik Can; yerine </a:t>
              </a:r>
              <a:r>
                <a:rPr lang="tr-TR" sz="1400" dirty="0" err="1" smtClean="0"/>
                <a:t>soyle</a:t>
              </a:r>
              <a:r>
                <a:rPr lang="tr-TR" sz="1400" dirty="0" smtClean="0"/>
                <a:t>:</a:t>
              </a:r>
            </a:p>
            <a:p>
              <a:r>
                <a:rPr lang="tr-TR" sz="1400" dirty="0" err="1" smtClean="0"/>
                <a:t>struct</a:t>
              </a:r>
              <a:r>
                <a:rPr lang="tr-TR" sz="1400" dirty="0" smtClean="0"/>
                <a:t> kimlik Can;*/</a:t>
              </a:r>
              <a:endParaRPr lang="tr-TR" sz="1400" dirty="0"/>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buNone/>
            </a:pPr>
            <a:endParaRPr lang="tr-TR" sz="2100" dirty="0" smtClean="0"/>
          </a:p>
          <a:p>
            <a:pPr lvl="1">
              <a:buNone/>
            </a:pPr>
            <a:r>
              <a:rPr lang="tr-TR" sz="2000" dirty="0" smtClean="0"/>
              <a:t>Bir başka yöntem:</a:t>
            </a:r>
          </a:p>
          <a:p>
            <a:pPr lvl="1"/>
            <a:r>
              <a:rPr lang="tr-TR" sz="2000" dirty="0" smtClean="0">
                <a:solidFill>
                  <a:schemeClr val="tx1"/>
                </a:solidFill>
              </a:rPr>
              <a:t>urun = (</a:t>
            </a:r>
            <a:r>
              <a:rPr lang="tr-TR" sz="2000" dirty="0" err="1" smtClean="0">
                <a:solidFill>
                  <a:schemeClr val="tx1"/>
                </a:solidFill>
              </a:rPr>
              <a:t>product</a:t>
            </a:r>
            <a:r>
              <a:rPr lang="tr-TR" sz="2000" dirty="0" smtClean="0">
                <a:solidFill>
                  <a:schemeClr val="tx1"/>
                </a:solidFill>
              </a:rPr>
              <a:t>){.fiyat = 9.99, .isim = "Elma"};</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10 Grup"/>
          <p:cNvGrpSpPr/>
          <p:nvPr/>
        </p:nvGrpSpPr>
        <p:grpSpPr>
          <a:xfrm>
            <a:off x="4143372" y="3500438"/>
            <a:ext cx="4286280" cy="1791598"/>
            <a:chOff x="4143372" y="3500438"/>
            <a:chExt cx="4286280" cy="1791598"/>
          </a:xfrm>
        </p:grpSpPr>
        <p:cxnSp>
          <p:nvCxnSpPr>
            <p:cNvPr id="9" name="8 Düz Ok Bağlayıcısı"/>
            <p:cNvCxnSpPr/>
            <p:nvPr/>
          </p:nvCxnSpPr>
          <p:spPr>
            <a:xfrm>
              <a:off x="4143372" y="3500438"/>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357686" y="4214818"/>
              <a:ext cx="4071966" cy="1077218"/>
            </a:xfrm>
            <a:prstGeom prst="rect">
              <a:avLst/>
            </a:prstGeom>
            <a:noFill/>
          </p:spPr>
          <p:txBody>
            <a:bodyPr wrap="square" rtlCol="0">
              <a:spAutoFit/>
            </a:bodyPr>
            <a:lstStyle/>
            <a:p>
              <a:pPr algn="ctr"/>
              <a:r>
                <a:rPr lang="tr-TR" sz="1600" i="1" dirty="0" smtClean="0"/>
                <a:t>Dikkat: Atama yapılmayan elemanlar nötr elemanla (0, \0,…) doldurulur. Örneğin, bu yöntemle sadece isim’e değer atasaydık, fiyat değeri eskiden 2.99 ise 0’lanacaktı.</a:t>
              </a:r>
              <a:endParaRPr lang="tr-TR" sz="1600" i="1" dirty="0"/>
            </a:p>
          </p:txBody>
        </p:sp>
      </p:grpSp>
      <p:pic>
        <p:nvPicPr>
          <p:cNvPr id="12" name="11 Resim" descr="bilgisayar.jpg"/>
          <p:cNvPicPr>
            <a:picLocks noChangeAspect="1"/>
          </p:cNvPicPr>
          <p:nvPr/>
        </p:nvPicPr>
        <p:blipFill>
          <a:blip r:embed="rId3"/>
          <a:stretch>
            <a:fillRect/>
          </a:stretch>
        </p:blipFill>
        <p:spPr>
          <a:xfrm>
            <a:off x="571472" y="4786322"/>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2" name="11 Sola Bükülü Ok"/>
          <p:cNvSpPr/>
          <p:nvPr/>
        </p:nvSpPr>
        <p:spPr>
          <a:xfrm rot="20349559">
            <a:off x="4464867" y="3427396"/>
            <a:ext cx="1428760" cy="1266877"/>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buNone/>
            </a:pPr>
            <a:endParaRPr lang="tr-TR" sz="2100" dirty="0" smtClean="0"/>
          </a:p>
          <a:p>
            <a:pPr lvl="1">
              <a:buNone/>
            </a:pPr>
            <a:r>
              <a:rPr lang="tr-TR" sz="2000" dirty="0" smtClean="0"/>
              <a:t>Daha başka bir yöntem:</a:t>
            </a:r>
          </a:p>
          <a:p>
            <a:pPr marL="788670" lvl="1" indent="-514350">
              <a:buNone/>
            </a:pPr>
            <a:r>
              <a:rPr lang="tr-TR" sz="2000" dirty="0" smtClean="0">
                <a:solidFill>
                  <a:schemeClr val="tx1"/>
                </a:solidFill>
              </a:rPr>
              <a:t>Fonksiyon yazıp, her defasında </a:t>
            </a:r>
            <a:r>
              <a:rPr lang="tr-TR" sz="2000" dirty="0" err="1" smtClean="0">
                <a:solidFill>
                  <a:schemeClr val="tx1"/>
                </a:solidFill>
              </a:rPr>
              <a:t>main’den</a:t>
            </a:r>
            <a:r>
              <a:rPr lang="tr-TR" sz="2000" dirty="0" smtClean="0">
                <a:solidFill>
                  <a:schemeClr val="tx1"/>
                </a:solidFill>
              </a:rPr>
              <a:t> çağırarak</a:t>
            </a:r>
          </a:p>
          <a:p>
            <a:pPr marL="788670" lvl="1" indent="-514350"/>
            <a:r>
              <a:rPr lang="tr-TR" sz="1800" dirty="0" smtClean="0">
                <a:solidFill>
                  <a:schemeClr val="tx1"/>
                </a:solidFill>
              </a:rPr>
              <a:t>doldur (&amp;x, “Elma”, 2.99);</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Dikdörtgen"/>
          <p:cNvSpPr/>
          <p:nvPr/>
        </p:nvSpPr>
        <p:spPr>
          <a:xfrm>
            <a:off x="1000100" y="4643446"/>
            <a:ext cx="5643570"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smtClean="0"/>
              <a:t>void</a:t>
            </a:r>
            <a:r>
              <a:rPr lang="tr-TR" dirty="0" smtClean="0"/>
              <a:t> doldur (</a:t>
            </a:r>
            <a:r>
              <a:rPr lang="tr-TR" dirty="0" err="1" smtClean="0"/>
              <a:t>product</a:t>
            </a:r>
            <a:r>
              <a:rPr lang="tr-TR" dirty="0" smtClean="0"/>
              <a:t>* x_</a:t>
            </a:r>
            <a:r>
              <a:rPr lang="tr-TR" dirty="0" err="1" smtClean="0"/>
              <a:t>ptr</a:t>
            </a:r>
            <a:r>
              <a:rPr lang="tr-TR" dirty="0" smtClean="0"/>
              <a:t>, </a:t>
            </a:r>
            <a:r>
              <a:rPr lang="tr-TR" dirty="0" err="1" smtClean="0"/>
              <a:t>char</a:t>
            </a:r>
            <a:r>
              <a:rPr lang="tr-TR" dirty="0" smtClean="0"/>
              <a:t> dizgi[], </a:t>
            </a:r>
            <a:r>
              <a:rPr lang="tr-TR" dirty="0" err="1" smtClean="0"/>
              <a:t>double</a:t>
            </a:r>
            <a:r>
              <a:rPr lang="tr-TR" dirty="0" smtClean="0"/>
              <a:t> fiyat)</a:t>
            </a:r>
          </a:p>
          <a:p>
            <a:r>
              <a:rPr lang="tr-TR" dirty="0" smtClean="0"/>
              <a:t>{</a:t>
            </a:r>
          </a:p>
          <a:p>
            <a:r>
              <a:rPr lang="tr-TR" dirty="0" smtClean="0"/>
              <a:t>	</a:t>
            </a:r>
            <a:r>
              <a:rPr lang="tr-TR" dirty="0" err="1" smtClean="0"/>
              <a:t>strcpy</a:t>
            </a:r>
            <a:r>
              <a:rPr lang="tr-TR" dirty="0" smtClean="0"/>
              <a:t>(x_</a:t>
            </a:r>
            <a:r>
              <a:rPr lang="tr-TR" dirty="0" err="1" smtClean="0"/>
              <a:t>ptr</a:t>
            </a:r>
            <a:r>
              <a:rPr lang="tr-TR" dirty="0" smtClean="0"/>
              <a:t>-&gt;isim, dizgi);</a:t>
            </a:r>
          </a:p>
          <a:p>
            <a:r>
              <a:rPr lang="tr-TR" dirty="0" smtClean="0"/>
              <a:t>	x_</a:t>
            </a:r>
            <a:r>
              <a:rPr lang="tr-TR" dirty="0" err="1" smtClean="0"/>
              <a:t>ptr</a:t>
            </a:r>
            <a:r>
              <a:rPr lang="tr-TR" dirty="0" smtClean="0"/>
              <a:t>-&gt;fiyat = fiyat;	</a:t>
            </a:r>
          </a:p>
          <a:p>
            <a:r>
              <a:rPr lang="tr-TR" dirty="0" smtClean="0"/>
              <a:t>}</a:t>
            </a:r>
            <a:endParaRPr lang="tr-TR" dirty="0"/>
          </a:p>
        </p:txBody>
      </p:sp>
      <p:pic>
        <p:nvPicPr>
          <p:cNvPr id="13" name="12 Resim" descr="bilgisayar.jpg"/>
          <p:cNvPicPr>
            <a:picLocks noChangeAspect="1"/>
          </p:cNvPicPr>
          <p:nvPr/>
        </p:nvPicPr>
        <p:blipFill>
          <a:blip r:embed="rId3"/>
          <a:stretch>
            <a:fillRect/>
          </a:stretch>
        </p:blipFill>
        <p:spPr>
          <a:xfrm>
            <a:off x="7143768" y="4143380"/>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Yapılara değer atamak</a:t>
            </a:r>
            <a:endParaRPr lang="tr-TR" dirty="0"/>
          </a:p>
        </p:txBody>
      </p:sp>
      <p:sp>
        <p:nvSpPr>
          <p:cNvPr id="3" name="2 İçerik Yer Tutucusu"/>
          <p:cNvSpPr>
            <a:spLocks noGrp="1"/>
          </p:cNvSpPr>
          <p:nvPr>
            <p:ph sz="quarter" idx="1"/>
          </p:nvPr>
        </p:nvSpPr>
        <p:spPr>
          <a:xfrm>
            <a:off x="457200" y="1219200"/>
            <a:ext cx="8186766" cy="5067320"/>
          </a:xfrm>
        </p:spPr>
        <p:txBody>
          <a:bodyPr>
            <a:normAutofit/>
          </a:bodyPr>
          <a:lstStyle/>
          <a:p>
            <a:pPr>
              <a:buNone/>
            </a:pPr>
            <a:r>
              <a:rPr lang="tr-TR" sz="2400" dirty="0" err="1" smtClean="0"/>
              <a:t>product</a:t>
            </a:r>
            <a:r>
              <a:rPr lang="tr-TR" sz="2400" dirty="0" smtClean="0"/>
              <a:t> urun;</a:t>
            </a:r>
          </a:p>
          <a:p>
            <a:pPr lvl="1"/>
            <a:r>
              <a:rPr lang="tr-TR" sz="2100" dirty="0" err="1" smtClean="0"/>
              <a:t>product</a:t>
            </a:r>
            <a:r>
              <a:rPr lang="tr-TR" sz="2100" dirty="0" smtClean="0"/>
              <a:t> türünden tanımladığımız </a:t>
            </a:r>
            <a:br>
              <a:rPr lang="tr-TR" sz="2100" dirty="0" smtClean="0"/>
            </a:br>
            <a:r>
              <a:rPr lang="tr-TR" sz="2100" dirty="0" smtClean="0"/>
              <a:t>yapının içini nasıl doldurabiliriz?</a:t>
            </a:r>
          </a:p>
          <a:p>
            <a:pPr lvl="1"/>
            <a:endParaRPr lang="tr-TR" sz="2100" dirty="0" smtClean="0"/>
          </a:p>
          <a:p>
            <a:pPr lvl="1">
              <a:buNone/>
            </a:pPr>
            <a:endParaRPr lang="tr-TR" sz="2100" dirty="0" smtClean="0"/>
          </a:p>
          <a:p>
            <a:pPr lvl="1">
              <a:buNone/>
            </a:pPr>
            <a:endParaRPr lang="tr-TR" sz="2100" dirty="0" smtClean="0"/>
          </a:p>
          <a:p>
            <a:pPr lvl="1">
              <a:buNone/>
            </a:pPr>
            <a:r>
              <a:rPr lang="tr-TR" sz="2400" dirty="0" smtClean="0"/>
              <a:t>Tanım aşamasında uygulanabilecek yöntem:</a:t>
            </a:r>
          </a:p>
          <a:p>
            <a:pPr marL="788670" lvl="1" indent="-514350"/>
            <a:r>
              <a:rPr lang="tr-TR" sz="2000" dirty="0" smtClean="0">
                <a:solidFill>
                  <a:schemeClr val="tx1"/>
                </a:solidFill>
              </a:rPr>
              <a:t>Bu durumda, yukarıdaki </a:t>
            </a:r>
            <a:r>
              <a:rPr lang="tr-TR" sz="2000" dirty="0" err="1" smtClean="0">
                <a:solidFill>
                  <a:schemeClr val="tx1"/>
                </a:solidFill>
              </a:rPr>
              <a:t>product</a:t>
            </a:r>
            <a:r>
              <a:rPr lang="tr-TR" sz="2000" dirty="0" smtClean="0">
                <a:solidFill>
                  <a:schemeClr val="tx1"/>
                </a:solidFill>
              </a:rPr>
              <a:t> urun; ifadesi olmamalı.</a:t>
            </a:r>
          </a:p>
          <a:p>
            <a:pPr marL="788670" lvl="1" indent="-514350"/>
            <a:r>
              <a:rPr lang="tr-TR" sz="2000" dirty="0" err="1" smtClean="0"/>
              <a:t>product</a:t>
            </a:r>
            <a:r>
              <a:rPr lang="tr-TR" sz="2000" dirty="0" smtClean="0"/>
              <a:t>  urun = {"Elma", 2.99}; </a:t>
            </a:r>
            <a:r>
              <a:rPr lang="tr-TR" sz="1600" i="1" dirty="0" smtClean="0"/>
              <a:t>//Tanım aşamasında!</a:t>
            </a:r>
          </a:p>
          <a:p>
            <a:pPr marL="788670" lvl="1" indent="-514350"/>
            <a:endParaRPr lang="tr-TR" sz="2000" dirty="0" smtClean="0">
              <a:solidFill>
                <a:schemeClr val="tx1"/>
              </a:solidFill>
            </a:endParaRPr>
          </a:p>
          <a:p>
            <a:pPr marL="788670" lvl="1" indent="-514350"/>
            <a:endParaRPr lang="tr-TR" sz="2000" dirty="0" smtClean="0">
              <a:solidFill>
                <a:schemeClr val="tx1"/>
              </a:solidFill>
            </a:endParaRPr>
          </a:p>
          <a:p>
            <a:pPr lvl="1">
              <a:buNone/>
            </a:pPr>
            <a:endParaRPr lang="tr-TR" sz="2100" dirty="0" smtClean="0"/>
          </a:p>
          <a:p>
            <a:pPr lvl="1">
              <a:buNone/>
            </a:pPr>
            <a:endParaRPr lang="tr-TR" sz="2100" dirty="0" smtClean="0"/>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typedef</a:t>
            </a:r>
            <a:r>
              <a:rPr lang="en-US" dirty="0" smtClean="0"/>
              <a:t> </a:t>
            </a:r>
            <a:r>
              <a:rPr lang="en-US" dirty="0" err="1" smtClean="0"/>
              <a:t>struct</a:t>
            </a:r>
            <a:endParaRPr lang="en-US" dirty="0" smtClean="0"/>
          </a:p>
          <a:p>
            <a:r>
              <a:rPr lang="en-US" dirty="0" smtClean="0"/>
              <a:t>{</a:t>
            </a:r>
          </a:p>
          <a:p>
            <a:r>
              <a:rPr lang="en-US" dirty="0" smtClean="0"/>
              <a:t>	char </a:t>
            </a:r>
            <a:r>
              <a:rPr lang="en-US" dirty="0" err="1" smtClean="0"/>
              <a:t>isim</a:t>
            </a:r>
            <a:r>
              <a:rPr lang="tr-TR" dirty="0" smtClean="0"/>
              <a:t>[100]</a:t>
            </a:r>
            <a:r>
              <a:rPr lang="en-US" dirty="0" smtClean="0"/>
              <a:t>;</a:t>
            </a:r>
          </a:p>
          <a:p>
            <a:r>
              <a:rPr lang="en-US" dirty="0" smtClean="0"/>
              <a:t>	double </a:t>
            </a:r>
            <a:r>
              <a:rPr lang="en-US" dirty="0" err="1" smtClean="0"/>
              <a:t>fiyat</a:t>
            </a:r>
            <a:r>
              <a:rPr lang="en-US" dirty="0" smtClean="0"/>
              <a:t>;</a:t>
            </a:r>
          </a:p>
          <a:p>
            <a:r>
              <a:rPr lang="en-US" dirty="0" smtClean="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smtClean="0"/>
              <a:t>TOBB ETÜ:</a:t>
            </a:r>
          </a:p>
          <a:p>
            <a:r>
              <a:rPr lang="tr-TR" dirty="0" smtClean="0"/>
              <a:t>%30 İngilizce eğitim </a:t>
            </a:r>
            <a:r>
              <a:rPr lang="tr-TR" dirty="0" smtClean="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12 Grup"/>
          <p:cNvGrpSpPr/>
          <p:nvPr/>
        </p:nvGrpSpPr>
        <p:grpSpPr>
          <a:xfrm>
            <a:off x="3857620" y="4572008"/>
            <a:ext cx="4286280" cy="1545377"/>
            <a:chOff x="4143372" y="3500438"/>
            <a:chExt cx="4286280" cy="1545377"/>
          </a:xfrm>
        </p:grpSpPr>
        <p:cxnSp>
          <p:nvCxnSpPr>
            <p:cNvPr id="14" name="13 Düz Ok Bağlayıcısı"/>
            <p:cNvCxnSpPr/>
            <p:nvPr/>
          </p:nvCxnSpPr>
          <p:spPr>
            <a:xfrm>
              <a:off x="4143372" y="3500438"/>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4357686" y="4214818"/>
              <a:ext cx="4071966" cy="830997"/>
            </a:xfrm>
            <a:prstGeom prst="rect">
              <a:avLst/>
            </a:prstGeom>
            <a:noFill/>
          </p:spPr>
          <p:txBody>
            <a:bodyPr wrap="square" rtlCol="0">
              <a:spAutoFit/>
            </a:bodyPr>
            <a:lstStyle/>
            <a:p>
              <a:pPr algn="ctr"/>
              <a:r>
                <a:rPr lang="tr-TR" sz="1600" i="1" dirty="0" smtClean="0"/>
                <a:t>Dikkat: Yapının tanımındaki değişken sıralaması ile aynı sırada olmalıdır. </a:t>
              </a:r>
              <a:br>
                <a:rPr lang="tr-TR" sz="1600" i="1" dirty="0" smtClean="0"/>
              </a:br>
              <a:r>
                <a:rPr lang="tr-TR" sz="1600" i="1" dirty="0" smtClean="0"/>
                <a:t>Boş bırakıp pas geçmek vs. yoktur.</a:t>
              </a:r>
              <a:endParaRPr lang="tr-TR" sz="1600" i="1" dirty="0"/>
            </a:p>
          </p:txBody>
        </p:sp>
      </p:grpSp>
      <p:pic>
        <p:nvPicPr>
          <p:cNvPr id="17" name="16 Resim" descr="bilgisayar.jpg"/>
          <p:cNvPicPr>
            <a:picLocks noChangeAspect="1"/>
          </p:cNvPicPr>
          <p:nvPr/>
        </p:nvPicPr>
        <p:blipFill>
          <a:blip r:embed="rId3"/>
          <a:stretch>
            <a:fillRect/>
          </a:stretch>
        </p:blipFill>
        <p:spPr>
          <a:xfrm>
            <a:off x="7286644" y="3929066"/>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6" end="6"/>
                                            </p:txEl>
                                          </p:spTgt>
                                        </p:tgtEl>
                                        <p:attrNameLst>
                                          <p:attrName>style.visibility</p:attrName>
                                        </p:attrNameLst>
                                      </p:cBhvr>
                                      <p:to>
                                        <p:strVal val="visible"/>
                                      </p:to>
                                    </p:set>
                                    <p:set>
                                      <p:cBhvr>
                                        <p:cTn id="7" dur="455" fill="hold">
                                          <p:stCondLst>
                                            <p:cond delay="0"/>
                                          </p:stCondLst>
                                        </p:cTn>
                                        <p:tgtEl>
                                          <p:spTgt spid="3">
                                            <p:txEl>
                                              <p:pRg st="6" end="6"/>
                                            </p:txEl>
                                          </p:spTgt>
                                        </p:tgtEl>
                                        <p:attrNameLst>
                                          <p:attrName>style.rotation</p:attrName>
                                        </p:attrNameLst>
                                      </p:cBhvr>
                                      <p:to>
                                        <p:strVal val="-45.0"/>
                                      </p:to>
                                    </p:set>
                                    <p:anim calcmode="lin" valueType="num">
                                      <p:cBhvr>
                                        <p:cTn id="8"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7" end="7"/>
                                            </p:txEl>
                                          </p:spTgt>
                                        </p:tgtEl>
                                        <p:attrNameLst>
                                          <p:attrName>style.visibility</p:attrName>
                                        </p:attrNameLst>
                                      </p:cBhvr>
                                      <p:to>
                                        <p:strVal val="visible"/>
                                      </p:to>
                                    </p:set>
                                    <p:set>
                                      <p:cBhvr>
                                        <p:cTn id="16" dur="455" fill="hold">
                                          <p:stCondLst>
                                            <p:cond delay="0"/>
                                          </p:stCondLst>
                                        </p:cTn>
                                        <p:tgtEl>
                                          <p:spTgt spid="3">
                                            <p:txEl>
                                              <p:pRg st="7" end="7"/>
                                            </p:txEl>
                                          </p:spTgt>
                                        </p:tgtEl>
                                        <p:attrNameLst>
                                          <p:attrName>style.rotation</p:attrName>
                                        </p:attrNameLst>
                                      </p:cBhvr>
                                      <p:to>
                                        <p:strVal val="-45.0"/>
                                      </p:to>
                                    </p:set>
                                    <p:anim calcmode="lin" valueType="num">
                                      <p:cBhvr>
                                        <p:cTn id="17"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pic>
        <p:nvPicPr>
          <p:cNvPr id="7" name="6 Resim" descr="karbonat-erol--182537.png"/>
          <p:cNvPicPr>
            <a:picLocks noChangeAspect="1"/>
          </p:cNvPicPr>
          <p:nvPr/>
        </p:nvPicPr>
        <p:blipFill>
          <a:blip r:embed="rId3" cstate="print"/>
          <a:srcRect t="9674"/>
          <a:stretch>
            <a:fillRect/>
          </a:stretch>
        </p:blipFill>
        <p:spPr>
          <a:xfrm rot="917521">
            <a:off x="4158025" y="3845416"/>
            <a:ext cx="1768851" cy="2515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Başlık 1"/>
          <p:cNvSpPr>
            <a:spLocks noGrp="1"/>
          </p:cNvSpPr>
          <p:nvPr>
            <p:ph type="title"/>
          </p:nvPr>
        </p:nvSpPr>
        <p:spPr>
          <a:xfrm>
            <a:off x="214282" y="142852"/>
            <a:ext cx="7000924" cy="990600"/>
          </a:xfrm>
        </p:spPr>
        <p:txBody>
          <a:bodyPr>
            <a:normAutofit/>
          </a:bodyPr>
          <a:lstStyle/>
          <a:p>
            <a:r>
              <a:rPr lang="tr-TR" dirty="0" smtClean="0">
                <a:solidFill>
                  <a:schemeClr val="tx2">
                    <a:lumMod val="60000"/>
                    <a:lumOff val="40000"/>
                  </a:schemeClr>
                </a:solidFill>
              </a:rPr>
              <a:t>Yapı Alıştırması</a:t>
            </a:r>
            <a:endParaRPr lang="tr-TR" dirty="0">
              <a:solidFill>
                <a:schemeClr val="tx2">
                  <a:lumMod val="60000"/>
                  <a:lumOff val="40000"/>
                </a:schemeClr>
              </a:solidFill>
            </a:endParaRPr>
          </a:p>
        </p:txBody>
      </p:sp>
      <p:sp>
        <p:nvSpPr>
          <p:cNvPr id="10" name="2 İçerik Yer Tutucusu"/>
          <p:cNvSpPr>
            <a:spLocks noGrp="1"/>
          </p:cNvSpPr>
          <p:nvPr>
            <p:ph sz="quarter" idx="1"/>
          </p:nvPr>
        </p:nvSpPr>
        <p:spPr>
          <a:xfrm>
            <a:off x="457200" y="1219200"/>
            <a:ext cx="6615130" cy="4937760"/>
          </a:xfrm>
        </p:spPr>
        <p:txBody>
          <a:bodyPr/>
          <a:lstStyle/>
          <a:p>
            <a:r>
              <a:rPr lang="tr-TR" sz="2000" dirty="0" smtClean="0"/>
              <a:t>listeye_ekle(&amp;liste, “</a:t>
            </a:r>
            <a:r>
              <a:rPr lang="tr-TR" sz="2000" dirty="0" err="1" smtClean="0"/>
              <a:t>Gardirop</a:t>
            </a:r>
            <a:r>
              <a:rPr lang="tr-TR" sz="2000" dirty="0" smtClean="0"/>
              <a:t> Fuat”);</a:t>
            </a:r>
          </a:p>
          <a:p>
            <a:r>
              <a:rPr lang="tr-TR" sz="2000" dirty="0" smtClean="0"/>
              <a:t>listeye_ekle(&amp;liste, “Karbonat Erol”);</a:t>
            </a:r>
          </a:p>
          <a:p>
            <a:r>
              <a:rPr lang="tr-TR" sz="2000" dirty="0" smtClean="0"/>
              <a:t>listeye_ekle(&amp;liste, “</a:t>
            </a:r>
            <a:r>
              <a:rPr lang="tr-TR" sz="2000" dirty="0" err="1" smtClean="0"/>
              <a:t>Bombaci</a:t>
            </a:r>
            <a:r>
              <a:rPr lang="tr-TR" sz="2000" dirty="0" smtClean="0"/>
              <a:t> </a:t>
            </a:r>
            <a:r>
              <a:rPr lang="tr-TR" sz="2000" dirty="0" err="1" smtClean="0"/>
              <a:t>Mulayim</a:t>
            </a:r>
            <a:r>
              <a:rPr lang="tr-TR" sz="2000" dirty="0" smtClean="0"/>
              <a:t>”);</a:t>
            </a:r>
          </a:p>
          <a:p>
            <a:pPr>
              <a:buNone/>
            </a:pPr>
            <a:r>
              <a:rPr lang="tr-TR" sz="2000" dirty="0" smtClean="0"/>
              <a:t>denildiğinde liste isimli bir yapıya üç ismi de liste.</a:t>
            </a:r>
            <a:r>
              <a:rPr lang="tr-TR" sz="2000" dirty="0" err="1" smtClean="0"/>
              <a:t>kayit</a:t>
            </a:r>
            <a:r>
              <a:rPr lang="tr-TR" sz="2000" dirty="0" smtClean="0"/>
              <a:t>[0].isim, liste.</a:t>
            </a:r>
            <a:r>
              <a:rPr lang="tr-TR" sz="2000" dirty="0" err="1" smtClean="0"/>
              <a:t>kayit</a:t>
            </a:r>
            <a:r>
              <a:rPr lang="tr-TR" sz="2000" dirty="0" smtClean="0"/>
              <a:t>[1].isim… olarak kaydeden ve liste.</a:t>
            </a:r>
            <a:r>
              <a:rPr lang="tr-TR" sz="2000" dirty="0" err="1" smtClean="0"/>
              <a:t>toplamkayit</a:t>
            </a:r>
            <a:r>
              <a:rPr lang="tr-TR" sz="2000" dirty="0" smtClean="0"/>
              <a:t> değişkenini de her seferinde bir artıran bir fonksiyonu ve bu fonksiyonu içeren tüm kodu yazınız.</a:t>
            </a:r>
          </a:p>
          <a:p>
            <a:pPr>
              <a:buNone/>
            </a:pPr>
            <a:endParaRPr lang="tr-TR" dirty="0" smtClean="0"/>
          </a:p>
          <a:p>
            <a:endParaRPr lang="tr-TR" dirty="0"/>
          </a:p>
        </p:txBody>
      </p:sp>
      <p:pic>
        <p:nvPicPr>
          <p:cNvPr id="4" name="3 Resim" descr="soru.jpg"/>
          <p:cNvPicPr>
            <a:picLocks noChangeAspect="1"/>
          </p:cNvPicPr>
          <p:nvPr/>
        </p:nvPicPr>
        <p:blipFill>
          <a:blip r:embed="rId4"/>
          <a:stretch>
            <a:fillRect/>
          </a:stretch>
        </p:blipFill>
        <p:spPr>
          <a:xfrm>
            <a:off x="6948296" y="5357826"/>
            <a:ext cx="1301527" cy="1328928"/>
          </a:xfrm>
          <a:prstGeom prst="rect">
            <a:avLst/>
          </a:prstGeom>
        </p:spPr>
      </p:pic>
      <p:pic>
        <p:nvPicPr>
          <p:cNvPr id="6" name="5 Resim" descr="og03yYww.jpeg"/>
          <p:cNvPicPr>
            <a:picLocks noChangeAspect="1"/>
          </p:cNvPicPr>
          <p:nvPr/>
        </p:nvPicPr>
        <p:blipFill>
          <a:blip r:embed="rId5" cstate="print"/>
          <a:stretch>
            <a:fillRect/>
          </a:stretch>
        </p:blipFill>
        <p:spPr>
          <a:xfrm>
            <a:off x="785786" y="4000504"/>
            <a:ext cx="2214578"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Resim" descr="tumblr_ojxpn8I7z91rojpypo1_1280.jpg"/>
          <p:cNvPicPr>
            <a:picLocks noChangeAspect="1"/>
          </p:cNvPicPr>
          <p:nvPr/>
        </p:nvPicPr>
        <p:blipFill>
          <a:blip r:embed="rId6" cstate="print"/>
          <a:srcRect b="11458"/>
          <a:stretch>
            <a:fillRect/>
          </a:stretch>
        </p:blipFill>
        <p:spPr>
          <a:xfrm>
            <a:off x="7037870" y="1714488"/>
            <a:ext cx="1871837" cy="2071702"/>
          </a:xfrm>
          <a:prstGeom prst="rect">
            <a:avLst/>
          </a:prstGeom>
        </p:spPr>
      </p:pic>
      <p:sp>
        <p:nvSpPr>
          <p:cNvPr id="8" name="7 Yuvarlatılmış Dikdörtgen"/>
          <p:cNvSpPr/>
          <p:nvPr/>
        </p:nvSpPr>
        <p:spPr>
          <a:xfrm>
            <a:off x="6715140" y="4214818"/>
            <a:ext cx="2000264"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Yazılmış kodu inceleyelim.</a:t>
            </a:r>
            <a:br>
              <a:rPr lang="tr-TR" dirty="0" smtClean="0"/>
            </a:br>
            <a:r>
              <a:rPr lang="tr-TR" dirty="0" smtClean="0"/>
              <a:t>(bir sonraki slayt)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2" dur="500"/>
                                        <p:tgtEl>
                                          <p:spTgt spid="10">
                                            <p:txEl>
                                              <p:pRg st="0" end="0"/>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checkerboard(across)">
                                      <p:cBhvr>
                                        <p:cTn id="25" dur="500"/>
                                        <p:tgtEl>
                                          <p:spTgt spid="10">
                                            <p:txEl>
                                              <p:pRg st="1" end="1"/>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checkerboard(across)">
                                      <p:cBhvr>
                                        <p:cTn id="28" dur="500"/>
                                        <p:tgtEl>
                                          <p:spTgt spid="10">
                                            <p:txEl>
                                              <p:pRg st="2" end="2"/>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checkerboard(across)">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2">
                    <a:lumMod val="60000"/>
                    <a:lumOff val="40000"/>
                  </a:schemeClr>
                </a:solidFill>
              </a:rPr>
              <a:t>Yapı Alıştırması</a:t>
            </a:r>
            <a:endParaRPr lang="tr-TR" dirty="0"/>
          </a:p>
        </p:txBody>
      </p:sp>
      <p:sp>
        <p:nvSpPr>
          <p:cNvPr id="3" name="2 İçerik Yer Tutucusu"/>
          <p:cNvSpPr>
            <a:spLocks noGrp="1"/>
          </p:cNvSpPr>
          <p:nvPr>
            <p:ph sz="quarter" idx="1"/>
          </p:nvPr>
        </p:nvSpPr>
        <p:spPr>
          <a:xfrm>
            <a:off x="285720" y="1214422"/>
            <a:ext cx="3757610" cy="3352808"/>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1300" dirty="0" smtClean="0"/>
              <a:t>#</a:t>
            </a:r>
            <a:r>
              <a:rPr lang="tr-TR" sz="1300" dirty="0" err="1" smtClean="0"/>
              <a:t>include</a:t>
            </a:r>
            <a:r>
              <a:rPr lang="tr-TR" sz="1300" dirty="0" smtClean="0"/>
              <a:t> &lt;</a:t>
            </a:r>
            <a:r>
              <a:rPr lang="tr-TR" sz="1300" dirty="0" err="1" smtClean="0"/>
              <a:t>stdio</a:t>
            </a:r>
            <a:r>
              <a:rPr lang="tr-TR" sz="1300" dirty="0" smtClean="0"/>
              <a:t>.h&gt;</a:t>
            </a:r>
          </a:p>
          <a:p>
            <a:pPr>
              <a:buNone/>
            </a:pPr>
            <a:r>
              <a:rPr lang="tr-TR" sz="1300" dirty="0" smtClean="0"/>
              <a:t>#</a:t>
            </a:r>
            <a:r>
              <a:rPr lang="tr-TR" sz="1300" dirty="0" err="1" smtClean="0"/>
              <a:t>include</a:t>
            </a:r>
            <a:r>
              <a:rPr lang="tr-TR" sz="1300" dirty="0" smtClean="0"/>
              <a:t> &lt;</a:t>
            </a:r>
            <a:r>
              <a:rPr lang="tr-TR" sz="1300" dirty="0" err="1" smtClean="0"/>
              <a:t>string</a:t>
            </a:r>
            <a:r>
              <a:rPr lang="tr-TR" sz="1300" dirty="0" smtClean="0"/>
              <a:t>.h&gt;</a:t>
            </a:r>
          </a:p>
          <a:p>
            <a:pPr>
              <a:buNone/>
            </a:pPr>
            <a:r>
              <a:rPr lang="tr-TR" sz="1300" dirty="0" err="1" smtClean="0"/>
              <a:t>typedef</a:t>
            </a:r>
            <a:r>
              <a:rPr lang="tr-TR" sz="1300" dirty="0" smtClean="0"/>
              <a:t> </a:t>
            </a:r>
            <a:r>
              <a:rPr lang="tr-TR" sz="1300" dirty="0" err="1" smtClean="0"/>
              <a:t>struct</a:t>
            </a:r>
            <a:r>
              <a:rPr lang="tr-TR" sz="1300" dirty="0" smtClean="0"/>
              <a:t> {</a:t>
            </a:r>
          </a:p>
          <a:p>
            <a:pPr>
              <a:buNone/>
            </a:pPr>
            <a:r>
              <a:rPr lang="tr-TR" sz="1300" dirty="0" smtClean="0"/>
              <a:t>	</a:t>
            </a:r>
            <a:r>
              <a:rPr lang="tr-TR" sz="1300" dirty="0" err="1" smtClean="0"/>
              <a:t>char</a:t>
            </a:r>
            <a:r>
              <a:rPr lang="tr-TR" sz="1300" dirty="0" smtClean="0"/>
              <a:t> isim[30];	</a:t>
            </a:r>
          </a:p>
          <a:p>
            <a:pPr>
              <a:buNone/>
            </a:pPr>
            <a:r>
              <a:rPr lang="tr-TR" sz="1300" dirty="0" smtClean="0"/>
              <a:t>}</a:t>
            </a:r>
            <a:r>
              <a:rPr lang="tr-TR" sz="1300" dirty="0" err="1" smtClean="0"/>
              <a:t>kayit</a:t>
            </a:r>
            <a:r>
              <a:rPr lang="tr-TR" sz="1300" dirty="0" smtClean="0"/>
              <a:t>_turu;</a:t>
            </a:r>
          </a:p>
          <a:p>
            <a:pPr>
              <a:buNone/>
            </a:pPr>
            <a:endParaRPr lang="tr-TR" sz="1300" dirty="0" smtClean="0"/>
          </a:p>
          <a:p>
            <a:pPr>
              <a:buNone/>
            </a:pPr>
            <a:r>
              <a:rPr lang="tr-TR" sz="1300" dirty="0" err="1" smtClean="0"/>
              <a:t>typedef</a:t>
            </a:r>
            <a:r>
              <a:rPr lang="tr-TR" sz="1300" dirty="0" smtClean="0"/>
              <a:t> </a:t>
            </a:r>
            <a:r>
              <a:rPr lang="tr-TR" sz="1300" dirty="0" err="1" smtClean="0"/>
              <a:t>struct</a:t>
            </a:r>
            <a:r>
              <a:rPr lang="tr-TR" sz="1300" dirty="0" smtClean="0"/>
              <a:t>{</a:t>
            </a:r>
          </a:p>
          <a:p>
            <a:pPr>
              <a:buNone/>
            </a:pPr>
            <a:r>
              <a:rPr lang="tr-TR" sz="1300" dirty="0" smtClean="0"/>
              <a:t>	</a:t>
            </a:r>
            <a:r>
              <a:rPr lang="tr-TR" sz="1300" dirty="0" err="1" smtClean="0"/>
              <a:t>kayit</a:t>
            </a:r>
            <a:r>
              <a:rPr lang="tr-TR" sz="1300" dirty="0" smtClean="0"/>
              <a:t>_turu </a:t>
            </a:r>
            <a:r>
              <a:rPr lang="tr-TR" sz="1300" dirty="0" err="1" smtClean="0"/>
              <a:t>kayit</a:t>
            </a:r>
            <a:r>
              <a:rPr lang="tr-TR" sz="1300" dirty="0" smtClean="0"/>
              <a:t>[50];</a:t>
            </a:r>
          </a:p>
          <a:p>
            <a:pPr>
              <a:buNone/>
            </a:pPr>
            <a:r>
              <a:rPr lang="tr-TR" sz="1300" dirty="0" smtClean="0"/>
              <a:t>	</a:t>
            </a:r>
            <a:r>
              <a:rPr lang="tr-TR" sz="1300" dirty="0" err="1" smtClean="0"/>
              <a:t>int</a:t>
            </a:r>
            <a:r>
              <a:rPr lang="tr-TR" sz="1300" dirty="0" smtClean="0"/>
              <a:t> </a:t>
            </a:r>
            <a:r>
              <a:rPr lang="tr-TR" sz="1300" dirty="0" err="1" smtClean="0"/>
              <a:t>toplamkayit</a:t>
            </a:r>
            <a:r>
              <a:rPr lang="tr-TR" sz="1300" dirty="0" smtClean="0"/>
              <a:t>;	</a:t>
            </a:r>
          </a:p>
          <a:p>
            <a:pPr>
              <a:buNone/>
            </a:pPr>
            <a:r>
              <a:rPr lang="tr-TR" sz="1300" dirty="0" smtClean="0"/>
              <a:t>}liste_turu;</a:t>
            </a:r>
          </a:p>
          <a:p>
            <a:pPr>
              <a:buNone/>
            </a:pPr>
            <a:endParaRPr lang="tr-TR" sz="1300" dirty="0" smtClean="0"/>
          </a:p>
          <a:p>
            <a:pPr>
              <a:buNone/>
            </a:pPr>
            <a:r>
              <a:rPr lang="tr-TR" sz="1300" dirty="0" err="1" smtClean="0"/>
              <a:t>void</a:t>
            </a:r>
            <a:r>
              <a:rPr lang="tr-TR" sz="1300" dirty="0" smtClean="0"/>
              <a:t> listeye_ekle (liste_turu* liste, </a:t>
            </a:r>
            <a:r>
              <a:rPr lang="tr-TR" sz="1300" dirty="0" err="1" smtClean="0"/>
              <a:t>char</a:t>
            </a:r>
            <a:r>
              <a:rPr lang="tr-TR" sz="1300" dirty="0" smtClean="0"/>
              <a:t>* </a:t>
            </a:r>
            <a:r>
              <a:rPr lang="tr-TR" sz="1300" dirty="0" err="1" smtClean="0"/>
              <a:t>kayit</a:t>
            </a:r>
            <a:r>
              <a:rPr lang="tr-TR" sz="1300" dirty="0" smtClean="0"/>
              <a:t>_ismi);</a:t>
            </a:r>
          </a:p>
          <a:p>
            <a:endParaRPr lang="tr-TR" dirty="0"/>
          </a:p>
        </p:txBody>
      </p:sp>
      <p:sp>
        <p:nvSpPr>
          <p:cNvPr id="4" name="2 İçerik Yer Tutucusu"/>
          <p:cNvSpPr txBox="1">
            <a:spLocks/>
          </p:cNvSpPr>
          <p:nvPr/>
        </p:nvSpPr>
        <p:spPr>
          <a:xfrm>
            <a:off x="4286248" y="1214422"/>
            <a:ext cx="3757610" cy="3352808"/>
          </a:xfrm>
          <a:prstGeom prst="rect">
            <a:avLst/>
          </a:prstGeom>
        </p:spPr>
        <p:style>
          <a:lnRef idx="2">
            <a:schemeClr val="accent6"/>
          </a:lnRef>
          <a:fillRef idx="1">
            <a:schemeClr val="lt1"/>
          </a:fillRef>
          <a:effectRef idx="0">
            <a:schemeClr val="accent6"/>
          </a:effectRef>
          <a:fontRef idx="minor">
            <a:schemeClr val="dk1"/>
          </a:fontRef>
        </p:style>
        <p:txBody>
          <a:bodyPr vert="horz">
            <a:normAutofit lnSpcReduction="10000"/>
          </a:bodyPr>
          <a:lstStyle/>
          <a:p>
            <a:pPr marL="274320" lvl="0" indent="-274320">
              <a:spcBef>
                <a:spcPts val="600"/>
              </a:spcBef>
              <a:buClr>
                <a:schemeClr val="accent1"/>
              </a:buClr>
              <a:buSzPct val="76000"/>
            </a:pPr>
            <a:r>
              <a:rPr lang="tr-TR" sz="1300" dirty="0" err="1" smtClean="0"/>
              <a:t>int</a:t>
            </a:r>
            <a:r>
              <a:rPr lang="tr-TR" sz="1300" dirty="0" smtClean="0"/>
              <a:t> </a:t>
            </a:r>
            <a:r>
              <a:rPr lang="tr-TR" sz="1300" dirty="0" err="1" smtClean="0"/>
              <a:t>main</a:t>
            </a:r>
            <a:r>
              <a:rPr lang="tr-TR" sz="1300" dirty="0" smtClean="0"/>
              <a:t>()</a:t>
            </a:r>
          </a:p>
          <a:p>
            <a:pPr marL="274320" lvl="0" indent="-274320">
              <a:spcBef>
                <a:spcPts val="600"/>
              </a:spcBef>
              <a:buClr>
                <a:schemeClr val="accent1"/>
              </a:buClr>
              <a:buSzPct val="76000"/>
            </a:pPr>
            <a:r>
              <a:rPr lang="tr-TR" sz="1300" dirty="0" smtClean="0"/>
              <a:t>{</a:t>
            </a:r>
          </a:p>
          <a:p>
            <a:pPr marL="274320" lvl="0" indent="-274320">
              <a:spcBef>
                <a:spcPts val="600"/>
              </a:spcBef>
              <a:buClr>
                <a:schemeClr val="accent1"/>
              </a:buClr>
              <a:buSzPct val="76000"/>
            </a:pPr>
            <a:r>
              <a:rPr lang="tr-TR" sz="1300" dirty="0" smtClean="0"/>
              <a:t>	liste_turu liste = {};</a:t>
            </a:r>
          </a:p>
          <a:p>
            <a:pPr marL="274320" lvl="0" indent="-274320">
              <a:spcBef>
                <a:spcPts val="600"/>
              </a:spcBef>
              <a:buClr>
                <a:schemeClr val="accent1"/>
              </a:buClr>
              <a:buSzPct val="76000"/>
            </a:pPr>
            <a:r>
              <a:rPr lang="tr-TR" sz="1300" dirty="0" smtClean="0"/>
              <a:t>	listeye_ekle(&amp;liste, "</a:t>
            </a:r>
            <a:r>
              <a:rPr lang="tr-TR" sz="1300" dirty="0" err="1" smtClean="0"/>
              <a:t>Gardirop</a:t>
            </a:r>
            <a:r>
              <a:rPr lang="tr-TR" sz="1300" dirty="0" smtClean="0"/>
              <a:t> Fuat");</a:t>
            </a:r>
          </a:p>
          <a:p>
            <a:pPr marL="274320" lvl="0" indent="-274320">
              <a:spcBef>
                <a:spcPts val="600"/>
              </a:spcBef>
              <a:buClr>
                <a:schemeClr val="accent1"/>
              </a:buClr>
              <a:buSzPct val="76000"/>
            </a:pPr>
            <a:r>
              <a:rPr lang="tr-TR" sz="1300" dirty="0" smtClean="0"/>
              <a:t>	listeye_ekle(&amp;liste, "Karbonat Erol");</a:t>
            </a:r>
          </a:p>
          <a:p>
            <a:pPr marL="274320" lvl="0" indent="-274320">
              <a:spcBef>
                <a:spcPts val="600"/>
              </a:spcBef>
              <a:buClr>
                <a:schemeClr val="accent1"/>
              </a:buClr>
              <a:buSzPct val="76000"/>
            </a:pPr>
            <a:r>
              <a:rPr lang="tr-TR" sz="1300" dirty="0" smtClean="0"/>
              <a:t>	listeye_ekle(&amp;liste, "</a:t>
            </a:r>
            <a:r>
              <a:rPr lang="tr-TR" sz="1300" dirty="0" err="1" smtClean="0"/>
              <a:t>Bombaci</a:t>
            </a:r>
            <a:r>
              <a:rPr lang="tr-TR" sz="1300" dirty="0" smtClean="0"/>
              <a:t> </a:t>
            </a:r>
            <a:r>
              <a:rPr lang="tr-TR" sz="1300" dirty="0" err="1" smtClean="0"/>
              <a:t>Mulayim</a:t>
            </a:r>
            <a:r>
              <a:rPr lang="tr-TR" sz="1300" dirty="0" smtClean="0"/>
              <a:t>");</a:t>
            </a:r>
          </a:p>
          <a:p>
            <a:pPr marL="274320" lvl="0" indent="-274320">
              <a:spcBef>
                <a:spcPts val="600"/>
              </a:spcBef>
              <a:buClr>
                <a:schemeClr val="accent1"/>
              </a:buClr>
              <a:buSzPct val="76000"/>
            </a:pPr>
            <a:r>
              <a:rPr lang="tr-TR" sz="1300" dirty="0" smtClean="0"/>
              <a:t>	</a:t>
            </a:r>
            <a:r>
              <a:rPr lang="tr-TR" sz="1300" dirty="0" err="1" smtClean="0"/>
              <a:t>int</a:t>
            </a:r>
            <a:r>
              <a:rPr lang="tr-TR" sz="1300" dirty="0" smtClean="0"/>
              <a:t> i;</a:t>
            </a:r>
          </a:p>
          <a:p>
            <a:pPr marL="274320" lvl="0" indent="-274320">
              <a:spcBef>
                <a:spcPts val="600"/>
              </a:spcBef>
              <a:buClr>
                <a:schemeClr val="accent1"/>
              </a:buClr>
              <a:buSzPct val="76000"/>
            </a:pPr>
            <a:r>
              <a:rPr lang="tr-TR" sz="1300" dirty="0" smtClean="0"/>
              <a:t>	</a:t>
            </a:r>
            <a:r>
              <a:rPr lang="tr-TR" sz="1300" dirty="0" err="1" smtClean="0"/>
              <a:t>printf</a:t>
            </a:r>
            <a:r>
              <a:rPr lang="tr-TR" sz="1300" dirty="0" smtClean="0"/>
              <a:t>("NO\tISIM\n");</a:t>
            </a:r>
          </a:p>
          <a:p>
            <a:pPr marL="274320" lvl="0" indent="-274320">
              <a:spcBef>
                <a:spcPts val="600"/>
              </a:spcBef>
              <a:buClr>
                <a:schemeClr val="accent1"/>
              </a:buClr>
              <a:buSzPct val="76000"/>
            </a:pPr>
            <a:r>
              <a:rPr lang="tr-TR" sz="1300" dirty="0" smtClean="0"/>
              <a:t>	</a:t>
            </a:r>
            <a:r>
              <a:rPr lang="tr-TR" sz="1300" dirty="0" err="1" smtClean="0"/>
              <a:t>for</a:t>
            </a:r>
            <a:r>
              <a:rPr lang="tr-TR" sz="1300" dirty="0" smtClean="0"/>
              <a:t>(i=0; i&lt;liste.</a:t>
            </a:r>
            <a:r>
              <a:rPr lang="tr-TR" sz="1300" dirty="0" err="1" smtClean="0"/>
              <a:t>toplamkayit</a:t>
            </a:r>
            <a:r>
              <a:rPr lang="tr-TR" sz="1300" dirty="0" smtClean="0"/>
              <a:t>;i++)</a:t>
            </a:r>
          </a:p>
          <a:p>
            <a:pPr marL="274320" lvl="0" indent="-274320">
              <a:spcBef>
                <a:spcPts val="600"/>
              </a:spcBef>
              <a:buClr>
                <a:schemeClr val="accent1"/>
              </a:buClr>
              <a:buSzPct val="76000"/>
            </a:pPr>
            <a:r>
              <a:rPr lang="tr-TR" sz="1300" dirty="0" smtClean="0"/>
              <a:t>		</a:t>
            </a:r>
            <a:r>
              <a:rPr lang="tr-TR" sz="1300" dirty="0" err="1" smtClean="0"/>
              <a:t>printf</a:t>
            </a:r>
            <a:r>
              <a:rPr lang="tr-TR" sz="1300" dirty="0" smtClean="0"/>
              <a:t>("%.2d\t%s\n", i+1, liste.</a:t>
            </a:r>
            <a:r>
              <a:rPr lang="tr-TR" sz="1300" dirty="0" err="1" smtClean="0"/>
              <a:t>kayit</a:t>
            </a:r>
            <a:r>
              <a:rPr lang="tr-TR" sz="1300" dirty="0" smtClean="0"/>
              <a:t>[i].isim);</a:t>
            </a:r>
          </a:p>
          <a:p>
            <a:pPr marL="274320" lvl="0" indent="-274320">
              <a:spcBef>
                <a:spcPts val="600"/>
              </a:spcBef>
              <a:buClr>
                <a:schemeClr val="accent1"/>
              </a:buClr>
              <a:buSzPct val="76000"/>
            </a:pPr>
            <a:r>
              <a:rPr lang="tr-TR" sz="1300" dirty="0" err="1" smtClean="0"/>
              <a:t>return</a:t>
            </a:r>
            <a:r>
              <a:rPr lang="tr-TR" sz="1300" dirty="0" smtClean="0"/>
              <a:t> 0;	</a:t>
            </a:r>
          </a:p>
          <a:p>
            <a:pPr marL="274320" lvl="0" indent="-274320">
              <a:spcBef>
                <a:spcPts val="600"/>
              </a:spcBef>
              <a:buClr>
                <a:schemeClr val="accent1"/>
              </a:buClr>
              <a:buSzPct val="76000"/>
            </a:pPr>
            <a:r>
              <a:rPr lang="tr-TR" sz="1300" dirty="0" smtClean="0"/>
              <a:t>}</a:t>
            </a:r>
            <a:endParaRPr kumimoji="0" lang="tr-TR" sz="1300" b="0" i="0" u="none"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600" b="0" i="0" u="none" strike="noStrike" kern="1200" cap="none" spc="0" normalizeH="0" baseline="0" noProof="0" dirty="0">
              <a:ln>
                <a:noFill/>
              </a:ln>
              <a:solidFill>
                <a:schemeClr val="dk1"/>
              </a:solidFill>
              <a:effectLst/>
              <a:uLnTx/>
              <a:uFillTx/>
              <a:latin typeface="+mn-lt"/>
              <a:ea typeface="+mn-ea"/>
              <a:cs typeface="+mn-cs"/>
            </a:endParaRPr>
          </a:p>
        </p:txBody>
      </p:sp>
      <p:sp>
        <p:nvSpPr>
          <p:cNvPr id="5" name="2 İçerik Yer Tutucusu"/>
          <p:cNvSpPr txBox="1">
            <a:spLocks/>
          </p:cNvSpPr>
          <p:nvPr/>
        </p:nvSpPr>
        <p:spPr>
          <a:xfrm>
            <a:off x="2428860" y="4643446"/>
            <a:ext cx="6357950" cy="1714512"/>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p>
            <a:pPr marL="274320" lvl="0" indent="-274320">
              <a:spcBef>
                <a:spcPts val="600"/>
              </a:spcBef>
              <a:buClr>
                <a:schemeClr val="accent1"/>
              </a:buClr>
              <a:buSzPct val="76000"/>
            </a:pPr>
            <a:r>
              <a:rPr lang="tr-TR" sz="1300" dirty="0" err="1" smtClean="0"/>
              <a:t>void</a:t>
            </a:r>
            <a:r>
              <a:rPr lang="tr-TR" sz="1300" dirty="0" smtClean="0"/>
              <a:t> listeye_ekle (liste_turu* </a:t>
            </a:r>
            <a:r>
              <a:rPr lang="tr-TR" sz="1300" dirty="0" err="1" smtClean="0"/>
              <a:t>listeIsaretcisi</a:t>
            </a:r>
            <a:r>
              <a:rPr lang="tr-TR" sz="1300" dirty="0" smtClean="0"/>
              <a:t>, </a:t>
            </a:r>
            <a:r>
              <a:rPr lang="tr-TR" sz="1300" dirty="0" err="1" smtClean="0"/>
              <a:t>char</a:t>
            </a:r>
            <a:r>
              <a:rPr lang="tr-TR" sz="1300" dirty="0" smtClean="0"/>
              <a:t>* </a:t>
            </a:r>
            <a:r>
              <a:rPr lang="tr-TR" sz="1300" dirty="0" err="1" smtClean="0"/>
              <a:t>kayit</a:t>
            </a:r>
            <a:r>
              <a:rPr lang="tr-TR" sz="1300" dirty="0" smtClean="0"/>
              <a:t>_ismi)</a:t>
            </a:r>
          </a:p>
          <a:p>
            <a:pPr marL="274320" lvl="0" indent="-274320">
              <a:spcBef>
                <a:spcPts val="600"/>
              </a:spcBef>
              <a:buClr>
                <a:schemeClr val="accent1"/>
              </a:buClr>
              <a:buSzPct val="76000"/>
            </a:pPr>
            <a:r>
              <a:rPr lang="tr-TR" sz="1300" dirty="0" smtClean="0"/>
              <a:t>{</a:t>
            </a:r>
          </a:p>
          <a:p>
            <a:pPr marL="274320" lvl="0" indent="-274320">
              <a:spcBef>
                <a:spcPts val="600"/>
              </a:spcBef>
              <a:buClr>
                <a:schemeClr val="accent1"/>
              </a:buClr>
              <a:buSzPct val="76000"/>
            </a:pPr>
            <a:r>
              <a:rPr lang="tr-TR" sz="1300" dirty="0" smtClean="0"/>
              <a:t>	</a:t>
            </a:r>
            <a:r>
              <a:rPr lang="tr-TR" sz="1300" dirty="0" err="1" smtClean="0"/>
              <a:t>strcpy</a:t>
            </a:r>
            <a:r>
              <a:rPr lang="tr-TR" sz="1300" dirty="0" smtClean="0"/>
              <a:t>(</a:t>
            </a:r>
            <a:r>
              <a:rPr lang="tr-TR" sz="1300" dirty="0" err="1" smtClean="0">
                <a:solidFill>
                  <a:srgbClr val="0000FF"/>
                </a:solidFill>
              </a:rPr>
              <a:t>listeIsaretcisi</a:t>
            </a:r>
            <a:r>
              <a:rPr lang="tr-TR" sz="1300" dirty="0" smtClean="0">
                <a:solidFill>
                  <a:srgbClr val="0000FF"/>
                </a:solidFill>
              </a:rPr>
              <a:t>-&gt;</a:t>
            </a:r>
            <a:r>
              <a:rPr lang="tr-TR" sz="1300" dirty="0" err="1" smtClean="0">
                <a:solidFill>
                  <a:srgbClr val="0000FF"/>
                </a:solidFill>
              </a:rPr>
              <a:t>kayit</a:t>
            </a:r>
            <a:r>
              <a:rPr lang="tr-TR" sz="1300" dirty="0" smtClean="0">
                <a:solidFill>
                  <a:srgbClr val="0000FF"/>
                </a:solidFill>
              </a:rPr>
              <a:t>[</a:t>
            </a:r>
            <a:r>
              <a:rPr lang="tr-TR" sz="1300" b="1" dirty="0" err="1" smtClean="0">
                <a:solidFill>
                  <a:srgbClr val="002060"/>
                </a:solidFill>
              </a:rPr>
              <a:t>listeIsaretcisi</a:t>
            </a:r>
            <a:r>
              <a:rPr lang="tr-TR" sz="1300" b="1" dirty="0" smtClean="0">
                <a:solidFill>
                  <a:srgbClr val="002060"/>
                </a:solidFill>
              </a:rPr>
              <a:t>-&gt;</a:t>
            </a:r>
            <a:r>
              <a:rPr lang="tr-TR" sz="1300" b="1" dirty="0" err="1" smtClean="0">
                <a:solidFill>
                  <a:srgbClr val="002060"/>
                </a:solidFill>
              </a:rPr>
              <a:t>toplamkayit</a:t>
            </a:r>
            <a:r>
              <a:rPr lang="tr-TR" sz="1300" dirty="0" smtClean="0">
                <a:solidFill>
                  <a:srgbClr val="0000FF"/>
                </a:solidFill>
              </a:rPr>
              <a:t>].isim, </a:t>
            </a:r>
            <a:r>
              <a:rPr lang="tr-TR" sz="1300" b="1" dirty="0" err="1" smtClean="0">
                <a:solidFill>
                  <a:srgbClr val="C00000"/>
                </a:solidFill>
              </a:rPr>
              <a:t>kayit</a:t>
            </a:r>
            <a:r>
              <a:rPr lang="tr-TR" sz="1300" b="1" dirty="0" smtClean="0">
                <a:solidFill>
                  <a:srgbClr val="C00000"/>
                </a:solidFill>
              </a:rPr>
              <a:t>_ismi</a:t>
            </a:r>
            <a:r>
              <a:rPr lang="tr-TR" sz="1300" dirty="0" smtClean="0"/>
              <a:t>);</a:t>
            </a:r>
          </a:p>
          <a:p>
            <a:pPr marL="274320" lvl="0" indent="-274320">
              <a:spcBef>
                <a:spcPts val="600"/>
              </a:spcBef>
              <a:buClr>
                <a:schemeClr val="accent1"/>
              </a:buClr>
              <a:buSzPct val="76000"/>
            </a:pPr>
            <a:r>
              <a:rPr lang="tr-TR" sz="1300" dirty="0" smtClean="0"/>
              <a:t>	</a:t>
            </a:r>
            <a:r>
              <a:rPr lang="tr-TR" sz="1300" dirty="0" err="1" smtClean="0"/>
              <a:t>listeIsaretcisi</a:t>
            </a:r>
            <a:r>
              <a:rPr lang="tr-TR" sz="1300" dirty="0" smtClean="0"/>
              <a:t>-&gt;</a:t>
            </a:r>
            <a:r>
              <a:rPr lang="tr-TR" sz="1300" dirty="0" err="1" smtClean="0"/>
              <a:t>toplamkayit</a:t>
            </a:r>
            <a:r>
              <a:rPr lang="tr-TR" sz="1300" dirty="0" smtClean="0"/>
              <a:t>++;</a:t>
            </a:r>
          </a:p>
          <a:p>
            <a:pPr marL="274320" lvl="0" indent="-274320">
              <a:spcBef>
                <a:spcPts val="600"/>
              </a:spcBef>
              <a:buClr>
                <a:schemeClr val="accent1"/>
              </a:buClr>
              <a:buSzPct val="76000"/>
            </a:pPr>
            <a:r>
              <a:rPr lang="tr-TR" sz="1300" dirty="0" smtClean="0"/>
              <a:t>	</a:t>
            </a:r>
            <a:r>
              <a:rPr lang="tr-TR" sz="1300" dirty="0" err="1" smtClean="0"/>
              <a:t>return</a:t>
            </a:r>
            <a:r>
              <a:rPr lang="tr-TR" sz="1300" dirty="0" smtClean="0"/>
              <a:t>;</a:t>
            </a:r>
          </a:p>
          <a:p>
            <a:pPr marL="274320" lvl="0" indent="-274320">
              <a:spcBef>
                <a:spcPts val="600"/>
              </a:spcBef>
              <a:buClr>
                <a:schemeClr val="accent1"/>
              </a:buClr>
              <a:buSzPct val="76000"/>
            </a:pPr>
            <a:r>
              <a:rPr lang="tr-TR" sz="1300" dirty="0" smtClean="0"/>
              <a:t>}</a:t>
            </a:r>
            <a:endParaRPr kumimoji="0" lang="tr-TR" sz="26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6 Resim" descr="og03yYww.jpeg"/>
          <p:cNvPicPr>
            <a:picLocks noChangeAspect="1"/>
          </p:cNvPicPr>
          <p:nvPr/>
        </p:nvPicPr>
        <p:blipFill>
          <a:blip r:embed="rId3" cstate="print"/>
          <a:stretch>
            <a:fillRect/>
          </a:stretch>
        </p:blipFill>
        <p:spPr>
          <a:xfrm>
            <a:off x="7215206" y="1071546"/>
            <a:ext cx="928694" cy="928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Resim" descr="karbonat-erol--182537.png"/>
          <p:cNvPicPr>
            <a:picLocks noChangeAspect="1"/>
          </p:cNvPicPr>
          <p:nvPr/>
        </p:nvPicPr>
        <p:blipFill>
          <a:blip r:embed="rId4" cstate="print"/>
          <a:srcRect t="9674"/>
          <a:stretch>
            <a:fillRect/>
          </a:stretch>
        </p:blipFill>
        <p:spPr>
          <a:xfrm rot="917521">
            <a:off x="7698373" y="1793629"/>
            <a:ext cx="741776" cy="10548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Resim" descr="tumblr_ojxpn8I7z91rojpypo1_1280.jpg"/>
          <p:cNvPicPr>
            <a:picLocks noChangeAspect="1"/>
          </p:cNvPicPr>
          <p:nvPr/>
        </p:nvPicPr>
        <p:blipFill>
          <a:blip r:embed="rId5" cstate="print">
            <a:clrChange>
              <a:clrFrom>
                <a:srgbClr val="FFFFFF"/>
              </a:clrFrom>
              <a:clrTo>
                <a:srgbClr val="FFFFFF">
                  <a:alpha val="0"/>
                </a:srgbClr>
              </a:clrTo>
            </a:clrChange>
          </a:blip>
          <a:srcRect b="11458"/>
          <a:stretch>
            <a:fillRect/>
          </a:stretch>
        </p:blipFill>
        <p:spPr>
          <a:xfrm>
            <a:off x="7429520" y="2571744"/>
            <a:ext cx="927840" cy="1026909"/>
          </a:xfrm>
          <a:prstGeom prst="rect">
            <a:avLst/>
          </a:prstGeom>
        </p:spPr>
      </p:pic>
      <p:pic>
        <p:nvPicPr>
          <p:cNvPr id="1026" name="Picture 2"/>
          <p:cNvPicPr>
            <a:picLocks noChangeAspect="1" noChangeArrowheads="1"/>
          </p:cNvPicPr>
          <p:nvPr/>
        </p:nvPicPr>
        <p:blipFill>
          <a:blip r:embed="rId6"/>
          <a:srcRect l="1125" t="16553" r="6749" b="16553"/>
          <a:stretch>
            <a:fillRect/>
          </a:stretch>
        </p:blipFill>
        <p:spPr bwMode="auto">
          <a:xfrm>
            <a:off x="4000496" y="214290"/>
            <a:ext cx="2948406" cy="872927"/>
          </a:xfrm>
          <a:prstGeom prst="rect">
            <a:avLst/>
          </a:prstGeom>
          <a:noFill/>
          <a:ln w="9525">
            <a:noFill/>
            <a:miter lim="800000"/>
            <a:headEnd/>
            <a:tailEnd/>
          </a:ln>
          <a:effectLst/>
        </p:spPr>
      </p:pic>
      <p:sp>
        <p:nvSpPr>
          <p:cNvPr id="10" name="9 Metin kutusu"/>
          <p:cNvSpPr txBox="1"/>
          <p:nvPr/>
        </p:nvSpPr>
        <p:spPr>
          <a:xfrm>
            <a:off x="357158" y="4786322"/>
            <a:ext cx="192882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200" dirty="0" smtClean="0"/>
              <a:t>İsimlendirmede kimi zaman </a:t>
            </a:r>
            <a:r>
              <a:rPr lang="tr-TR" sz="1200" dirty="0" err="1" smtClean="0"/>
              <a:t>adSoyad</a:t>
            </a:r>
            <a:r>
              <a:rPr lang="tr-TR" sz="1200" dirty="0" smtClean="0"/>
              <a:t> kimi zaman da ad_</a:t>
            </a:r>
            <a:r>
              <a:rPr lang="tr-TR" sz="1200" dirty="0" err="1" smtClean="0"/>
              <a:t>soyad</a:t>
            </a:r>
            <a:r>
              <a:rPr lang="tr-TR" sz="1200" dirty="0" smtClean="0"/>
              <a:t> biçimlendirmesi kullanılmıştır. Normalde tutarlı olarak tüm isimlerde bunlardan birini tercih etmek daha güzeldir.</a:t>
            </a:r>
            <a:endParaRPr lang="tr-TR" sz="1200" dirty="0"/>
          </a:p>
        </p:txBody>
      </p:sp>
      <p:sp>
        <p:nvSpPr>
          <p:cNvPr id="11" name="10 Bükülü Ok"/>
          <p:cNvSpPr/>
          <p:nvPr/>
        </p:nvSpPr>
        <p:spPr>
          <a:xfrm>
            <a:off x="3643306" y="3286124"/>
            <a:ext cx="642942"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Bükülü Ok"/>
          <p:cNvSpPr/>
          <p:nvPr/>
        </p:nvSpPr>
        <p:spPr>
          <a:xfrm rot="5400000">
            <a:off x="8036743" y="3893347"/>
            <a:ext cx="642942"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9" name="15 Grup"/>
          <p:cNvGrpSpPr/>
          <p:nvPr/>
        </p:nvGrpSpPr>
        <p:grpSpPr>
          <a:xfrm>
            <a:off x="5715008" y="4929198"/>
            <a:ext cx="2971520" cy="1118866"/>
            <a:chOff x="5715008" y="4929198"/>
            <a:chExt cx="2971520" cy="1118866"/>
          </a:xfrm>
        </p:grpSpPr>
        <p:cxnSp>
          <p:nvCxnSpPr>
            <p:cNvPr id="14" name="13 Düz Ok Bağlayıcısı"/>
            <p:cNvCxnSpPr/>
            <p:nvPr/>
          </p:nvCxnSpPr>
          <p:spPr>
            <a:xfrm rot="16200000" flipH="1">
              <a:off x="5715008" y="4929198"/>
              <a:ext cx="78581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6286512" y="5786454"/>
              <a:ext cx="2400016" cy="261610"/>
            </a:xfrm>
            <a:prstGeom prst="rect">
              <a:avLst/>
            </a:prstGeom>
            <a:noFill/>
          </p:spPr>
          <p:txBody>
            <a:bodyPr wrap="none" rtlCol="0">
              <a:spAutoFit/>
            </a:bodyPr>
            <a:lstStyle/>
            <a:p>
              <a:r>
                <a:rPr lang="tr-TR" sz="1100" dirty="0" smtClean="0"/>
                <a:t>Dizgileri bu şekilde de gösterebiliyoruz.</a:t>
              </a:r>
              <a:endParaRPr lang="tr-TR" sz="1100" dirty="0"/>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Alıştırma</a:t>
            </a:r>
            <a:endParaRPr lang="tr-TR" dirty="0"/>
          </a:p>
        </p:txBody>
      </p:sp>
      <p:sp>
        <p:nvSpPr>
          <p:cNvPr id="3" name="2 İçerik Yer Tutucusu"/>
          <p:cNvSpPr>
            <a:spLocks noGrp="1"/>
          </p:cNvSpPr>
          <p:nvPr>
            <p:ph sz="quarter" idx="1"/>
          </p:nvPr>
        </p:nvSpPr>
        <p:spPr>
          <a:xfrm>
            <a:off x="457200" y="1219200"/>
            <a:ext cx="8229600" cy="2824766"/>
          </a:xfrm>
        </p:spPr>
        <p:txBody>
          <a:bodyPr>
            <a:normAutofit/>
          </a:bodyPr>
          <a:lstStyle/>
          <a:p>
            <a:r>
              <a:rPr lang="tr-TR" dirty="0" smtClean="0"/>
              <a:t>Manavdaki ürünlerden kullanıcı alsın ve sepetine eklesin.</a:t>
            </a:r>
          </a:p>
          <a:p>
            <a:r>
              <a:rPr lang="tr-TR" dirty="0" smtClean="0"/>
              <a:t>En son kullanıcıya, aldığı ürünlerin toplam fiyatı söylensin. </a:t>
            </a:r>
          </a:p>
        </p:txBody>
      </p:sp>
      <p:pic>
        <p:nvPicPr>
          <p:cNvPr id="1026" name="Picture 2" descr="https://habercininyeri.files.wordpress.com/2011/07/ozel-manav.jpg"/>
          <p:cNvPicPr>
            <a:picLocks noChangeAspect="1" noChangeArrowheads="1"/>
          </p:cNvPicPr>
          <p:nvPr/>
        </p:nvPicPr>
        <p:blipFill>
          <a:blip r:embed="rId3"/>
          <a:srcRect/>
          <a:stretch>
            <a:fillRect/>
          </a:stretch>
        </p:blipFill>
        <p:spPr bwMode="auto">
          <a:xfrm>
            <a:off x="2306349" y="4043966"/>
            <a:ext cx="3798239" cy="2524259"/>
          </a:xfrm>
          <a:prstGeom prst="rect">
            <a:avLst/>
          </a:prstGeom>
          <a:ln>
            <a:noFill/>
          </a:ln>
          <a:effectLst>
            <a:softEdge rad="112500"/>
          </a:effectLst>
        </p:spPr>
      </p:pic>
      <p:sp>
        <p:nvSpPr>
          <p:cNvPr id="7" name="6 Köşeleri Yuvarlanmış Dikdörtgen Belirtme Çizgisi"/>
          <p:cNvSpPr/>
          <p:nvPr/>
        </p:nvSpPr>
        <p:spPr>
          <a:xfrm>
            <a:off x="5847010" y="5214950"/>
            <a:ext cx="2614410" cy="1035301"/>
          </a:xfrm>
          <a:prstGeom prst="wedgeRoundRectCallout">
            <a:avLst>
              <a:gd name="adj1" fmla="val -83164"/>
              <a:gd name="adj2" fmla="val -891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Her zaman elimdeki ürünleri bir .c dosyasına okutmak istemişimdir. İşte o büyük an geldi.</a:t>
            </a:r>
            <a:endParaRPr lang="tr-TR" sz="16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1071538" y="4286256"/>
            <a:ext cx="192882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7143768"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spd="med" advClick="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Nesnesel Programlamaya Giriş - Yapılar</a:t>
            </a:r>
            <a:endParaRPr lang="tr-TR" dirty="0"/>
          </a:p>
        </p:txBody>
      </p:sp>
      <p:sp>
        <p:nvSpPr>
          <p:cNvPr id="3" name="2 İçerik Yer Tutucusu"/>
          <p:cNvSpPr>
            <a:spLocks noGrp="1"/>
          </p:cNvSpPr>
          <p:nvPr>
            <p:ph sz="quarter" idx="1"/>
          </p:nvPr>
        </p:nvSpPr>
        <p:spPr/>
        <p:txBody>
          <a:bodyPr/>
          <a:lstStyle/>
          <a:p>
            <a:r>
              <a:rPr lang="tr-TR" dirty="0" smtClean="0"/>
              <a:t>Nesne Tabanlı Programlamaya (</a:t>
            </a:r>
            <a:r>
              <a:rPr lang="tr-TR" dirty="0" err="1" smtClean="0"/>
              <a:t>Object</a:t>
            </a:r>
            <a:r>
              <a:rPr lang="tr-TR" dirty="0" smtClean="0"/>
              <a:t> </a:t>
            </a:r>
            <a:r>
              <a:rPr lang="tr-TR" dirty="0" err="1" smtClean="0"/>
              <a:t>Oriented</a:t>
            </a:r>
            <a:r>
              <a:rPr lang="tr-TR" dirty="0" smtClean="0"/>
              <a:t> </a:t>
            </a:r>
            <a:r>
              <a:rPr lang="tr-TR" dirty="0" err="1" smtClean="0"/>
              <a:t>Programming</a:t>
            </a:r>
            <a:r>
              <a:rPr lang="tr-TR" dirty="0" smtClean="0"/>
              <a:t>) giriş sağlarlar.</a:t>
            </a:r>
          </a:p>
          <a:p>
            <a:r>
              <a:rPr lang="tr-TR" dirty="0" smtClean="0"/>
              <a:t>C dili nesne tabanlı bir dil değildir ancak içindeki </a:t>
            </a:r>
            <a:r>
              <a:rPr lang="tr-TR" dirty="0" smtClean="0">
                <a:solidFill>
                  <a:srgbClr val="0000FF"/>
                </a:solidFill>
              </a:rPr>
              <a:t>‘yapı’ </a:t>
            </a:r>
            <a:r>
              <a:rPr lang="tr-TR" dirty="0" smtClean="0"/>
              <a:t>kavramı ‘nesne’ye çok benzemektedir.</a:t>
            </a:r>
            <a:endParaRPr lang="tr-TR" dirty="0"/>
          </a:p>
        </p:txBody>
      </p:sp>
      <p:pic>
        <p:nvPicPr>
          <p:cNvPr id="1026" name="Picture 2" descr="http://sosyalmedya.co/wp-content/uploads/2013/07/veri-guvenligi.jpg"/>
          <p:cNvPicPr>
            <a:picLocks noChangeAspect="1" noChangeArrowheads="1"/>
          </p:cNvPicPr>
          <p:nvPr/>
        </p:nvPicPr>
        <p:blipFill>
          <a:blip r:embed="rId2"/>
          <a:srcRect/>
          <a:stretch>
            <a:fillRect/>
          </a:stretch>
        </p:blipFill>
        <p:spPr bwMode="auto">
          <a:xfrm>
            <a:off x="1595456" y="2819415"/>
            <a:ext cx="5619750" cy="28956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28154</TotalTime>
  <Words>5023</Words>
  <PresentationFormat>Ekran Gösterisi (4:3)</PresentationFormat>
  <Paragraphs>1020</Paragraphs>
  <Slides>79</Slides>
  <Notes>10</Notes>
  <HiddenSlides>14</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Kaynak</vt:lpstr>
      <vt:lpstr>BİLGİSAYAR PROGRAMLAMA</vt:lpstr>
      <vt:lpstr>Özet</vt:lpstr>
      <vt:lpstr>Dizinin bir elemanını dizi ile karıştırmayınız</vt:lpstr>
      <vt:lpstr>Ara Sınav II'e doğru... for'un sonuna ; konulursa ne olur.</vt:lpstr>
      <vt:lpstr>Ara Sınav II'e doğru... scanf'te &amp; unutulursa ne olur?</vt:lpstr>
      <vt:lpstr>Ara Sınav II'e doğru... Id returned 1 exit status nedir?</vt:lpstr>
      <vt:lpstr>Ara Sınav II'e doğru...</vt:lpstr>
      <vt:lpstr>Yol Haritası</vt:lpstr>
      <vt:lpstr>Nesnesel Programlamaya Giriş - Yapılar</vt:lpstr>
      <vt:lpstr>Nesnesel Programlamaya Giriş - Yapılar</vt:lpstr>
      <vt:lpstr>Bunu biliyor musunuz? Bir Ödev3 Örneği</vt:lpstr>
      <vt:lpstr>Nesnesel Programlamaya Giriş - Yapılar</vt:lpstr>
      <vt:lpstr>Neden Nesnesel Programlama?</vt:lpstr>
      <vt:lpstr>Neden Nesnesel Programlama?</vt:lpstr>
      <vt:lpstr>Yapı (Struct)</vt:lpstr>
      <vt:lpstr>Yapı kullanımına basit bir örnek</vt:lpstr>
      <vt:lpstr>Yapı Tanımlama</vt:lpstr>
      <vt:lpstr>Yapıların içinin temizlenmesi</vt:lpstr>
      <vt:lpstr>Yapılara değer atamak</vt:lpstr>
      <vt:lpstr>Alıştırma</vt:lpstr>
      <vt:lpstr>Programcının Hayatı</vt:lpstr>
      <vt:lpstr>Yapıların söz dizimine alışma pratiği</vt:lpstr>
      <vt:lpstr>Anlayamadığınız yerleri bizlere sorunuz.</vt:lpstr>
      <vt:lpstr>Alıştırma</vt:lpstr>
      <vt:lpstr>Yapı Elemanlarına Ulaşma</vt:lpstr>
      <vt:lpstr>Yapıların Dizi ve Fonksiyon ile Kullanımı</vt:lpstr>
      <vt:lpstr>Yapıların Dizi ve Fonksiyon ile Kullanımı</vt:lpstr>
      <vt:lpstr>Hatırlatma: char * ve char[] kullanımlarının denkliği</vt:lpstr>
      <vt:lpstr>Yapıların Dizi ve Fonksiyon ile Kullanımı</vt:lpstr>
      <vt:lpstr>Yapılarda = işlecinin kullanımı</vt:lpstr>
      <vt:lpstr>Alıştırma</vt:lpstr>
      <vt:lpstr>Çözüm</vt:lpstr>
      <vt:lpstr>Alıştırma – Ekran çıktısı nedir?</vt:lpstr>
      <vt:lpstr>Alıştırma</vt:lpstr>
      <vt:lpstr>Anlayamadığınız yerleri bizlere sorunuz.</vt:lpstr>
      <vt:lpstr>Kahoot vakti</vt:lpstr>
      <vt:lpstr>Örnek</vt:lpstr>
      <vt:lpstr>Birleşik yapı(union)</vt:lpstr>
      <vt:lpstr>Alıştırma – Birleşik yapı(Union)</vt:lpstr>
      <vt:lpstr>enum Sabit Tanımlama</vt:lpstr>
      <vt:lpstr>enum Kullanımına Örnek</vt:lpstr>
      <vt:lpstr>C’de enum ile numaralandırma</vt:lpstr>
      <vt:lpstr>Örnek</vt:lpstr>
      <vt:lpstr>Kodun çıktısını yazınız. (Çıktı kutularına)</vt:lpstr>
      <vt:lpstr>Java’daki boolean’ı C’de enum ile tanımlama</vt:lpstr>
      <vt:lpstr>Bunu biliyor musunuz? Hız mı kontrol mü?</vt:lpstr>
      <vt:lpstr>Bunu biliyor musunuz? Hız mı kontrol mü?</vt:lpstr>
      <vt:lpstr>Bunu biliyor musunuz?</vt:lpstr>
      <vt:lpstr>Hastane uygulaması</vt:lpstr>
      <vt:lpstr>Hastane uygulaması</vt:lpstr>
      <vt:lpstr>Özet yapalım</vt:lpstr>
      <vt:lpstr>Matematik Ara Sınavı Öncesi Alıştırma Seriler</vt:lpstr>
      <vt:lpstr>Anlayamadığınız yerleri bizlere sorunuz.</vt:lpstr>
      <vt:lpstr>Matematik Ara Sınavı Öncesi Alıştırma Seriler</vt:lpstr>
      <vt:lpstr>Bunu biliyor musunuz? Bil141 hatıralar</vt:lpstr>
      <vt:lpstr>     Alıştırma</vt:lpstr>
      <vt:lpstr>Alıştırma</vt:lpstr>
      <vt:lpstr>Bunu biliyor musunuz? Bil141 hatıralar</vt:lpstr>
      <vt:lpstr>Özyineleme sorusu</vt:lpstr>
      <vt:lpstr>Bunu biliyor musunuz? Düşünce şeklinizde ufak farklılıklar hissediyor musunuz?</vt:lpstr>
      <vt:lpstr>Dizi ve fonksiyon sorusu</vt:lpstr>
      <vt:lpstr>Anlayamadığınız yerleri bizlere sorunuz.</vt:lpstr>
      <vt:lpstr>Codingame alıştırması yapalım.</vt:lpstr>
      <vt:lpstr>Bunu biliyor musunuz? Nanoteknoloji</vt:lpstr>
      <vt:lpstr>   Alıştırma– Ekran çıktısı nedir?</vt:lpstr>
      <vt:lpstr>Oyun ödevine yönelik alıştırmalar Aşağıdakilerin kullanımlarını inceleyelim</vt:lpstr>
      <vt:lpstr>Anlayamadığınız yerleri bizlere sorunuz.</vt:lpstr>
      <vt:lpstr>Bunu biliyor musunuz? Bil141 hatıralar</vt:lpstr>
      <vt:lpstr>Dizgi sorusu</vt:lpstr>
      <vt:lpstr>Alıştırma</vt:lpstr>
      <vt:lpstr>Anlayamadığınız yerleri bizlere sorunuz.</vt:lpstr>
      <vt:lpstr>EK SLAYTLAR</vt:lpstr>
      <vt:lpstr>typedef kullanımı ve nesnesel programlama</vt:lpstr>
      <vt:lpstr>Yapılara değer atamak</vt:lpstr>
      <vt:lpstr>Yapılara değer atamak</vt:lpstr>
      <vt:lpstr>Yapılara değer atamak</vt:lpstr>
      <vt:lpstr>Yapı Alıştırması</vt:lpstr>
      <vt:lpstr>Yapı Alıştırması</vt:lpstr>
      <vt:lpstr>Alıştırma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Oguz Hanoglu</cp:lastModifiedBy>
  <cp:revision>1139</cp:revision>
  <dcterms:modified xsi:type="dcterms:W3CDTF">2019-03-01T15:13:43Z</dcterms:modified>
</cp:coreProperties>
</file>