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1077" r:id="rId3"/>
    <p:sldId id="1079" r:id="rId4"/>
    <p:sldId id="1092" r:id="rId5"/>
    <p:sldId id="1080" r:id="rId6"/>
    <p:sldId id="1085" r:id="rId7"/>
    <p:sldId id="1073" r:id="rId8"/>
    <p:sldId id="1089" r:id="rId9"/>
    <p:sldId id="1063" r:id="rId10"/>
    <p:sldId id="1064" r:id="rId11"/>
    <p:sldId id="1082" r:id="rId12"/>
    <p:sldId id="1032" r:id="rId13"/>
    <p:sldId id="1084" r:id="rId14"/>
    <p:sldId id="1037" r:id="rId15"/>
    <p:sldId id="1066" r:id="rId16"/>
    <p:sldId id="1086" r:id="rId17"/>
    <p:sldId id="1068" r:id="rId18"/>
    <p:sldId id="1076" r:id="rId19"/>
    <p:sldId id="1090" r:id="rId20"/>
    <p:sldId id="1093" r:id="rId21"/>
    <p:sldId id="1087" r:id="rId22"/>
    <p:sldId id="10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1303" autoAdjust="0"/>
    <p:restoredTop sz="87324" autoAdjust="0"/>
  </p:normalViewPr>
  <p:slideViewPr>
    <p:cSldViewPr>
      <p:cViewPr>
        <p:scale>
          <a:sx n="70" d="100"/>
          <a:sy n="70" d="100"/>
        </p:scale>
        <p:origin x="-11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5473-C16F-499C-B527-ACBB5A5332AF}" type="datetimeFigureOut">
              <a:rPr lang="tr-TR" smtClean="0"/>
              <a:pPr/>
              <a:t>5.03.2019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FE13-8A8D-4C5C-8CE0-CAD69FC1488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BİLGİSAYAR PROGRAMLAMA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OĞUZ HANOĞLU</a:t>
            </a:r>
            <a:endParaRPr lang="en-US" sz="2400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93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6296044"/>
            <a:ext cx="2471726" cy="5619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ALIŞTIRMA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9150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dirty="0" smtClean="0"/>
              <a:t>(SUNU05 ek slaytlarından) </a:t>
            </a:r>
            <a:r>
              <a:rPr lang="tr-TR" sz="1800" dirty="0" smtClean="0"/>
              <a:t>ALIŞTIRMA: Bir dersin hocası </a:t>
            </a:r>
            <a:r>
              <a:rPr lang="tr-TR" sz="1800" b="1" dirty="0" smtClean="0"/>
              <a:t>OGRENCI_SAYISI</a:t>
            </a:r>
            <a:r>
              <a:rPr lang="tr-TR" sz="1800" dirty="0" smtClean="0"/>
              <a:t> kadar öğrenciye ders veriyormuş. Not girişleri için bir kod yazacakmış. Sizden yardım istiyor…</a:t>
            </a:r>
            <a:endParaRPr lang="tr-TR" sz="2000" dirty="0" smtClean="0"/>
          </a:p>
          <a:p>
            <a:r>
              <a:rPr lang="tr-TR" sz="2000" dirty="0" smtClean="0"/>
              <a:t>Kod çalıştığında sırayla </a:t>
            </a:r>
            <a:r>
              <a:rPr lang="tr-TR" sz="2000" i="1" dirty="0" smtClean="0"/>
              <a:t>öğrenci 1</a:t>
            </a:r>
            <a:r>
              <a:rPr lang="tr-TR" sz="2000" dirty="0" smtClean="0"/>
              <a:t>’in notunu sorar, notu alır, </a:t>
            </a:r>
            <a:r>
              <a:rPr lang="tr-TR" sz="2000" i="1" dirty="0" smtClean="0"/>
              <a:t>öğrenci 2</a:t>
            </a:r>
            <a:r>
              <a:rPr lang="tr-TR" sz="2000" dirty="0" smtClean="0"/>
              <a:t>’nin  notunu sorar ve notu alır…</a:t>
            </a:r>
          </a:p>
          <a:p>
            <a:r>
              <a:rPr lang="tr-TR" sz="2000" dirty="0" smtClean="0"/>
              <a:t>Herhangi bir not girişi 0-100 arasında değilse ya da -1 değilse kod kullanıcıyı uyarır ve tekrar giriş ister. </a:t>
            </a:r>
            <a:r>
              <a:rPr lang="tr-TR" sz="1600" dirty="0" smtClean="0"/>
              <a:t>(“</a:t>
            </a:r>
            <a:r>
              <a:rPr lang="tr-TR" sz="1600" dirty="0" err="1" smtClean="0"/>
              <a:t>Yanlis</a:t>
            </a:r>
            <a:r>
              <a:rPr lang="tr-TR" sz="1600" dirty="0" smtClean="0"/>
              <a:t> </a:t>
            </a:r>
            <a:r>
              <a:rPr lang="tr-TR" sz="1600" dirty="0" err="1" smtClean="0"/>
              <a:t>giris</a:t>
            </a:r>
            <a:r>
              <a:rPr lang="tr-TR" sz="1600" dirty="0" smtClean="0"/>
              <a:t>. -1 ya da 0-100  </a:t>
            </a:r>
            <a:r>
              <a:rPr lang="tr-TR" sz="1600" dirty="0" err="1" smtClean="0"/>
              <a:t>arasi</a:t>
            </a:r>
            <a:r>
              <a:rPr lang="tr-TR" sz="1600" dirty="0" smtClean="0"/>
              <a:t> bir </a:t>
            </a:r>
            <a:r>
              <a:rPr lang="tr-TR" sz="1600" dirty="0" err="1" smtClean="0"/>
              <a:t>deger</a:t>
            </a:r>
            <a:r>
              <a:rPr lang="tr-TR" sz="1600" dirty="0" smtClean="0"/>
              <a:t> giriniz!”)</a:t>
            </a:r>
            <a:endParaRPr lang="tr-TR" sz="2000" dirty="0" smtClean="0"/>
          </a:p>
          <a:p>
            <a:r>
              <a:rPr lang="tr-TR" sz="2000" dirty="0" smtClean="0"/>
              <a:t>Kullanıcı -1 girdiğinde, kod sonuç ekranına geçer.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şeklinde bir çıktı verir ve kod sonlanır.</a:t>
            </a:r>
          </a:p>
          <a:p>
            <a:pPr algn="ctr"/>
            <a:r>
              <a:rPr lang="tr-TR" sz="2000" dirty="0" smtClean="0"/>
              <a:t>Kullanıcı -1 girmeden OGRENCI_SAYISI kadar giriş yapılırsa da kod -1 girilmiş gibi sonuç ekranına geçer.</a:t>
            </a:r>
          </a:p>
          <a:p>
            <a:endParaRPr lang="tr-TR" sz="2000" dirty="0"/>
          </a:p>
        </p:txBody>
      </p:sp>
      <p:sp>
        <p:nvSpPr>
          <p:cNvPr id="9" name="8 Dikdörtgen"/>
          <p:cNvSpPr/>
          <p:nvPr/>
        </p:nvSpPr>
        <p:spPr>
          <a:xfrm>
            <a:off x="1928794" y="2928934"/>
            <a:ext cx="4714908" cy="785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Girmiş olduğunuz not adedi: ________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Sınav ortalaması: _______ (</a:t>
            </a:r>
            <a:r>
              <a:rPr lang="tr-TR" b="1" i="1" dirty="0" err="1" smtClean="0">
                <a:solidFill>
                  <a:schemeClr val="tx1"/>
                </a:solidFill>
              </a:rPr>
              <a:t>küsüratlı</a:t>
            </a:r>
            <a:r>
              <a:rPr lang="tr-TR" b="1" i="1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2000232" y="4693963"/>
            <a:ext cx="4312216" cy="2164037"/>
            <a:chOff x="3916593" y="4379800"/>
            <a:chExt cx="4312216" cy="2164037"/>
          </a:xfrm>
        </p:grpSpPr>
        <p:pic>
          <p:nvPicPr>
            <p:cNvPr id="6" name="Picture 4" descr="http://www3.qcc.cuny.edu/WikiFiles/image/cat_writin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93" y="4379800"/>
              <a:ext cx="1576072" cy="2164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59" y="5081600"/>
              <a:ext cx="1807450" cy="1323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Köşeleri Yuvarlanmış Dikdörtgen Belirtme Çizgisi"/>
          <p:cNvSpPr/>
          <p:nvPr/>
        </p:nvSpPr>
        <p:spPr>
          <a:xfrm>
            <a:off x="6286512" y="4929198"/>
            <a:ext cx="2571768" cy="695322"/>
          </a:xfrm>
          <a:prstGeom prst="wedgeRoundRectCallout">
            <a:avLst>
              <a:gd name="adj1" fmla="val -77463"/>
              <a:gd name="adj2" fmla="val 24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sınavlar okundu mu?</a:t>
            </a:r>
            <a:endParaRPr lang="tr-TR" dirty="0"/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500306"/>
            <a:ext cx="761999" cy="778041"/>
          </a:xfrm>
          <a:prstGeom prst="rect">
            <a:avLst/>
          </a:prstGeom>
        </p:spPr>
      </p:pic>
      <p:sp>
        <p:nvSpPr>
          <p:cNvPr id="10" name="9 Yuvarlatılmış Dikdörtgen"/>
          <p:cNvSpPr/>
          <p:nvPr/>
        </p:nvSpPr>
        <p:spPr>
          <a:xfrm>
            <a:off x="214282" y="4572008"/>
            <a:ext cx="164307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Değer kontrolleri de yapınız.</a:t>
            </a:r>
          </a:p>
          <a:p>
            <a:pPr algn="ctr"/>
            <a:endParaRPr lang="tr-TR" sz="1400" dirty="0" smtClean="0"/>
          </a:p>
          <a:p>
            <a:pPr algn="ctr"/>
            <a:endParaRPr lang="tr-TR" sz="1400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pic>
        <p:nvPicPr>
          <p:cNvPr id="12" name="Picture 2" descr="http://images.clipartpanda.com/airport-clipart-Airport-Clip-Art-37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143512"/>
            <a:ext cx="771389" cy="1272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Yuvarlatılmış Dikdörtgen"/>
          <p:cNvSpPr/>
          <p:nvPr/>
        </p:nvSpPr>
        <p:spPr>
          <a:xfrm>
            <a:off x="7429520" y="3214686"/>
            <a:ext cx="11430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Hazır kodla başlayalım</a:t>
            </a:r>
            <a:endParaRPr lang="tr-TR" sz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User\Desktop\Dersler\02 25 DERSLERİ-Hafta9\Ekran Alıntısı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553008" cy="1285884"/>
          </a:xfrm>
          <a:prstGeom prst="rect">
            <a:avLst/>
          </a:prstGeom>
          <a:noFill/>
        </p:spPr>
      </p:pic>
      <p:grpSp>
        <p:nvGrpSpPr>
          <p:cNvPr id="4" name="10 Grup"/>
          <p:cNvGrpSpPr/>
          <p:nvPr/>
        </p:nvGrpSpPr>
        <p:grpSpPr>
          <a:xfrm>
            <a:off x="428596" y="2428868"/>
            <a:ext cx="8429684" cy="3512604"/>
            <a:chOff x="428596" y="2428868"/>
            <a:chExt cx="8429684" cy="3512604"/>
          </a:xfrm>
        </p:grpSpPr>
        <p:pic>
          <p:nvPicPr>
            <p:cNvPr id="103427" name="Picture 3" descr="C:\Users\User\Desktop\Dersler\02 25 DERSLERİ-Hafta9\Ekran AlıntısıDD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2714620"/>
              <a:ext cx="4929222" cy="2665360"/>
            </a:xfrm>
            <a:prstGeom prst="rect">
              <a:avLst/>
            </a:prstGeom>
            <a:noFill/>
          </p:spPr>
        </p:pic>
        <p:pic>
          <p:nvPicPr>
            <p:cNvPr id="103428" name="Picture 4" descr="C:\Users\User\Desktop\Dersler\02 25 DERSLERİ-Hafta9\Ekran AlıntısıEE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3570" y="2428868"/>
              <a:ext cx="2944530" cy="3376608"/>
            </a:xfrm>
            <a:prstGeom prst="rect">
              <a:avLst/>
            </a:prstGeom>
            <a:noFill/>
          </p:spPr>
        </p:pic>
        <p:sp>
          <p:nvSpPr>
            <p:cNvPr id="9" name="8 Metin kutusu"/>
            <p:cNvSpPr txBox="1"/>
            <p:nvPr/>
          </p:nvSpPr>
          <p:spPr>
            <a:xfrm>
              <a:off x="428596" y="5572140"/>
              <a:ext cx="842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 smtClean="0"/>
                <a:t>Tesadüfen soruda da fiyat bilgisi geçiyordur…</a:t>
              </a:r>
            </a:p>
          </p:txBody>
        </p:sp>
        <p:sp>
          <p:nvSpPr>
            <p:cNvPr id="10" name="9 Yuvarlatılmış Dikdörtgen"/>
            <p:cNvSpPr/>
            <p:nvPr/>
          </p:nvSpPr>
          <p:spPr>
            <a:xfrm>
              <a:off x="5857884" y="3143248"/>
              <a:ext cx="1143008" cy="428628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Bil141 hatıralar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" name="7 Resim" descr="big_f2105649-d279-4ebb-901e-0b33c09d816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43438" y="3071810"/>
            <a:ext cx="3571900" cy="35719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Alıştırma: Ekran çıktısı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void</a:t>
            </a:r>
            <a:r>
              <a:rPr lang="tr-TR" sz="2000" dirty="0" smtClean="0"/>
              <a:t> </a:t>
            </a:r>
            <a:r>
              <a:rPr lang="tr-TR" sz="2000" dirty="0" err="1" smtClean="0"/>
              <a:t>fonk</a:t>
            </a:r>
            <a:r>
              <a:rPr lang="tr-TR" sz="2000" dirty="0" smtClean="0"/>
              <a:t>(</a:t>
            </a:r>
            <a:r>
              <a:rPr lang="tr-TR" sz="2000" dirty="0" err="1" smtClean="0"/>
              <a:t>int</a:t>
            </a:r>
            <a:r>
              <a:rPr lang="tr-TR" sz="2000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fonk</a:t>
            </a:r>
            <a:r>
              <a:rPr lang="tr-TR" sz="2000" dirty="0" smtClean="0"/>
              <a:t>(9);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	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void</a:t>
            </a:r>
            <a:r>
              <a:rPr lang="tr-TR" sz="2000" dirty="0" smtClean="0"/>
              <a:t> </a:t>
            </a:r>
            <a:r>
              <a:rPr lang="tr-TR" sz="2000" dirty="0" err="1" smtClean="0"/>
              <a:t>fonk</a:t>
            </a:r>
            <a:r>
              <a:rPr lang="tr-TR" sz="2000" dirty="0" smtClean="0"/>
              <a:t>(</a:t>
            </a:r>
            <a:r>
              <a:rPr lang="tr-TR" sz="2000" dirty="0" err="1" smtClean="0"/>
              <a:t>int</a:t>
            </a:r>
            <a:r>
              <a:rPr lang="tr-TR" sz="2000" dirty="0" smtClean="0"/>
              <a:t> a)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if</a:t>
            </a:r>
            <a:r>
              <a:rPr lang="tr-TR" sz="2000" dirty="0" smtClean="0"/>
              <a:t>(a!=1)	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       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    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("%d",a);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    </a:t>
            </a:r>
            <a:r>
              <a:rPr lang="tr-TR" sz="2000" dirty="0" err="1" smtClean="0"/>
              <a:t>fonk</a:t>
            </a:r>
            <a:r>
              <a:rPr lang="tr-TR" sz="2000" dirty="0" smtClean="0"/>
              <a:t>(a-2);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    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("%d",a);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       }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}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338"/>
          <a:stretch>
            <a:fillRect/>
          </a:stretch>
        </p:blipFill>
        <p:spPr bwMode="auto">
          <a:xfrm>
            <a:off x="4643438" y="4898149"/>
            <a:ext cx="3600000" cy="874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Bil141 hatıralar</a:t>
            </a:r>
            <a:endParaRPr lang="tr-TR" dirty="0"/>
          </a:p>
        </p:txBody>
      </p:sp>
      <p:pic>
        <p:nvPicPr>
          <p:cNvPr id="104450" name="Picture 2" descr="C:\Users\User\Desktop\Dersler\02 25 DERSLERİ-Hafta9\Ekran AlıntısıB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014526" cy="3033706"/>
          </a:xfrm>
          <a:prstGeom prst="rect">
            <a:avLst/>
          </a:prstGeom>
          <a:noFill/>
        </p:spPr>
      </p:pic>
      <p:grpSp>
        <p:nvGrpSpPr>
          <p:cNvPr id="3" name="7 Grup"/>
          <p:cNvGrpSpPr/>
          <p:nvPr/>
        </p:nvGrpSpPr>
        <p:grpSpPr>
          <a:xfrm>
            <a:off x="2285984" y="4500570"/>
            <a:ext cx="7072362" cy="1369464"/>
            <a:chOff x="2285984" y="4500570"/>
            <a:chExt cx="7072362" cy="1369464"/>
          </a:xfrm>
        </p:grpSpPr>
        <p:pic>
          <p:nvPicPr>
            <p:cNvPr id="104451" name="Picture 3" descr="C:\Users\User\Desktop\Dersler\02 25 DERSLERİ-Hafta9\Ekran AlıntısıWWW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5984" y="4500570"/>
              <a:ext cx="5753100" cy="10572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7" name="6 Metin kutusu"/>
            <p:cNvSpPr txBox="1"/>
            <p:nvPr/>
          </p:nvSpPr>
          <p:spPr>
            <a:xfrm>
              <a:off x="3428992" y="5500702"/>
              <a:ext cx="592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 smtClean="0"/>
                <a:t>Dostoyevski - Bir yazarın günlüğü</a:t>
              </a:r>
              <a:endParaRPr lang="tr-TR" i="1" dirty="0"/>
            </a:p>
          </p:txBody>
        </p:sp>
      </p:grpSp>
      <p:sp>
        <p:nvSpPr>
          <p:cNvPr id="9" name="8 Yuvarlatılmış Dikdörtgen"/>
          <p:cNvSpPr/>
          <p:nvPr/>
        </p:nvSpPr>
        <p:spPr>
          <a:xfrm>
            <a:off x="5643570" y="2643182"/>
            <a:ext cx="2786082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Gece soruyu halledebilen öğrenci, ertesi gün etik dersi veriyor.</a:t>
            </a:r>
            <a:endParaRPr lang="tr-TR" i="1" dirty="0"/>
          </a:p>
        </p:txBody>
      </p:sp>
      <p:cxnSp>
        <p:nvCxnSpPr>
          <p:cNvPr id="12" name="11 Düz Bağlayıcı"/>
          <p:cNvCxnSpPr/>
          <p:nvPr/>
        </p:nvCxnSpPr>
        <p:spPr>
          <a:xfrm rot="5400000">
            <a:off x="428596" y="4500570"/>
            <a:ext cx="57150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142844" y="4786322"/>
            <a:ext cx="157163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Ödevle ilgili bir şey soruyor sandığım öğrenciye </a:t>
            </a:r>
            <a:r>
              <a:rPr lang="tr-TR" sz="1000" dirty="0" smtClean="0"/>
              <a:t>(hangi e-posta kutuma gönderildiğini fark etmeden)</a:t>
            </a:r>
            <a:r>
              <a:rPr lang="tr-TR" sz="1200" dirty="0" smtClean="0"/>
              <a:t> yanlışlıkla yaptığım geri dönüş</a:t>
            </a:r>
            <a:endParaRPr lang="tr-TR" sz="1200" dirty="0"/>
          </a:p>
        </p:txBody>
      </p:sp>
      <p:pic>
        <p:nvPicPr>
          <p:cNvPr id="14" name="Picture 2" descr="C:\Users\User\Desktop\Dersler\02 25 DERSLERİ-Hafta9\Ekran AlıntısıBBB.JPG"/>
          <p:cNvPicPr>
            <a:picLocks noChangeAspect="1" noChangeArrowheads="1"/>
          </p:cNvPicPr>
          <p:nvPr/>
        </p:nvPicPr>
        <p:blipFill>
          <a:blip r:embed="rId2"/>
          <a:srcRect t="35322" r="41893"/>
          <a:stretch>
            <a:fillRect/>
          </a:stretch>
        </p:blipFill>
        <p:spPr bwMode="auto">
          <a:xfrm>
            <a:off x="415126" y="2285992"/>
            <a:ext cx="4656940" cy="1962136"/>
          </a:xfrm>
          <a:prstGeom prst="rect">
            <a:avLst/>
          </a:prstGeom>
          <a:noFill/>
        </p:spPr>
      </p:pic>
      <p:sp>
        <p:nvSpPr>
          <p:cNvPr id="10" name="9 Yuvarlatılmış Dikdörtgen"/>
          <p:cNvSpPr/>
          <p:nvPr/>
        </p:nvSpPr>
        <p:spPr>
          <a:xfrm>
            <a:off x="642910" y="2214554"/>
            <a:ext cx="4572032" cy="207170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c=4;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char x[ ]="</a:t>
            </a:r>
            <a:r>
              <a:rPr lang="en-US" dirty="0" err="1" smtClean="0"/>
              <a:t>manto</a:t>
            </a:r>
            <a:r>
              <a:rPr lang="en-US" dirty="0" smtClean="0"/>
              <a:t>";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char y[20];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strncpy</a:t>
            </a:r>
            <a:r>
              <a:rPr lang="en-US" dirty="0" smtClean="0"/>
              <a:t>(y, "</a:t>
            </a:r>
            <a:r>
              <a:rPr lang="en-US" dirty="0" err="1" smtClean="0"/>
              <a:t>hirka</a:t>
            </a:r>
            <a:r>
              <a:rPr lang="en-US" dirty="0" smtClean="0"/>
              <a:t>", 3);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y[--c]='\0';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y[--c]='p';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strcat</a:t>
            </a:r>
            <a:r>
              <a:rPr lang="en-US" dirty="0" smtClean="0"/>
              <a:t>(</a:t>
            </a:r>
            <a:r>
              <a:rPr lang="en-US" dirty="0" err="1" smtClean="0"/>
              <a:t>y,x</a:t>
            </a:r>
            <a:r>
              <a:rPr lang="en-US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("%s", y);</a:t>
            </a: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177"/>
          <a:stretch>
            <a:fillRect/>
          </a:stretch>
        </p:blipFill>
        <p:spPr bwMode="auto">
          <a:xfrm>
            <a:off x="4286248" y="4786322"/>
            <a:ext cx="4335288" cy="1127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Yuvarlatılmış Dikdörtgen"/>
          <p:cNvSpPr/>
          <p:nvPr/>
        </p:nvSpPr>
        <p:spPr>
          <a:xfrm>
            <a:off x="4929190" y="3000372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DevCpp’da</a:t>
            </a:r>
            <a:r>
              <a:rPr lang="tr-TR" dirty="0" smtClean="0"/>
              <a:t> </a:t>
            </a:r>
            <a:r>
              <a:rPr lang="tr-TR" dirty="0" err="1" smtClean="0"/>
              <a:t>debugging</a:t>
            </a:r>
            <a:r>
              <a:rPr lang="tr-TR" dirty="0" smtClean="0"/>
              <a:t> özelliği ile inceleyelim.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6296044"/>
            <a:ext cx="2471726" cy="5619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ALIŞTIRMA-2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9150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/>
              <a:t>ALIŞTIRMA: Bir dersin hocası </a:t>
            </a:r>
            <a:r>
              <a:rPr lang="tr-TR" sz="2000" b="1" dirty="0" smtClean="0"/>
              <a:t>OGRENCI_SAYISI</a:t>
            </a:r>
            <a:r>
              <a:rPr lang="tr-TR" sz="2000" dirty="0" smtClean="0"/>
              <a:t> kadar öğrenciye ders veriyormuş. Not girişleri için bir kod yazacakmış. Sizden yardım istiyor…</a:t>
            </a:r>
          </a:p>
          <a:p>
            <a:r>
              <a:rPr lang="tr-TR" sz="2000" dirty="0" smtClean="0"/>
              <a:t>Daha önceki kodun aynısı olsun. Ancak en sondaki tablo şu şekilde olsun.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FONKSİYON VE YAPI İLE YAPINIZ!!!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928794" y="2214554"/>
            <a:ext cx="4714908" cy="23574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Girmiş olduğunuz not adedi: ________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Sınav ortalaması: _______ (</a:t>
            </a:r>
            <a:r>
              <a:rPr lang="tr-TR" b="1" i="1" dirty="0" err="1" smtClean="0">
                <a:solidFill>
                  <a:schemeClr val="tx1"/>
                </a:solidFill>
              </a:rPr>
              <a:t>küsüratlı</a:t>
            </a:r>
            <a:r>
              <a:rPr lang="tr-TR" b="1" i="1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 NO	NOTU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Ogrenci1		74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Ogrenci2		41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Ogrenci3		82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1785918" y="4693963"/>
            <a:ext cx="4312216" cy="2164037"/>
            <a:chOff x="3916593" y="4379800"/>
            <a:chExt cx="4312216" cy="2164037"/>
          </a:xfrm>
        </p:grpSpPr>
        <p:pic>
          <p:nvPicPr>
            <p:cNvPr id="6" name="Picture 4" descr="http://www3.qcc.cuny.edu/WikiFiles/image/cat_writin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93" y="4379800"/>
              <a:ext cx="1576072" cy="2164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59" y="5081600"/>
              <a:ext cx="1807450" cy="1323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Köşeleri Yuvarlanmış Dikdörtgen Belirtme Çizgisi"/>
          <p:cNvSpPr/>
          <p:nvPr/>
        </p:nvSpPr>
        <p:spPr>
          <a:xfrm>
            <a:off x="6286512" y="4929198"/>
            <a:ext cx="2571768" cy="695322"/>
          </a:xfrm>
          <a:prstGeom prst="wedgeRoundRectCallout">
            <a:avLst>
              <a:gd name="adj1" fmla="val -77463"/>
              <a:gd name="adj2" fmla="val 24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sınavları halen okumadınız mı?</a:t>
            </a:r>
            <a:endParaRPr lang="tr-TR" dirty="0"/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3143248"/>
            <a:ext cx="761999" cy="77804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87" b="28260"/>
          <a:stretch>
            <a:fillRect/>
          </a:stretch>
        </p:blipFill>
        <p:spPr>
          <a:xfrm>
            <a:off x="214282" y="3929066"/>
            <a:ext cx="4286280" cy="205508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3362" cy="313849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Dönemin bu haftalarında öğrencilerden</a:t>
            </a:r>
          </a:p>
          <a:p>
            <a:pPr lvl="1"/>
            <a:r>
              <a:rPr lang="tr-TR" dirty="0" smtClean="0"/>
              <a:t>“Hocam, internette videonuzu gördüm…”</a:t>
            </a:r>
          </a:p>
          <a:p>
            <a:pPr lvl="1"/>
            <a:r>
              <a:rPr lang="tr-TR" dirty="0" smtClean="0"/>
              <a:t>“Hocam, siz </a:t>
            </a:r>
            <a:r>
              <a:rPr lang="tr-TR" dirty="0" err="1" smtClean="0"/>
              <a:t>x’den</a:t>
            </a:r>
            <a:r>
              <a:rPr lang="tr-TR" dirty="0" smtClean="0"/>
              <a:t> y ile mezun olmuşsunuz…”</a:t>
            </a:r>
          </a:p>
          <a:p>
            <a:pPr lvl="1"/>
            <a:r>
              <a:rPr lang="tr-TR" dirty="0" smtClean="0"/>
              <a:t>“Hocam, peki neden programlama?”</a:t>
            </a:r>
          </a:p>
          <a:p>
            <a:pPr lvl="1"/>
            <a:r>
              <a:rPr lang="tr-TR" dirty="0" smtClean="0"/>
              <a:t>vb.</a:t>
            </a:r>
          </a:p>
          <a:p>
            <a:pPr lvl="1">
              <a:buNone/>
            </a:pPr>
            <a:r>
              <a:rPr lang="tr-TR" sz="2600" dirty="0" smtClean="0">
                <a:solidFill>
                  <a:schemeClr val="tx1"/>
                </a:solidFill>
              </a:rPr>
              <a:t>soruları gelebilmektedir.</a:t>
            </a:r>
          </a:p>
          <a:p>
            <a:pPr lvl="1"/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572132" y="857232"/>
            <a:ext cx="3214710" cy="17145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1.HİPOTEZ:</a:t>
            </a:r>
          </a:p>
          <a:p>
            <a:pPr algn="ctr"/>
            <a:r>
              <a:rPr lang="tr-TR" sz="1600" dirty="0" smtClean="0"/>
              <a:t>Ödevlerin zorlaşması ile birlikte ödevi açıp boş boş bakan (düzenli çalışmamış) öğrenci, bir süre sonra “Hocayı bir </a:t>
            </a:r>
            <a:r>
              <a:rPr lang="tr-TR" sz="1600" dirty="0" err="1" smtClean="0"/>
              <a:t>stalklayım</a:t>
            </a:r>
            <a:r>
              <a:rPr lang="tr-TR" sz="1600" dirty="0" smtClean="0"/>
              <a:t> hele” düşüncesine erişir.</a:t>
            </a:r>
            <a:endParaRPr lang="tr-TR" sz="16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4357686" y="2571744"/>
            <a:ext cx="3571900" cy="17859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2.HİPOTEZ:</a:t>
            </a:r>
          </a:p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Sınavların kesilmesiyle birlikte sudan çıkmış balığa dönen öğrenci, hayatın anlamını sorguladığı geçici boşluğa düşer ve böylece “Hocayı bir </a:t>
            </a:r>
            <a:r>
              <a:rPr lang="tr-TR" sz="1600" dirty="0" err="1" smtClean="0">
                <a:solidFill>
                  <a:schemeClr val="tx1"/>
                </a:solidFill>
              </a:rPr>
              <a:t>stalklayım</a:t>
            </a:r>
            <a:r>
              <a:rPr lang="tr-TR" sz="1600" dirty="0" smtClean="0">
                <a:solidFill>
                  <a:schemeClr val="tx1"/>
                </a:solidFill>
              </a:rPr>
              <a:t> hele” düşüncesine erişir.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4643438" y="4500570"/>
            <a:ext cx="4000528" cy="1785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i="1" dirty="0" smtClean="0"/>
              <a:t>DERSİMİZ AÇISINDAN BU DÖNEM “FIRTINA ÖNCESİ SESSİZLİK”TİR VE “NE EKERSEN ONU BİÇERSİN”DİR.</a:t>
            </a:r>
          </a:p>
          <a:p>
            <a:pPr algn="ctr"/>
            <a:endParaRPr lang="tr-TR" sz="1600" i="1" dirty="0" smtClean="0"/>
          </a:p>
          <a:p>
            <a:pPr algn="ctr"/>
            <a:r>
              <a:rPr lang="tr-TR" sz="1600" i="1" dirty="0" smtClean="0"/>
              <a:t>ESAS KABARCIK SIRALAMAYI, DİZGİLERİ, İŞARETÇİLERİ … STALKLAYALIM…</a:t>
            </a:r>
            <a:br>
              <a:rPr lang="tr-TR" sz="1600" i="1" dirty="0" smtClean="0"/>
            </a:br>
            <a:endParaRPr lang="tr-TR" sz="1600" i="1" dirty="0"/>
          </a:p>
        </p:txBody>
      </p:sp>
      <p:pic>
        <p:nvPicPr>
          <p:cNvPr id="7" name="6 Resim" descr="DynamicImageHandler_3ce06456-de7c-4dd1-a5c4-2507385e59e1_gra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214950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Alıştırma: İkizkenar Üçgen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Satır sayısını kullanıcıdan alıp eşkenar üçgen çıktısı oluşturunuz.</a:t>
            </a:r>
          </a:p>
          <a:p>
            <a:r>
              <a:rPr lang="tr-TR" sz="4000" dirty="0" smtClean="0"/>
              <a:t> Satir:3</a:t>
            </a:r>
          </a:p>
        </p:txBody>
      </p:sp>
      <p:pic>
        <p:nvPicPr>
          <p:cNvPr id="21506" name="Picture 2" descr="Image result for binom aÃ§Ä±lÄ±mÄ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3845442" cy="321471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5072034" y="2214554"/>
            <a:ext cx="407196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EKSTRA: Satır sayısını kullanıcıdan alıp ekrana Paskal Üçgeni bastırınız.</a:t>
            </a:r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42910" y="2928934"/>
          <a:ext cx="4119570" cy="265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914"/>
                <a:gridCol w="823914"/>
                <a:gridCol w="823914"/>
                <a:gridCol w="823914"/>
                <a:gridCol w="823914"/>
              </a:tblGrid>
              <a:tr h="82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2.ders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UYGULAMALI DERS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45720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tr-TR" sz="6200" dirty="0" smtClean="0"/>
              <a:t>ŞUBEYE BAĞLI OLARAK</a:t>
            </a:r>
          </a:p>
          <a:p>
            <a:pPr algn="ctr">
              <a:buNone/>
            </a:pPr>
            <a:r>
              <a:rPr lang="tr-TR" sz="6200" dirty="0" smtClean="0"/>
              <a:t>3. VE 4. DERSLERDE</a:t>
            </a:r>
          </a:p>
          <a:p>
            <a:pPr algn="ctr">
              <a:buNone/>
            </a:pPr>
            <a:r>
              <a:rPr lang="tr-TR" sz="6200" dirty="0" smtClean="0"/>
              <a:t>YA DA </a:t>
            </a:r>
          </a:p>
          <a:p>
            <a:pPr algn="ctr">
              <a:buNone/>
            </a:pPr>
            <a:r>
              <a:rPr lang="tr-TR" sz="6200" dirty="0" smtClean="0"/>
              <a:t>5. VE 6. DERSLERDE</a:t>
            </a:r>
          </a:p>
          <a:p>
            <a:pPr algn="ctr">
              <a:buNone/>
            </a:pPr>
            <a:r>
              <a:rPr lang="tr-TR" sz="8500" dirty="0" smtClean="0"/>
              <a:t> </a:t>
            </a:r>
            <a:r>
              <a:rPr lang="tr-TR" sz="8500" dirty="0" smtClean="0">
                <a:solidFill>
                  <a:srgbClr val="FF0000"/>
                </a:solidFill>
              </a:rPr>
              <a:t>UYGULAMALI DERS </a:t>
            </a:r>
            <a:r>
              <a:rPr lang="tr-TR" sz="8500" dirty="0" smtClean="0"/>
              <a:t>YAPILIYOR.</a:t>
            </a:r>
            <a:endParaRPr lang="tr-TR" sz="8500" dirty="0" smtClean="0"/>
          </a:p>
          <a:p>
            <a:pPr algn="ctr">
              <a:buNone/>
            </a:pPr>
            <a:r>
              <a:rPr lang="tr-TR" sz="5700" i="1" dirty="0" smtClean="0"/>
              <a:t> (detaylar için bkz. Piazza-&gt; Zaman Çizelgesi)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 </a:t>
            </a:r>
            <a:r>
              <a:rPr lang="tr-TR" sz="2400" dirty="0" smtClean="0"/>
              <a:t>(SUNU06 ek slaytlarından)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58246" cy="4500570"/>
          </a:xfrm>
        </p:spPr>
        <p:txBody>
          <a:bodyPr>
            <a:noAutofit/>
          </a:bodyPr>
          <a:lstStyle/>
          <a:p>
            <a:r>
              <a:rPr lang="tr-TR" sz="2000" dirty="0" err="1" smtClean="0"/>
              <a:t>Ismin</a:t>
            </a:r>
            <a:r>
              <a:rPr lang="tr-TR" sz="2000" dirty="0" smtClean="0"/>
              <a:t> ne kovboy?</a:t>
            </a:r>
          </a:p>
          <a:p>
            <a:pPr lvl="1"/>
            <a:r>
              <a:rPr lang="tr-TR" sz="1800" dirty="0" smtClean="0"/>
              <a:t>(Kullanıcı girişi) </a:t>
            </a:r>
            <a:r>
              <a:rPr lang="tr-TR" sz="1800" dirty="0" err="1" smtClean="0"/>
              <a:t>Red</a:t>
            </a:r>
            <a:r>
              <a:rPr lang="tr-TR" sz="1800" dirty="0" smtClean="0"/>
              <a:t> Kit derler bana.</a:t>
            </a:r>
            <a:br>
              <a:rPr lang="tr-TR" sz="1800" dirty="0" smtClean="0"/>
            </a:br>
            <a:r>
              <a:rPr lang="tr-TR" sz="1800" i="1" dirty="0" smtClean="0"/>
              <a:t>(</a:t>
            </a:r>
            <a:r>
              <a:rPr lang="tr-TR" sz="1800" i="1" dirty="0" err="1" smtClean="0"/>
              <a:t>cok</a:t>
            </a:r>
            <a:r>
              <a:rPr lang="tr-TR" sz="1800" i="1" dirty="0" smtClean="0"/>
              <a:t> isim girse bile ilkiyle hitap edilecek)</a:t>
            </a:r>
          </a:p>
          <a:p>
            <a:r>
              <a:rPr lang="tr-TR" sz="2000" dirty="0" smtClean="0"/>
              <a:t>Sana bir </a:t>
            </a:r>
            <a:r>
              <a:rPr lang="tr-TR" sz="2000" dirty="0" err="1" smtClean="0"/>
              <a:t>fikra</a:t>
            </a:r>
            <a:r>
              <a:rPr lang="tr-TR" sz="2000" dirty="0" smtClean="0"/>
              <a:t> </a:t>
            </a:r>
            <a:r>
              <a:rPr lang="tr-TR" sz="2000" dirty="0" err="1" smtClean="0"/>
              <a:t>anlatiyim</a:t>
            </a:r>
            <a:r>
              <a:rPr lang="tr-TR" sz="2000" dirty="0" smtClean="0"/>
              <a:t> mi </a:t>
            </a:r>
            <a:r>
              <a:rPr lang="tr-TR" sz="2000" dirty="0" err="1" smtClean="0"/>
              <a:t>Red</a:t>
            </a:r>
            <a:r>
              <a:rPr lang="tr-TR" sz="2000" dirty="0" smtClean="0"/>
              <a:t>?</a:t>
            </a:r>
          </a:p>
          <a:p>
            <a:pPr lvl="1"/>
            <a:r>
              <a:rPr lang="tr-TR" sz="1800" dirty="0" smtClean="0"/>
              <a:t>(Kullanıcı girişi)Anlat</a:t>
            </a:r>
          </a:p>
          <a:p>
            <a:r>
              <a:rPr lang="tr-TR" sz="2000" dirty="0" smtClean="0"/>
              <a:t>Anlat demekle olmaz sana bir </a:t>
            </a:r>
            <a:r>
              <a:rPr lang="tr-TR" sz="2000" dirty="0" err="1" smtClean="0"/>
              <a:t>fikra</a:t>
            </a:r>
            <a:r>
              <a:rPr lang="tr-TR" sz="2000" dirty="0" smtClean="0"/>
              <a:t> </a:t>
            </a:r>
            <a:r>
              <a:rPr lang="tr-TR" sz="2000" dirty="0" err="1" smtClean="0"/>
              <a:t>anlatiyim</a:t>
            </a:r>
            <a:r>
              <a:rPr lang="tr-TR" sz="2000" dirty="0" smtClean="0"/>
              <a:t> mi </a:t>
            </a:r>
            <a:r>
              <a:rPr lang="tr-TR" sz="2000" dirty="0" err="1" smtClean="0"/>
              <a:t>Red</a:t>
            </a:r>
            <a:r>
              <a:rPr lang="tr-TR" sz="2000" dirty="0" smtClean="0"/>
              <a:t>?</a:t>
            </a:r>
          </a:p>
          <a:p>
            <a:pPr lvl="1"/>
            <a:r>
              <a:rPr lang="tr-TR" sz="1800" dirty="0" smtClean="0"/>
              <a:t>(Kullanıcı girişi)</a:t>
            </a:r>
            <a:r>
              <a:rPr lang="tr-TR" sz="1800" dirty="0" err="1" smtClean="0"/>
              <a:t>Lutfen</a:t>
            </a:r>
            <a:r>
              <a:rPr lang="tr-TR" sz="1800" dirty="0" smtClean="0"/>
              <a:t> </a:t>
            </a:r>
            <a:r>
              <a:rPr lang="tr-TR" sz="1800" dirty="0" err="1" smtClean="0"/>
              <a:t>anlatir</a:t>
            </a:r>
            <a:r>
              <a:rPr lang="tr-TR" sz="1800" dirty="0" smtClean="0"/>
              <a:t> misin, rica etsem?</a:t>
            </a:r>
          </a:p>
          <a:p>
            <a:r>
              <a:rPr lang="tr-TR" sz="2000" dirty="0" err="1" smtClean="0"/>
              <a:t>Lutfen</a:t>
            </a:r>
            <a:r>
              <a:rPr lang="tr-TR" sz="2000" dirty="0" smtClean="0"/>
              <a:t> </a:t>
            </a:r>
            <a:r>
              <a:rPr lang="tr-TR" sz="2000" dirty="0" err="1" smtClean="0"/>
              <a:t>anlatir</a:t>
            </a:r>
            <a:r>
              <a:rPr lang="tr-TR" sz="2000" dirty="0" smtClean="0"/>
              <a:t> misin, rica etsem? demekle olmaz sana bir </a:t>
            </a:r>
            <a:r>
              <a:rPr lang="tr-TR" sz="2000" dirty="0" err="1" smtClean="0"/>
              <a:t>fikra</a:t>
            </a:r>
            <a:r>
              <a:rPr lang="tr-TR" sz="2000" dirty="0" smtClean="0"/>
              <a:t> </a:t>
            </a:r>
            <a:r>
              <a:rPr lang="tr-TR" sz="2000" dirty="0" err="1" smtClean="0"/>
              <a:t>anlatiyim</a:t>
            </a:r>
            <a:r>
              <a:rPr lang="tr-TR" sz="2000" dirty="0" smtClean="0"/>
              <a:t> mi </a:t>
            </a:r>
            <a:r>
              <a:rPr lang="tr-TR" sz="2000" dirty="0" err="1" smtClean="0"/>
              <a:t>Red</a:t>
            </a:r>
            <a:r>
              <a:rPr lang="tr-TR" sz="2000" dirty="0" smtClean="0"/>
              <a:t>?</a:t>
            </a:r>
            <a:endParaRPr lang="tr-TR" sz="1800" dirty="0" smtClean="0"/>
          </a:p>
          <a:p>
            <a:pPr lvl="1"/>
            <a:r>
              <a:rPr lang="tr-TR" sz="1800" dirty="0" smtClean="0"/>
              <a:t>(Kullanıcı girişi)Ne demekle olur peki?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 smtClean="0">
                <a:solidFill>
                  <a:schemeClr val="tx1"/>
                </a:solidFill>
              </a:rPr>
              <a:t>Ne demekle olur peki? demekle olmaz, sana bir </a:t>
            </a:r>
            <a:r>
              <a:rPr lang="tr-TR" sz="2000" dirty="0" err="1" smtClean="0">
                <a:solidFill>
                  <a:schemeClr val="tx1"/>
                </a:solidFill>
              </a:rPr>
              <a:t>fikra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anlatiyim</a:t>
            </a:r>
            <a:r>
              <a:rPr lang="tr-TR" sz="2000" dirty="0" smtClean="0">
                <a:solidFill>
                  <a:schemeClr val="tx1"/>
                </a:solidFill>
              </a:rPr>
              <a:t> mi </a:t>
            </a:r>
            <a:r>
              <a:rPr lang="tr-TR" sz="2000" dirty="0" err="1" smtClean="0">
                <a:solidFill>
                  <a:schemeClr val="tx1"/>
                </a:solidFill>
              </a:rPr>
              <a:t>Red</a:t>
            </a:r>
            <a:r>
              <a:rPr lang="tr-TR" sz="2000" dirty="0" smtClean="0">
                <a:solidFill>
                  <a:schemeClr val="tx1"/>
                </a:solidFill>
              </a:rPr>
              <a:t>?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1800" dirty="0" smtClean="0">
                <a:solidFill>
                  <a:schemeClr val="tx2"/>
                </a:solidFill>
              </a:rPr>
              <a:t>(Kullanıcı girişi)</a:t>
            </a:r>
            <a:r>
              <a:rPr lang="tr-TR" sz="1800" dirty="0" err="1" smtClean="0">
                <a:solidFill>
                  <a:schemeClr val="tx2"/>
                </a:solidFill>
              </a:rPr>
              <a:t>Oglum</a:t>
            </a:r>
            <a:r>
              <a:rPr lang="tr-TR" sz="1800" dirty="0" smtClean="0">
                <a:solidFill>
                  <a:schemeClr val="tx2"/>
                </a:solidFill>
              </a:rPr>
              <a:t>, bak git!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 smtClean="0">
                <a:solidFill>
                  <a:schemeClr val="tx1"/>
                </a:solidFill>
              </a:rPr>
              <a:t>Tamam, sinirlenme </a:t>
            </a:r>
            <a:r>
              <a:rPr lang="tr-TR" sz="2000" dirty="0" err="1" smtClean="0">
                <a:solidFill>
                  <a:schemeClr val="tx1"/>
                </a:solidFill>
              </a:rPr>
              <a:t>Red</a:t>
            </a:r>
            <a:r>
              <a:rPr lang="tr-TR" sz="2000" dirty="0" smtClean="0">
                <a:solidFill>
                  <a:schemeClr val="tx1"/>
                </a:solidFill>
              </a:rPr>
              <a:t>. </a:t>
            </a:r>
            <a:r>
              <a:rPr lang="tr-TR" sz="1800" dirty="0" smtClean="0"/>
              <a:t>(Program sonlanır)</a:t>
            </a:r>
          </a:p>
        </p:txBody>
      </p:sp>
      <p:pic>
        <p:nvPicPr>
          <p:cNvPr id="6" name="5 Resim" descr="oğlum-bak-git_271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571480"/>
            <a:ext cx="2715641" cy="204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000636"/>
            <a:ext cx="1214446" cy="123987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SLAYTLAR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Ek slaytlar derste değinilmeyen slaytlardır.</a:t>
            </a:r>
          </a:p>
          <a:p>
            <a:pPr lvl="1"/>
            <a:r>
              <a:rPr lang="tr-TR" dirty="0" smtClean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 smtClean="0"/>
              <a:t>Bunlar sınavlarda sorumlu olduğunuz slaytlardır.</a:t>
            </a:r>
          </a:p>
          <a:p>
            <a:pPr lvl="1"/>
            <a:r>
              <a:rPr lang="tr-TR" dirty="0" smtClean="0"/>
              <a:t>Ancak derste değinilenler kadar öncelikli olarak sınavda yer almayabilirler.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Ünlü Uyumu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Kullanıcıdan bir kelime alıp kelimenin küçük ünlü uyumu kurallarına uyup uymadığını kontrol eden programı yazın. Küçük ünlü uyumu kuralları;</a:t>
            </a:r>
          </a:p>
          <a:p>
            <a:pPr>
              <a:buNone/>
            </a:pPr>
            <a:r>
              <a:rPr lang="tr-TR" dirty="0" smtClean="0"/>
              <a:t>Kelimedeki bir sesli harf a, e ya da i ise sonraki sesli harf de a, e ya da i olmalıdır.</a:t>
            </a:r>
          </a:p>
          <a:p>
            <a:pPr>
              <a:buNone/>
            </a:pPr>
            <a:r>
              <a:rPr lang="tr-TR" dirty="0" smtClean="0"/>
              <a:t>Kelimedeki bir sesli harf o ya da u ise sonraki sesli harf a, e ya da u olmalıdır.</a:t>
            </a:r>
          </a:p>
          <a:p>
            <a:r>
              <a:rPr lang="tr-TR" b="1" dirty="0" smtClean="0"/>
              <a:t>Örnek girdi çıktı: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anlasmak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sahip.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cilek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sahip.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yuruyorum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 </a:t>
            </a:r>
            <a:r>
              <a:rPr lang="tr-TR" dirty="0" err="1" smtClean="0"/>
              <a:t>degil</a:t>
            </a:r>
            <a:r>
              <a:rPr lang="tr-TR" dirty="0" smtClean="0"/>
              <a:t>.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buralardayim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sahip.</a:t>
            </a:r>
            <a:endParaRPr lang="tr-TR" dirty="0"/>
          </a:p>
        </p:txBody>
      </p:sp>
      <p:pic>
        <p:nvPicPr>
          <p:cNvPr id="4" name="3 Resim" descr="Adsı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357694"/>
            <a:ext cx="2759652" cy="1595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 rot="21178984">
            <a:off x="6343416" y="600197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Küçük Ünlü Uyumu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Geçmiş bir DÖNEM SONU SINAVI sorusu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string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smtClean="0"/>
              <a:t>// BURADA PROTOTIPIN OLDUGUNU VARSAYINIZ.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>
              <a:buNone/>
            </a:pPr>
            <a:r>
              <a:rPr lang="tr-TR" dirty="0" smtClean="0"/>
              <a:t>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dizgi[2][101], x;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while</a:t>
            </a:r>
            <a:r>
              <a:rPr lang="tr-TR" dirty="0" smtClean="0"/>
              <a:t>(1)</a:t>
            </a:r>
          </a:p>
          <a:p>
            <a:pPr>
              <a:buNone/>
            </a:pPr>
            <a:r>
              <a:rPr lang="tr-TR" dirty="0" smtClean="0"/>
              <a:t>	{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printf</a:t>
            </a:r>
            <a:r>
              <a:rPr lang="tr-TR" dirty="0" smtClean="0"/>
              <a:t>("Dizgi1:");</a:t>
            </a:r>
          </a:p>
          <a:p>
            <a:pPr>
              <a:buNone/>
            </a:pPr>
            <a:r>
              <a:rPr lang="tr-TR" dirty="0" smtClean="0"/>
              <a:t>		scanf("%s", dizgi[0]);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printf</a:t>
            </a:r>
            <a:r>
              <a:rPr lang="tr-TR" dirty="0" smtClean="0"/>
              <a:t>("Dizgi2:");</a:t>
            </a:r>
          </a:p>
          <a:p>
            <a:pPr>
              <a:buNone/>
            </a:pPr>
            <a:r>
              <a:rPr lang="tr-TR" dirty="0" smtClean="0"/>
              <a:t>		scanf("%s", dizgi[1]);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char</a:t>
            </a:r>
            <a:r>
              <a:rPr lang="tr-TR" dirty="0" smtClean="0"/>
              <a:t> </a:t>
            </a:r>
            <a:r>
              <a:rPr lang="tr-TR" dirty="0" err="1" smtClean="0"/>
              <a:t>sonuc</a:t>
            </a:r>
            <a:r>
              <a:rPr lang="tr-TR" dirty="0" smtClean="0"/>
              <a:t>[2*</a:t>
            </a:r>
            <a:r>
              <a:rPr lang="tr-TR" dirty="0" err="1" smtClean="0"/>
              <a:t>strlen</a:t>
            </a:r>
            <a:r>
              <a:rPr lang="tr-TR" dirty="0" smtClean="0"/>
              <a:t>(dizgi[0])+1];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b="1" dirty="0" err="1" smtClean="0"/>
              <a:t>fonk</a:t>
            </a:r>
            <a:r>
              <a:rPr lang="tr-TR" b="1" dirty="0" smtClean="0"/>
              <a:t>(dizgi, </a:t>
            </a:r>
            <a:r>
              <a:rPr lang="tr-TR" b="1" dirty="0" err="1" smtClean="0"/>
              <a:t>sonuc</a:t>
            </a:r>
            <a:r>
              <a:rPr lang="tr-TR" b="1" dirty="0" smtClean="0"/>
              <a:t>, &amp;x);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printf</a:t>
            </a:r>
            <a:r>
              <a:rPr lang="tr-TR" dirty="0" smtClean="0"/>
              <a:t>("%c:%s\n\n", x, </a:t>
            </a:r>
            <a:r>
              <a:rPr lang="tr-TR" dirty="0" err="1" smtClean="0"/>
              <a:t>sonuc</a:t>
            </a:r>
            <a:r>
              <a:rPr lang="tr-TR" dirty="0" smtClean="0"/>
              <a:t>);</a:t>
            </a:r>
          </a:p>
          <a:p>
            <a:pPr>
              <a:buNone/>
            </a:pPr>
            <a:r>
              <a:rPr lang="tr-TR" dirty="0" smtClean="0"/>
              <a:t>	}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1;</a:t>
            </a:r>
          </a:p>
          <a:p>
            <a:pPr>
              <a:buNone/>
            </a:pPr>
            <a:r>
              <a:rPr lang="tr-TR" dirty="0" smtClean="0"/>
              <a:t>}</a:t>
            </a:r>
          </a:p>
          <a:p>
            <a:pPr>
              <a:buNone/>
            </a:pPr>
            <a:r>
              <a:rPr lang="tr-TR" dirty="0" smtClean="0"/>
              <a:t>/*SİZDEN İSTENEN SADECE, KODUN GERİ KALAN KISMINI YAZMANIZDIR.*/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3"/>
          <a:srcRect t="5405"/>
          <a:stretch>
            <a:fillRect/>
          </a:stretch>
        </p:blipFill>
        <p:spPr bwMode="auto">
          <a:xfrm>
            <a:off x="6357950" y="1714488"/>
            <a:ext cx="221457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786454"/>
            <a:ext cx="1049566" cy="10715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214290"/>
            <a:ext cx="8229600" cy="990600"/>
          </a:xfrm>
        </p:spPr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361944"/>
            <a:ext cx="8229600" cy="3638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int</a:t>
            </a:r>
            <a:r>
              <a:rPr lang="tr-TR" sz="2400" dirty="0" smtClean="0"/>
              <a:t> a[3] = {4,6,2};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int</a:t>
            </a:r>
            <a:r>
              <a:rPr lang="tr-TR" sz="2400" dirty="0" smtClean="0"/>
              <a:t>* b = &amp;a[1]; 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int</a:t>
            </a:r>
            <a:r>
              <a:rPr lang="tr-TR" sz="2400" dirty="0" smtClean="0"/>
              <a:t> **c;</a:t>
            </a:r>
          </a:p>
          <a:p>
            <a:pPr>
              <a:buNone/>
            </a:pPr>
            <a:r>
              <a:rPr lang="tr-TR" sz="2400" dirty="0" smtClean="0"/>
              <a:t>	c = &amp;b;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("%d",a[1]);</a:t>
            </a:r>
          </a:p>
          <a:p>
            <a:pPr>
              <a:buNone/>
            </a:pPr>
            <a:r>
              <a:rPr lang="tr-TR" sz="2400" dirty="0" smtClean="0"/>
              <a:t>	(**c)--;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("%d",a[1]);</a:t>
            </a:r>
          </a:p>
          <a:p>
            <a:pPr>
              <a:buNone/>
            </a:pPr>
            <a:r>
              <a:rPr lang="tr-TR" sz="2400" dirty="0" smtClean="0"/>
              <a:t>	(*b)--;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("%d",*b);</a:t>
            </a:r>
          </a:p>
          <a:p>
            <a:pPr>
              <a:buNone/>
            </a:pPr>
            <a:r>
              <a:rPr lang="tr-TR" sz="2400" dirty="0" smtClean="0"/>
              <a:t>	b--;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("%d",*b);</a:t>
            </a:r>
          </a:p>
        </p:txBody>
      </p:sp>
      <p:pic>
        <p:nvPicPr>
          <p:cNvPr id="4" name="3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143380"/>
            <a:ext cx="2371344" cy="178003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000628" y="2428868"/>
            <a:ext cx="35719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i="1" dirty="0" smtClean="0"/>
              <a:t>İşaretçinin değerini (işaret ettiği yerin değerini değil) bir artırırsanız, işaretçi dizinin bir elemanına işaret ediyorsa bir sonrakine işaret etmeye başlar.</a:t>
            </a:r>
            <a:endParaRPr lang="tr-TR" i="1" dirty="0"/>
          </a:p>
        </p:txBody>
      </p:sp>
      <p:cxnSp>
        <p:nvCxnSpPr>
          <p:cNvPr id="9" name="8 Düz Ok Bağlayıcısı"/>
          <p:cNvCxnSpPr>
            <a:stCxn id="11" idx="2"/>
          </p:cNvCxnSpPr>
          <p:nvPr/>
        </p:nvCxnSpPr>
        <p:spPr>
          <a:xfrm rot="16200000" flipH="1">
            <a:off x="5292451" y="1077617"/>
            <a:ext cx="20217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3786182" y="100010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Aralarda boşluk yoktur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357554" y="5429264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i="1" dirty="0" smtClean="0"/>
              <a:t>İşaretçinin (bu örnekteki gibi) işaretçisi olabilir.</a:t>
            </a:r>
            <a:endParaRPr lang="tr-TR" i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429256" y="164305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6544</a:t>
            </a:r>
            <a:endParaRPr lang="tr-TR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Duyuru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Bir sonraki ders </a:t>
            </a:r>
            <a:r>
              <a:rPr lang="tr-TR" i="1" dirty="0" smtClean="0">
                <a:solidFill>
                  <a:srgbClr val="C00000"/>
                </a:solidFill>
              </a:rPr>
              <a:t>Uygulamalı Ders </a:t>
            </a:r>
            <a:r>
              <a:rPr lang="tr-TR" dirty="0" smtClean="0"/>
              <a:t>olarak yapılacaktır. </a:t>
            </a:r>
          </a:p>
          <a:p>
            <a:r>
              <a:rPr lang="tr-TR" dirty="0" smtClean="0"/>
              <a:t>Şube2 Ders 3-4 saatinde ve ST2'de</a:t>
            </a:r>
          </a:p>
          <a:p>
            <a:pPr lvl="1"/>
            <a:r>
              <a:rPr lang="tr-TR" dirty="0" smtClean="0"/>
              <a:t>Şube 2: Salı 15:30-17:20 ST2</a:t>
            </a:r>
          </a:p>
          <a:p>
            <a:r>
              <a:rPr lang="tr-TR" dirty="0" smtClean="0"/>
              <a:t>Şube 1 ve Şube 3 Ders 5-6 saatinde ve </a:t>
            </a:r>
            <a:r>
              <a:rPr lang="tr-TR" sz="3200" b="1" u="sng" dirty="0" smtClean="0">
                <a:solidFill>
                  <a:srgbClr val="002060"/>
                </a:solidFill>
              </a:rPr>
              <a:t>Amfi1'de</a:t>
            </a:r>
            <a:endParaRPr lang="tr-TR" b="1" u="sng" dirty="0" smtClean="0">
              <a:solidFill>
                <a:srgbClr val="002060"/>
              </a:solidFill>
            </a:endParaRPr>
          </a:p>
          <a:p>
            <a:pPr lvl="1"/>
            <a:r>
              <a:rPr lang="tr-TR" dirty="0" smtClean="0"/>
              <a:t>Şube 1: Cuma 10:30-12:20 Amfi1 (Perşembe günü ders yok)</a:t>
            </a:r>
          </a:p>
          <a:p>
            <a:pPr lvl="1"/>
            <a:r>
              <a:rPr lang="tr-TR" dirty="0" smtClean="0"/>
              <a:t>Şube 3: Cuma 16:30-18:20 Amfi1 (Perşembe günü ders yok)</a:t>
            </a:r>
          </a:p>
          <a:p>
            <a:pPr>
              <a:buNone/>
            </a:pPr>
            <a:r>
              <a:rPr lang="tr-TR" dirty="0" smtClean="0"/>
              <a:t>(bkz. Piazza -&gt; Zaman Çizelgesi)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714884"/>
            <a:ext cx="6535902" cy="971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big_f2105649-d279-4ebb-901e-0b33c09d816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5966" flipH="1">
            <a:off x="4857752" y="2428868"/>
            <a:ext cx="3571900" cy="35719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Bil141 hatıralar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1600" i="1" dirty="0" smtClean="0"/>
              <a:t>Durum tespiti çalışması</a:t>
            </a:r>
            <a:endParaRPr lang="tr-TR" sz="1600" i="1" dirty="0"/>
          </a:p>
        </p:txBody>
      </p:sp>
      <p:pic>
        <p:nvPicPr>
          <p:cNvPr id="102402" name="Picture 2" descr="C:\Users\User\Desktop\Dersler\02 25 DERSLERİ-Hafta9\Ekran AlıntısıFF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357298"/>
            <a:ext cx="6205531" cy="43892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Sözlü/Çekiliş kodu – Yapı kullanımlı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getch</a:t>
            </a:r>
            <a:r>
              <a:rPr lang="tr-TR" dirty="0" smtClean="0"/>
              <a:t>()</a:t>
            </a:r>
          </a:p>
          <a:p>
            <a:r>
              <a:rPr lang="tr-TR" dirty="0" err="1" smtClean="0"/>
              <a:t>rand</a:t>
            </a:r>
            <a:r>
              <a:rPr lang="tr-TR" dirty="0" smtClean="0"/>
              <a:t>()</a:t>
            </a:r>
          </a:p>
          <a:p>
            <a:r>
              <a:rPr lang="tr-TR" dirty="0" smtClean="0"/>
              <a:t>dizi</a:t>
            </a:r>
          </a:p>
          <a:p>
            <a:r>
              <a:rPr lang="tr-TR" dirty="0" smtClean="0"/>
              <a:t>dizgi</a:t>
            </a:r>
          </a:p>
          <a:p>
            <a:r>
              <a:rPr lang="tr-TR" dirty="0" err="1" smtClean="0"/>
              <a:t>Sleep</a:t>
            </a:r>
            <a:endParaRPr lang="tr-TR" dirty="0" smtClean="0"/>
          </a:p>
          <a:p>
            <a:r>
              <a:rPr lang="tr-TR" dirty="0" smtClean="0"/>
              <a:t>kullanımları</a:t>
            </a:r>
            <a:endParaRPr lang="tr-TR" dirty="0"/>
          </a:p>
        </p:txBody>
      </p:sp>
      <p:pic>
        <p:nvPicPr>
          <p:cNvPr id="4" name="3 Resim" descr="Professor_Cat.jpg"/>
          <p:cNvPicPr>
            <a:picLocks noChangeAspect="1"/>
          </p:cNvPicPr>
          <p:nvPr/>
        </p:nvPicPr>
        <p:blipFill>
          <a:blip r:embed="rId2"/>
          <a:srcRect b="7622"/>
          <a:stretch>
            <a:fillRect/>
          </a:stretch>
        </p:blipFill>
        <p:spPr>
          <a:xfrm>
            <a:off x="3786182" y="1357298"/>
            <a:ext cx="2899954" cy="264320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85786" y="435769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Öğrenci listesini yoklama.</a:t>
            </a:r>
            <a:r>
              <a:rPr lang="tr-TR" sz="2400" dirty="0" err="1" smtClean="0"/>
              <a:t>txt</a:t>
            </a:r>
            <a:r>
              <a:rPr lang="tr-TR" sz="2400" dirty="0" smtClean="0"/>
              <a:t> isimli bir dosyadan çekip </a:t>
            </a:r>
            <a:r>
              <a:rPr lang="tr-TR" sz="2400" dirty="0" err="1" smtClean="0"/>
              <a:t>enter’a</a:t>
            </a:r>
            <a:r>
              <a:rPr lang="tr-TR" sz="2400" dirty="0" smtClean="0"/>
              <a:t> basıldığında isimleri ekranda tek tek, hızlı hızlı, rastgele sırayla gösteren ve sonra değişim hızı yavaşlayıp bir isimde duran bir kod yazınız.</a:t>
            </a:r>
            <a:endParaRPr lang="tr-T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1.ders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 Sınav II </a:t>
            </a:r>
            <a:r>
              <a:rPr lang="tr-TR" dirty="0" err="1" smtClean="0"/>
              <a:t>Hk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714348" y="5143512"/>
            <a:ext cx="8215370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tr-TR" sz="2000" dirty="0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0999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Ara Sınav II : 10 Mart Pazar günü 17:30-19:30</a:t>
            </a:r>
          </a:p>
          <a:p>
            <a:pPr lvl="1"/>
            <a:r>
              <a:rPr lang="tr-TR" dirty="0" smtClean="0"/>
              <a:t>Öğrenci bilgisayarıyla Pazar günü 20 </a:t>
            </a:r>
            <a:r>
              <a:rPr lang="tr-TR" dirty="0" err="1" smtClean="0"/>
              <a:t>dk</a:t>
            </a:r>
            <a:r>
              <a:rPr lang="tr-TR" dirty="0" smtClean="0"/>
              <a:t> öncesinden sınav yerine gelir, sınavda kendisine kağıt ile verilen 2 adet soruyu çözer.</a:t>
            </a:r>
          </a:p>
          <a:p>
            <a:pPr lvl="1"/>
            <a:r>
              <a:rPr lang="tr-TR" dirty="0" smtClean="0"/>
              <a:t>Önlü arkalı, kod vs. içerebilen, </a:t>
            </a:r>
            <a:r>
              <a:rPr lang="tr-TR" b="1" dirty="0" smtClean="0"/>
              <a:t>kendi el yazısıyla yazılı,</a:t>
            </a:r>
            <a:r>
              <a:rPr lang="tr-TR" dirty="0" smtClean="0"/>
              <a:t> A4 boyutundaki bir </a:t>
            </a:r>
            <a:r>
              <a:rPr lang="tr-TR" b="1" i="1" dirty="0" smtClean="0">
                <a:solidFill>
                  <a:srgbClr val="0070C0"/>
                </a:solidFill>
              </a:rPr>
              <a:t>İPUCU KAĞIDINI  ve  </a:t>
            </a:r>
            <a:r>
              <a:rPr lang="tr-TR" b="1" i="1" dirty="0" err="1" smtClean="0">
                <a:solidFill>
                  <a:srgbClr val="0070C0"/>
                </a:solidFill>
              </a:rPr>
              <a:t>DevCpp'ındaki</a:t>
            </a:r>
            <a:r>
              <a:rPr lang="tr-TR" b="1" i="1" dirty="0" smtClean="0">
                <a:solidFill>
                  <a:srgbClr val="0070C0"/>
                </a:solidFill>
              </a:rPr>
              <a:t>  KOD PARÇALARINI </a:t>
            </a:r>
            <a:r>
              <a:rPr lang="tr-TR" dirty="0" smtClean="0"/>
              <a:t>sınavda kullanabilir.</a:t>
            </a:r>
          </a:p>
          <a:p>
            <a:pPr lvl="1"/>
            <a:r>
              <a:rPr lang="tr-TR" dirty="0" smtClean="0"/>
              <a:t>Sınav esnasında öğrencinin bilgisayarında </a:t>
            </a:r>
            <a:r>
              <a:rPr lang="tr-TR" b="1" dirty="0" smtClean="0"/>
              <a:t>sadece derleyici açık olur ve sadece kod yazdığı sekmeler(her soru için birer sekme) açık olur.</a:t>
            </a:r>
            <a:r>
              <a:rPr lang="tr-TR" dirty="0" smtClean="0"/>
              <a:t> İnternet, ders slaytları vs. erişimi yasaktır.</a:t>
            </a:r>
          </a:p>
          <a:p>
            <a:pPr lvl="1"/>
            <a:r>
              <a:rPr lang="tr-TR" dirty="0" smtClean="0"/>
              <a:t>Çözümünü tamamlayan öğrenci, gözetmenin onayıyla internete girer ve çalışmasını gönderir.</a:t>
            </a:r>
          </a:p>
          <a:p>
            <a:pPr lvl="1"/>
            <a:r>
              <a:rPr lang="tr-TR" dirty="0" smtClean="0"/>
              <a:t>Detaylı bilgilendirme Piazza’da (</a:t>
            </a:r>
            <a:r>
              <a:rPr lang="tr-TR" dirty="0" err="1" smtClean="0"/>
              <a:t>BilgisayarliSinavBilgilendirme</a:t>
            </a:r>
            <a:r>
              <a:rPr lang="tr-TR" dirty="0" smtClean="0"/>
              <a:t>.</a:t>
            </a:r>
            <a:r>
              <a:rPr lang="tr-TR" dirty="0" err="1" smtClean="0"/>
              <a:t>pdf</a:t>
            </a:r>
            <a:r>
              <a:rPr lang="tr-TR" dirty="0" smtClean="0"/>
              <a:t>) mevcuttur.</a:t>
            </a:r>
          </a:p>
          <a:p>
            <a:endParaRPr lang="tr-TR" dirty="0" smtClean="0"/>
          </a:p>
        </p:txBody>
      </p:sp>
      <p:pic>
        <p:nvPicPr>
          <p:cNvPr id="9" name="8 Resim" descr="uzatma-kablosu-cesitleri_8111-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929198"/>
            <a:ext cx="1714512" cy="16665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ÖĞRETMEN KODU</a:t>
            </a:r>
          </a:p>
          <a:p>
            <a:r>
              <a:rPr lang="tr-TR" sz="4400" dirty="0" smtClean="0"/>
              <a:t>ALIŞTIRMASI</a:t>
            </a:r>
          </a:p>
        </p:txBody>
      </p:sp>
      <p:pic>
        <p:nvPicPr>
          <p:cNvPr id="6" name="Picture 4" descr="http://www3.qcc.cuny.edu/WikiFiles/image/cat_writ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2714644" cy="37273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Yuvarlatılmış Dikdörtgen"/>
          <p:cNvSpPr/>
          <p:nvPr/>
        </p:nvSpPr>
        <p:spPr>
          <a:xfrm>
            <a:off x="1857356" y="3000372"/>
            <a:ext cx="18573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 BEBEK ADIMLI </a:t>
            </a:r>
          </a:p>
          <a:p>
            <a:pPr algn="ctr"/>
            <a:r>
              <a:rPr lang="tr-TR" dirty="0" smtClean="0"/>
              <a:t>SÖZDE KOD</a:t>
            </a:r>
            <a:endParaRPr lang="tr-TR" dirty="0"/>
          </a:p>
        </p:txBody>
      </p:sp>
      <p:pic>
        <p:nvPicPr>
          <p:cNvPr id="7" name="6 Resim" descr="Image result for emekleyen bebek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86050" y="3500438"/>
            <a:ext cx="1080000" cy="9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29633</TotalTime>
  <Words>963</Words>
  <PresentationFormat>Ekran Gösterisi (4:3)</PresentationFormat>
  <Paragraphs>212</Paragraphs>
  <Slides>22</Slides>
  <Notes>0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Kaynak</vt:lpstr>
      <vt:lpstr>BİLGİSAYAR PROGRAMLAMA</vt:lpstr>
      <vt:lpstr>Alıştırma (SUNU06 ek slaytlarından)</vt:lpstr>
      <vt:lpstr>Uygulama</vt:lpstr>
      <vt:lpstr>Duyuru</vt:lpstr>
      <vt:lpstr>Bunu biliyor musunuz? Bil141 hatıralar</vt:lpstr>
      <vt:lpstr>Sözlü/Çekiliş kodu – Yapı kullanımlı</vt:lpstr>
      <vt:lpstr>Anlayamadığınız yerleri bizlere sorunuz.</vt:lpstr>
      <vt:lpstr>Ara Sınav II Hk.</vt:lpstr>
      <vt:lpstr>Slayt 9</vt:lpstr>
      <vt:lpstr>ALIŞTIRMA</vt:lpstr>
      <vt:lpstr>Bunu biliyor musunuz? Bil141 hatıralar</vt:lpstr>
      <vt:lpstr>Alıştırma: Ekran çıktısı</vt:lpstr>
      <vt:lpstr>Bunu biliyor musunuz? Bil141 hatıralar</vt:lpstr>
      <vt:lpstr>Alıştırma</vt:lpstr>
      <vt:lpstr>ALIŞTIRMA-2</vt:lpstr>
      <vt:lpstr>Bunu biliyor musunuz?</vt:lpstr>
      <vt:lpstr>Alıştırma: İkizkenar Üçgen</vt:lpstr>
      <vt:lpstr>Anlayamadığınız yerleri bizlere sorunuz.</vt:lpstr>
      <vt:lpstr>UYGULAMALI DERS</vt:lpstr>
      <vt:lpstr>EK SLAYTLAR</vt:lpstr>
      <vt:lpstr>Küçük Ünlü Uyumu</vt:lpstr>
      <vt:lpstr>Geçmiş bir DÖNEM SONU SINAVI sorusu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Oğuz Hanoğlu</dc:creator>
  <cp:lastModifiedBy>Oguz Hanoglu</cp:lastModifiedBy>
  <cp:revision>969</cp:revision>
  <dcterms:modified xsi:type="dcterms:W3CDTF">2019-03-05T06:30:15Z</dcterms:modified>
</cp:coreProperties>
</file>