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1184" r:id="rId3"/>
    <p:sldId id="1189" r:id="rId4"/>
    <p:sldId id="1165" r:id="rId5"/>
    <p:sldId id="1166" r:id="rId6"/>
    <p:sldId id="1162" r:id="rId7"/>
    <p:sldId id="1167" r:id="rId8"/>
    <p:sldId id="1185" r:id="rId9"/>
    <p:sldId id="1168" r:id="rId10"/>
    <p:sldId id="1169" r:id="rId11"/>
    <p:sldId id="1170" r:id="rId12"/>
    <p:sldId id="1171" r:id="rId13"/>
    <p:sldId id="1197" r:id="rId14"/>
    <p:sldId id="1198" r:id="rId15"/>
    <p:sldId id="1199" r:id="rId16"/>
    <p:sldId id="1172" r:id="rId17"/>
    <p:sldId id="1173" r:id="rId18"/>
    <p:sldId id="1174" r:id="rId19"/>
    <p:sldId id="1175" r:id="rId20"/>
    <p:sldId id="1164" r:id="rId21"/>
    <p:sldId id="1196" r:id="rId22"/>
    <p:sldId id="1176" r:id="rId23"/>
    <p:sldId id="1180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294" autoAdjust="0"/>
    <p:restoredTop sz="89965" autoAdjust="0"/>
  </p:normalViewPr>
  <p:slideViewPr>
    <p:cSldViewPr>
      <p:cViewPr>
        <p:scale>
          <a:sx n="75" d="100"/>
          <a:sy n="75" d="100"/>
        </p:scale>
        <p:origin x="-124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05473-C16F-499C-B527-ACBB5A5332AF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DFE13-8A8D-4C5C-8CE0-CAD69FC1488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31D0BE-2059-4C0E-922E-4E35BBE6A32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714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10:03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10:01+1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2E17392-9618-514E-B7EF-EE7C4014954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20 Dikdörtgen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Dikdörtgen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Dikdörtgen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2E17392-9618-514E-B7EF-EE7C4014954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ikdörtgen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E17392-9618-514E-B7EF-EE7C4014954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2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Düz Bağlayıcı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gif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ndows-commandline.com/gcc-not-recognized-internal-external-comman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BİLGİSAYAR PROGRAMLAMA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OĞUZ HANOĞLU</a:t>
            </a:r>
            <a:endParaRPr lang="en-US" sz="2400" dirty="0"/>
          </a:p>
        </p:txBody>
      </p:sp>
      <p:pic>
        <p:nvPicPr>
          <p:cNvPr id="4" name="Picture 7" descr="http://www.hindscc.edu/Assets/images/computer-programming-te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4000496" cy="2669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16930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Komut Ekranında </a:t>
            </a:r>
            <a:r>
              <a:rPr lang="tr-TR" dirty="0" err="1" smtClean="0"/>
              <a:t>gcc</a:t>
            </a:r>
            <a:r>
              <a:rPr lang="tr-TR" dirty="0" smtClean="0"/>
              <a:t> komutu çalışma ayarı</a:t>
            </a:r>
            <a:endParaRPr lang="tr-TR" dirty="0"/>
          </a:p>
        </p:txBody>
      </p:sp>
      <p:pic>
        <p:nvPicPr>
          <p:cNvPr id="5" name="4 İçerik Yer Tutucusu" descr="Adsız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452784"/>
            <a:ext cx="8229600" cy="4469957"/>
          </a:xfrm>
        </p:spPr>
      </p:pic>
      <p:cxnSp>
        <p:nvCxnSpPr>
          <p:cNvPr id="7" name="6 Düz Ok Bağlayıcısı"/>
          <p:cNvCxnSpPr/>
          <p:nvPr/>
        </p:nvCxnSpPr>
        <p:spPr>
          <a:xfrm>
            <a:off x="4143372" y="4104979"/>
            <a:ext cx="714380" cy="384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785786" y="3571876"/>
            <a:ext cx="33575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Bilgisayarınızda </a:t>
            </a:r>
            <a:r>
              <a:rPr lang="tr-TR" dirty="0" err="1" smtClean="0"/>
              <a:t>DevCpp’in</a:t>
            </a:r>
            <a:r>
              <a:rPr lang="tr-TR" dirty="0" smtClean="0"/>
              <a:t> kurulu olduğu adresi bulup, içindeki bin klasörünün adresini ekleyiniz.</a:t>
            </a:r>
            <a:endParaRPr lang="tr-TR" dirty="0"/>
          </a:p>
        </p:txBody>
      </p:sp>
      <p:sp>
        <p:nvSpPr>
          <p:cNvPr id="10" name="9 Oval"/>
          <p:cNvSpPr/>
          <p:nvPr/>
        </p:nvSpPr>
        <p:spPr>
          <a:xfrm>
            <a:off x="357158" y="2714620"/>
            <a:ext cx="1428760" cy="285752"/>
          </a:xfrm>
          <a:prstGeom prst="ellipse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3214678" y="4714884"/>
            <a:ext cx="1428760" cy="285752"/>
          </a:xfrm>
          <a:prstGeom prst="ellipse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Serbest Form"/>
          <p:cNvSpPr/>
          <p:nvPr/>
        </p:nvSpPr>
        <p:spPr>
          <a:xfrm>
            <a:off x="63500" y="3048000"/>
            <a:ext cx="3111500" cy="1816100"/>
          </a:xfrm>
          <a:custGeom>
            <a:avLst/>
            <a:gdLst>
              <a:gd name="connsiteX0" fmla="*/ 863600 w 3111500"/>
              <a:gd name="connsiteY0" fmla="*/ 0 h 1816100"/>
              <a:gd name="connsiteX1" fmla="*/ 0 w 3111500"/>
              <a:gd name="connsiteY1" fmla="*/ 1333500 h 1816100"/>
              <a:gd name="connsiteX2" fmla="*/ 3111500 w 3111500"/>
              <a:gd name="connsiteY2" fmla="*/ 181610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500" h="1816100">
                <a:moveTo>
                  <a:pt x="863600" y="0"/>
                </a:moveTo>
                <a:lnTo>
                  <a:pt x="0" y="1333500"/>
                </a:lnTo>
                <a:lnTo>
                  <a:pt x="3111500" y="1816100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10 Resim" descr="bilgisayar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1285860"/>
            <a:ext cx="1000132" cy="1021188"/>
          </a:xfrm>
          <a:prstGeom prst="rect">
            <a:avLst/>
          </a:prstGeom>
        </p:spPr>
      </p:pic>
      <p:sp>
        <p:nvSpPr>
          <p:cNvPr id="12" name="11 Yuvarlatılmış Dikdörtgen"/>
          <p:cNvSpPr/>
          <p:nvPr/>
        </p:nvSpPr>
        <p:spPr>
          <a:xfrm>
            <a:off x="4786314" y="4000504"/>
            <a:ext cx="2000264" cy="28575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143380"/>
            <a:ext cx="7063200" cy="193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Komut Ekranından derleme yapmak…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852742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/>
              <a:t>Komut ekranını açın:</a:t>
            </a:r>
          </a:p>
          <a:p>
            <a:pPr lvl="1"/>
            <a:r>
              <a:rPr lang="tr-TR" sz="2000" dirty="0" smtClean="0"/>
              <a:t>DERLEMEK İÇİN:</a:t>
            </a:r>
          </a:p>
          <a:p>
            <a:pPr lvl="2"/>
            <a:r>
              <a:rPr lang="tr-TR" sz="1800" dirty="0" smtClean="0"/>
              <a:t>KOMUT: </a:t>
            </a:r>
            <a:r>
              <a:rPr lang="tr-TR" sz="1800" b="1" dirty="0" err="1" smtClean="0">
                <a:solidFill>
                  <a:srgbClr val="0000FF"/>
                </a:solidFill>
              </a:rPr>
              <a:t>gcc</a:t>
            </a:r>
            <a:r>
              <a:rPr lang="tr-TR" sz="1800" b="1" dirty="0" smtClean="0">
                <a:solidFill>
                  <a:srgbClr val="0000FF"/>
                </a:solidFill>
              </a:rPr>
              <a:t>  </a:t>
            </a:r>
            <a:r>
              <a:rPr lang="tr-TR" sz="1800" b="1" dirty="0" err="1" smtClean="0">
                <a:solidFill>
                  <a:srgbClr val="0000FF"/>
                </a:solidFill>
              </a:rPr>
              <a:t>sevgiliKodcugum</a:t>
            </a:r>
            <a:r>
              <a:rPr lang="tr-TR" sz="1800" b="1" dirty="0" smtClean="0">
                <a:solidFill>
                  <a:srgbClr val="0000FF"/>
                </a:solidFill>
              </a:rPr>
              <a:t>.c  -o  </a:t>
            </a:r>
            <a:r>
              <a:rPr lang="tr-TR" sz="1800" b="1" dirty="0" err="1" smtClean="0">
                <a:solidFill>
                  <a:srgbClr val="0000FF"/>
                </a:solidFill>
              </a:rPr>
              <a:t>superKod</a:t>
            </a:r>
            <a:r>
              <a:rPr lang="tr-TR" sz="1800" b="1" dirty="0" smtClean="0">
                <a:solidFill>
                  <a:srgbClr val="0000FF"/>
                </a:solidFill>
              </a:rPr>
              <a:t>.</a:t>
            </a:r>
            <a:r>
              <a:rPr lang="tr-TR" sz="1800" b="1" dirty="0" err="1" smtClean="0">
                <a:solidFill>
                  <a:srgbClr val="0000FF"/>
                </a:solidFill>
              </a:rPr>
              <a:t>exe</a:t>
            </a:r>
            <a:endParaRPr lang="tr-TR" sz="1800" b="1" dirty="0" smtClean="0">
              <a:solidFill>
                <a:srgbClr val="0000FF"/>
              </a:solidFill>
            </a:endParaRPr>
          </a:p>
          <a:p>
            <a:pPr lvl="3"/>
            <a:r>
              <a:rPr lang="tr-TR" sz="1600" dirty="0" smtClean="0"/>
              <a:t>o </a:t>
            </a:r>
            <a:r>
              <a:rPr lang="tr-TR" sz="1600" dirty="0" err="1" smtClean="0"/>
              <a:t>output</a:t>
            </a:r>
            <a:r>
              <a:rPr lang="tr-TR" sz="1600" dirty="0" smtClean="0"/>
              <a:t> anlamında</a:t>
            </a:r>
          </a:p>
          <a:p>
            <a:pPr lvl="3"/>
            <a:r>
              <a:rPr lang="tr-TR" sz="1600" dirty="0" err="1" smtClean="0"/>
              <a:t>gcc</a:t>
            </a:r>
            <a:r>
              <a:rPr lang="tr-TR" sz="1600" dirty="0" smtClean="0"/>
              <a:t> GNU </a:t>
            </a:r>
            <a:r>
              <a:rPr lang="tr-TR" sz="1600" dirty="0" err="1" smtClean="0"/>
              <a:t>Compiler</a:t>
            </a:r>
            <a:r>
              <a:rPr lang="tr-TR" sz="1600" dirty="0" smtClean="0"/>
              <a:t> </a:t>
            </a:r>
            <a:r>
              <a:rPr lang="tr-TR" sz="1600" dirty="0" err="1" smtClean="0"/>
              <a:t>Collection</a:t>
            </a:r>
            <a:r>
              <a:rPr lang="tr-TR" sz="1600" dirty="0" smtClean="0"/>
              <a:t> </a:t>
            </a:r>
            <a:r>
              <a:rPr lang="tr-TR" sz="1200" dirty="0" smtClean="0"/>
              <a:t>(</a:t>
            </a:r>
            <a:r>
              <a:rPr lang="tr-TR" sz="1200" dirty="0" err="1" smtClean="0"/>
              <a:t>DevC</a:t>
            </a:r>
            <a:r>
              <a:rPr lang="tr-TR" sz="1200" dirty="0" smtClean="0"/>
              <a:t> ile birlikte yüklenmişti. Ayrıca da yüklenebilir.)</a:t>
            </a:r>
            <a:endParaRPr lang="tr-TR" sz="1600" dirty="0" smtClean="0"/>
          </a:p>
          <a:p>
            <a:pPr lvl="3"/>
            <a:r>
              <a:rPr lang="tr-TR" sz="1600" dirty="0" smtClean="0"/>
              <a:t>Belirtilen .c uzantılı dosyayı derleyip istenen isimli bir .</a:t>
            </a:r>
            <a:r>
              <a:rPr lang="tr-TR" sz="1600" dirty="0" err="1" smtClean="0"/>
              <a:t>exe</a:t>
            </a:r>
            <a:r>
              <a:rPr lang="tr-TR" sz="1600" dirty="0" smtClean="0"/>
              <a:t> dosyası oluşturur.</a:t>
            </a:r>
          </a:p>
          <a:p>
            <a:pPr lvl="1"/>
            <a:r>
              <a:rPr lang="tr-TR" sz="2000" dirty="0" smtClean="0"/>
              <a:t>ÇALIŞTIRMAK İÇİN:</a:t>
            </a:r>
          </a:p>
          <a:p>
            <a:pPr lvl="2"/>
            <a:r>
              <a:rPr lang="tr-TR" sz="1800" dirty="0" smtClean="0"/>
              <a:t>KOMUT: kod_ismi.</a:t>
            </a:r>
            <a:r>
              <a:rPr lang="tr-TR" sz="1800" dirty="0" err="1" smtClean="0"/>
              <a:t>exe</a:t>
            </a:r>
            <a:r>
              <a:rPr lang="tr-TR" sz="1800" dirty="0" smtClean="0"/>
              <a:t> ya da kod_ismi </a:t>
            </a:r>
            <a:r>
              <a:rPr lang="tr-TR" sz="1400" dirty="0" smtClean="0"/>
              <a:t>(.</a:t>
            </a:r>
            <a:r>
              <a:rPr lang="tr-TR" sz="1400" dirty="0" err="1" smtClean="0"/>
              <a:t>exe</a:t>
            </a:r>
            <a:r>
              <a:rPr lang="tr-TR" sz="1400" dirty="0" smtClean="0"/>
              <a:t> uzantılılarda sadece isim yeterli) </a:t>
            </a:r>
            <a:r>
              <a:rPr lang="tr-TR" sz="1800" dirty="0" smtClean="0"/>
              <a:t>yazmanız </a:t>
            </a:r>
            <a:r>
              <a:rPr lang="tr-TR" dirty="0" smtClean="0"/>
              <a:t>yeterlidir.</a:t>
            </a:r>
          </a:p>
          <a:p>
            <a:pPr lvl="3"/>
            <a:endParaRPr lang="tr-TR" dirty="0" smtClean="0"/>
          </a:p>
        </p:txBody>
      </p:sp>
      <p:cxnSp>
        <p:nvCxnSpPr>
          <p:cNvPr id="8" name="7 Düz Ok Bağlayıcısı"/>
          <p:cNvCxnSpPr/>
          <p:nvPr/>
        </p:nvCxnSpPr>
        <p:spPr>
          <a:xfrm>
            <a:off x="7143768" y="4857760"/>
            <a:ext cx="571504" cy="7143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7715272" y="4643446"/>
            <a:ext cx="1029836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100" dirty="0" smtClean="0"/>
              <a:t>Bu komuttan sonra derleme yapılır ve aynı klasöre .</a:t>
            </a:r>
            <a:r>
              <a:rPr lang="tr-TR" sz="1100" dirty="0" err="1" smtClean="0"/>
              <a:t>exe</a:t>
            </a:r>
            <a:r>
              <a:rPr lang="tr-TR" sz="1100" dirty="0" smtClean="0"/>
              <a:t> uzantılı dosya eklenir.</a:t>
            </a:r>
            <a:endParaRPr lang="tr-TR" sz="11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Komut Ekranı</a:t>
            </a:r>
            <a:endParaRPr lang="tr-TR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500034" y="1357298"/>
            <a:ext cx="3429024" cy="19288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Kod komut ekranından çağırılırken </a:t>
            </a:r>
            <a:r>
              <a:rPr lang="tr-TR" sz="1600" dirty="0" err="1" smtClean="0"/>
              <a:t>main</a:t>
            </a:r>
            <a:r>
              <a:rPr lang="tr-TR" sz="1600" dirty="0" smtClean="0"/>
              <a:t> fonksiyonuna argümanlar/parametreler gönderilebilir.</a:t>
            </a:r>
          </a:p>
          <a:p>
            <a:pPr algn="ctr"/>
            <a:r>
              <a:rPr lang="tr-TR" sz="1200" dirty="0" smtClean="0"/>
              <a:t>(</a:t>
            </a:r>
            <a:r>
              <a:rPr lang="tr-TR" sz="1200" dirty="0" err="1" smtClean="0"/>
              <a:t>main’den</a:t>
            </a:r>
            <a:r>
              <a:rPr lang="tr-TR" sz="1200" dirty="0" smtClean="0"/>
              <a:t> bir fonksiyon çağırırken parametre gönderebiliyoruz. </a:t>
            </a:r>
            <a:r>
              <a:rPr lang="tr-TR" sz="1200" dirty="0" err="1" smtClean="0"/>
              <a:t>main’i</a:t>
            </a:r>
            <a:r>
              <a:rPr lang="tr-TR" sz="1200" dirty="0" smtClean="0"/>
              <a:t> çağırırken niye gönderemeyelim?)</a:t>
            </a:r>
            <a:endParaRPr lang="tr-TR" sz="1200" dirty="0"/>
          </a:p>
        </p:txBody>
      </p:sp>
      <p:sp>
        <p:nvSpPr>
          <p:cNvPr id="6" name="5 Sağ Ok"/>
          <p:cNvSpPr/>
          <p:nvPr/>
        </p:nvSpPr>
        <p:spPr>
          <a:xfrm>
            <a:off x="4214810" y="1857364"/>
            <a:ext cx="92869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5429256" y="1357298"/>
            <a:ext cx="3071834" cy="4643470"/>
          </a:xfrm>
          <a:prstGeom prst="roundRect">
            <a:avLst>
              <a:gd name="adj" fmla="val 99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1600" dirty="0" smtClean="0"/>
              <a:t>Bu argümanların adedinde bir limit yoktur.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1600" dirty="0" smtClean="0"/>
              <a:t>Gönderilen adet </a:t>
            </a:r>
            <a:r>
              <a:rPr lang="tr-TR" sz="1600" dirty="0" err="1" smtClean="0"/>
              <a:t>argument</a:t>
            </a:r>
            <a:r>
              <a:rPr lang="tr-TR" sz="1600" dirty="0" smtClean="0"/>
              <a:t> </a:t>
            </a:r>
            <a:r>
              <a:rPr lang="tr-TR" sz="1600" dirty="0" err="1" smtClean="0"/>
              <a:t>count</a:t>
            </a:r>
            <a:r>
              <a:rPr lang="tr-TR" sz="1600" dirty="0" smtClean="0"/>
              <a:t> anlamındaki </a:t>
            </a:r>
            <a:r>
              <a:rPr lang="tr-TR" sz="1600" b="1" dirty="0" err="1" smtClean="0"/>
              <a:t>argc</a:t>
            </a:r>
            <a:r>
              <a:rPr lang="tr-TR" sz="1600" dirty="0" smtClean="0"/>
              <a:t> </a:t>
            </a:r>
            <a:r>
              <a:rPr lang="tr-TR" sz="1600" dirty="0" err="1" smtClean="0"/>
              <a:t>integer</a:t>
            </a:r>
            <a:r>
              <a:rPr lang="tr-TR" sz="1600" dirty="0" smtClean="0"/>
              <a:t> değişkenine kaydedilip, tüm parametreler bir dizgi dizisine </a:t>
            </a:r>
            <a:br>
              <a:rPr lang="tr-TR" sz="1600" dirty="0" smtClean="0"/>
            </a:br>
            <a:r>
              <a:rPr lang="tr-TR" sz="1600" dirty="0" smtClean="0"/>
              <a:t>(</a:t>
            </a:r>
            <a:r>
              <a:rPr lang="tr-TR" sz="1600" b="1" dirty="0" err="1" smtClean="0"/>
              <a:t>argv</a:t>
            </a:r>
            <a:r>
              <a:rPr lang="tr-TR" sz="1600" dirty="0" smtClean="0"/>
              <a:t> – </a:t>
            </a:r>
            <a:r>
              <a:rPr lang="tr-TR" sz="1600" dirty="0" err="1" smtClean="0"/>
              <a:t>argument</a:t>
            </a:r>
            <a:r>
              <a:rPr lang="tr-TR" sz="1600" dirty="0" smtClean="0"/>
              <a:t> </a:t>
            </a:r>
            <a:r>
              <a:rPr lang="tr-TR" sz="1600" dirty="0" err="1" smtClean="0"/>
              <a:t>vector</a:t>
            </a:r>
            <a:r>
              <a:rPr lang="tr-TR" sz="1600" dirty="0" smtClean="0"/>
              <a:t>) yerleştirilir.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1600" dirty="0" err="1" smtClean="0"/>
              <a:t>argc</a:t>
            </a:r>
            <a:r>
              <a:rPr lang="tr-TR" sz="1600" dirty="0" smtClean="0"/>
              <a:t> ve </a:t>
            </a:r>
            <a:r>
              <a:rPr lang="tr-TR" sz="1600" dirty="0" err="1" smtClean="0"/>
              <a:t>argv</a:t>
            </a:r>
            <a:r>
              <a:rPr lang="tr-TR" sz="1600" dirty="0" smtClean="0"/>
              <a:t> isimleri tipik isimlerdir ama siz başka isim de verebilirsiniz.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1600" dirty="0" err="1" smtClean="0"/>
              <a:t>argv</a:t>
            </a:r>
            <a:r>
              <a:rPr lang="tr-TR" sz="1600" dirty="0" smtClean="0"/>
              <a:t>[0] özel olarak dosyanın ismini içinde tutar. Dosya ismi kod çalıştırılırken kullanılan isimdir. Peşinden gelen ilk argüman </a:t>
            </a:r>
            <a:r>
              <a:rPr lang="tr-TR" sz="1600" dirty="0" err="1" smtClean="0"/>
              <a:t>argv</a:t>
            </a:r>
            <a:r>
              <a:rPr lang="tr-TR" sz="1600" dirty="0" smtClean="0"/>
              <a:t>[1]’e kaydedilir.</a:t>
            </a:r>
            <a:endParaRPr lang="tr-TR" sz="16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876"/>
            <a:ext cx="3954605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Komut Ekranı – çalışmasını anlatan kod örneği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04952"/>
            <a:ext cx="3328982" cy="3424246"/>
          </a:xfrm>
          <a:prstGeom prst="roundRect">
            <a:avLst>
              <a:gd name="adj" fmla="val 113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tr-TR" sz="1400" dirty="0" smtClean="0"/>
              <a:t>#</a:t>
            </a:r>
            <a:r>
              <a:rPr lang="tr-TR" sz="1400" dirty="0" err="1" smtClean="0"/>
              <a:t>include</a:t>
            </a:r>
            <a:r>
              <a:rPr lang="tr-TR" sz="1400" dirty="0" smtClean="0"/>
              <a:t> &lt;</a:t>
            </a:r>
            <a:r>
              <a:rPr lang="tr-TR" sz="1400" dirty="0" err="1" smtClean="0"/>
              <a:t>stdio</a:t>
            </a:r>
            <a:r>
              <a:rPr lang="tr-TR" sz="1400" dirty="0" smtClean="0"/>
              <a:t>.h&gt;</a:t>
            </a:r>
          </a:p>
          <a:p>
            <a:pPr>
              <a:buNone/>
            </a:pPr>
            <a:r>
              <a:rPr lang="tr-TR" sz="1400" dirty="0" err="1" smtClean="0"/>
              <a:t>int</a:t>
            </a:r>
            <a:r>
              <a:rPr lang="tr-TR" sz="1400" dirty="0" smtClean="0"/>
              <a:t> </a:t>
            </a:r>
            <a:r>
              <a:rPr lang="tr-TR" sz="1400" dirty="0" err="1" smtClean="0"/>
              <a:t>main</a:t>
            </a:r>
            <a:r>
              <a:rPr lang="tr-TR" sz="1400" dirty="0" smtClean="0"/>
              <a:t>(</a:t>
            </a:r>
            <a:r>
              <a:rPr lang="tr-TR" sz="1400" b="1" i="1" dirty="0" err="1" smtClean="0"/>
              <a:t>int</a:t>
            </a:r>
            <a:r>
              <a:rPr lang="tr-TR" sz="1400" b="1" i="1" dirty="0" smtClean="0"/>
              <a:t> </a:t>
            </a:r>
            <a:r>
              <a:rPr lang="tr-TR" sz="1400" b="1" i="1" dirty="0" err="1" smtClean="0"/>
              <a:t>argc</a:t>
            </a:r>
            <a:r>
              <a:rPr lang="tr-TR" sz="1400" b="1" i="1" dirty="0" smtClean="0"/>
              <a:t>, </a:t>
            </a:r>
            <a:r>
              <a:rPr lang="tr-TR" sz="1400" b="1" i="1" dirty="0" err="1" smtClean="0"/>
              <a:t>char</a:t>
            </a:r>
            <a:r>
              <a:rPr lang="tr-TR" sz="1400" b="1" i="1" dirty="0" smtClean="0"/>
              <a:t> *</a:t>
            </a:r>
            <a:r>
              <a:rPr lang="tr-TR" sz="1400" b="1" i="1" dirty="0" err="1" smtClean="0"/>
              <a:t>argv</a:t>
            </a:r>
            <a:r>
              <a:rPr lang="tr-TR" sz="1400" b="1" i="1" dirty="0" smtClean="0"/>
              <a:t>[]</a:t>
            </a:r>
            <a:r>
              <a:rPr lang="tr-TR" sz="1400" dirty="0" smtClean="0"/>
              <a:t>)</a:t>
            </a:r>
          </a:p>
          <a:p>
            <a:pPr>
              <a:buNone/>
            </a:pPr>
            <a:r>
              <a:rPr lang="tr-TR" sz="1400" dirty="0" smtClean="0"/>
              <a:t>{</a:t>
            </a:r>
          </a:p>
          <a:p>
            <a:pPr>
              <a:buNone/>
            </a:pPr>
            <a:r>
              <a:rPr lang="tr-TR" sz="1400" dirty="0" smtClean="0"/>
              <a:t>	</a:t>
            </a:r>
            <a:r>
              <a:rPr lang="tr-TR" sz="1400" dirty="0" err="1" smtClean="0"/>
              <a:t>printf</a:t>
            </a:r>
            <a:r>
              <a:rPr lang="tr-TR" sz="1400" dirty="0" smtClean="0"/>
              <a:t>("</a:t>
            </a:r>
            <a:r>
              <a:rPr lang="tr-TR" sz="1400" dirty="0" err="1" smtClean="0"/>
              <a:t>argc</a:t>
            </a:r>
            <a:r>
              <a:rPr lang="tr-TR" sz="1400" dirty="0" smtClean="0"/>
              <a:t> </a:t>
            </a:r>
            <a:r>
              <a:rPr lang="tr-TR" sz="1400" dirty="0" err="1" smtClean="0"/>
              <a:t>degeri</a:t>
            </a:r>
            <a:r>
              <a:rPr lang="tr-TR" sz="1400" dirty="0" smtClean="0"/>
              <a:t>:%d\n", </a:t>
            </a:r>
            <a:r>
              <a:rPr lang="tr-TR" sz="1400" dirty="0" err="1" smtClean="0"/>
              <a:t>argc</a:t>
            </a:r>
            <a:r>
              <a:rPr lang="tr-TR" sz="1400" dirty="0" smtClean="0"/>
              <a:t>);</a:t>
            </a:r>
          </a:p>
          <a:p>
            <a:pPr>
              <a:buNone/>
            </a:pPr>
            <a:r>
              <a:rPr lang="tr-TR" sz="1400" dirty="0" smtClean="0"/>
              <a:t>	</a:t>
            </a:r>
            <a:r>
              <a:rPr lang="tr-TR" sz="1400" dirty="0" err="1" smtClean="0"/>
              <a:t>int</a:t>
            </a:r>
            <a:r>
              <a:rPr lang="tr-TR" sz="1400" dirty="0" smtClean="0"/>
              <a:t> i;</a:t>
            </a:r>
          </a:p>
          <a:p>
            <a:pPr>
              <a:buNone/>
            </a:pPr>
            <a:r>
              <a:rPr lang="tr-TR" sz="1400" dirty="0" smtClean="0"/>
              <a:t>	</a:t>
            </a:r>
            <a:r>
              <a:rPr lang="tr-TR" sz="1400" dirty="0" err="1" smtClean="0"/>
              <a:t>for</a:t>
            </a:r>
            <a:r>
              <a:rPr lang="tr-TR" sz="1400" dirty="0" smtClean="0"/>
              <a:t>(i=0; i&lt;</a:t>
            </a:r>
            <a:r>
              <a:rPr lang="tr-TR" sz="1400" dirty="0" err="1" smtClean="0"/>
              <a:t>argc</a:t>
            </a:r>
            <a:r>
              <a:rPr lang="tr-TR" sz="1400" dirty="0" smtClean="0"/>
              <a:t>; i++)</a:t>
            </a:r>
          </a:p>
          <a:p>
            <a:pPr>
              <a:buNone/>
            </a:pPr>
            <a:r>
              <a:rPr lang="tr-TR" sz="1400" dirty="0" smtClean="0"/>
              <a:t>	{</a:t>
            </a:r>
          </a:p>
          <a:p>
            <a:pPr>
              <a:buNone/>
            </a:pPr>
            <a:r>
              <a:rPr lang="tr-TR" sz="1400" dirty="0" smtClean="0"/>
              <a:t>	</a:t>
            </a:r>
            <a:r>
              <a:rPr lang="tr-TR" sz="1400" dirty="0" err="1" smtClean="0"/>
              <a:t>printf</a:t>
            </a:r>
            <a:r>
              <a:rPr lang="tr-TR" sz="1400" dirty="0" smtClean="0"/>
              <a:t>("</a:t>
            </a:r>
            <a:r>
              <a:rPr lang="tr-TR" sz="1400" dirty="0" err="1" smtClean="0"/>
              <a:t>argv</a:t>
            </a:r>
            <a:r>
              <a:rPr lang="tr-TR" sz="1400" dirty="0" smtClean="0"/>
              <a:t>[%d]:%s\n",i, </a:t>
            </a:r>
            <a:r>
              <a:rPr lang="tr-TR" sz="1400" dirty="0" err="1" smtClean="0"/>
              <a:t>argv</a:t>
            </a:r>
            <a:r>
              <a:rPr lang="tr-TR" sz="1400" dirty="0" smtClean="0"/>
              <a:t>[i]);</a:t>
            </a:r>
          </a:p>
          <a:p>
            <a:pPr>
              <a:buNone/>
            </a:pPr>
            <a:r>
              <a:rPr lang="tr-TR" sz="1400" dirty="0" smtClean="0"/>
              <a:t>	}</a:t>
            </a:r>
          </a:p>
          <a:p>
            <a:pPr>
              <a:buNone/>
            </a:pPr>
            <a:r>
              <a:rPr lang="tr-TR" sz="1400" dirty="0" smtClean="0"/>
              <a:t>	</a:t>
            </a:r>
            <a:r>
              <a:rPr lang="tr-TR" sz="1400" dirty="0" err="1" smtClean="0"/>
              <a:t>return</a:t>
            </a:r>
            <a:r>
              <a:rPr lang="tr-TR" sz="1400" dirty="0" smtClean="0"/>
              <a:t> 0;</a:t>
            </a:r>
          </a:p>
          <a:p>
            <a:pPr>
              <a:buNone/>
            </a:pPr>
            <a:r>
              <a:rPr lang="tr-TR" sz="1400" dirty="0" smtClean="0"/>
              <a:t>}</a:t>
            </a:r>
            <a:endParaRPr lang="tr-TR" sz="14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285720" y="114298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kod.c içeriği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500306"/>
            <a:ext cx="4271886" cy="110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4857752" y="3643314"/>
            <a:ext cx="3143272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Derleyiciden çalıştırıldığında</a:t>
            </a:r>
            <a:endParaRPr lang="tr-TR" sz="1200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5072066" y="1214422"/>
            <a:ext cx="285752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Bu kısım tipik bir kalıptır. </a:t>
            </a:r>
            <a:r>
              <a:rPr lang="tr-TR" dirty="0" err="1" smtClean="0"/>
              <a:t>DevC’den</a:t>
            </a:r>
            <a:r>
              <a:rPr lang="tr-TR" dirty="0" smtClean="0"/>
              <a:t> proje açtığınızda da bu kısım otomatik olarak gelir.(deneyiniz)</a:t>
            </a:r>
            <a:endParaRPr lang="tr-TR" dirty="0"/>
          </a:p>
        </p:txBody>
      </p:sp>
      <p:cxnSp>
        <p:nvCxnSpPr>
          <p:cNvPr id="15" name="14 Düz Ok Bağlayıcısı"/>
          <p:cNvCxnSpPr/>
          <p:nvPr/>
        </p:nvCxnSpPr>
        <p:spPr>
          <a:xfrm flipV="1">
            <a:off x="2571736" y="1571612"/>
            <a:ext cx="235745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4357686" y="4429132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Derleyici .</a:t>
            </a:r>
            <a:r>
              <a:rPr lang="tr-TR" dirty="0" err="1" smtClean="0"/>
              <a:t>exe’ye</a:t>
            </a:r>
            <a:r>
              <a:rPr lang="tr-TR" dirty="0" smtClean="0"/>
              <a:t> dışarıdan parametre göndermediği için </a:t>
            </a:r>
            <a:r>
              <a:rPr lang="tr-TR" dirty="0" err="1" smtClean="0"/>
              <a:t>argv</a:t>
            </a:r>
            <a:r>
              <a:rPr lang="tr-TR" dirty="0" smtClean="0"/>
              <a:t> dizisi tek elemanlı kalmıştır. 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Komut Ekranı – çalışmasını anlatan kod örneği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14282" y="1504952"/>
            <a:ext cx="3857652" cy="3424246"/>
          </a:xfrm>
          <a:prstGeom prst="roundRect">
            <a:avLst>
              <a:gd name="adj" fmla="val 113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tr-TR" sz="1400" dirty="0" smtClean="0"/>
              <a:t>#</a:t>
            </a:r>
            <a:r>
              <a:rPr lang="tr-TR" sz="1400" dirty="0" err="1" smtClean="0"/>
              <a:t>include</a:t>
            </a:r>
            <a:r>
              <a:rPr lang="tr-TR" sz="1400" dirty="0" smtClean="0"/>
              <a:t> &lt;</a:t>
            </a:r>
            <a:r>
              <a:rPr lang="tr-TR" sz="1400" dirty="0" err="1" smtClean="0"/>
              <a:t>stdio</a:t>
            </a:r>
            <a:r>
              <a:rPr lang="tr-TR" sz="1400" dirty="0" smtClean="0"/>
              <a:t>.h&gt;</a:t>
            </a:r>
          </a:p>
          <a:p>
            <a:pPr>
              <a:buNone/>
            </a:pPr>
            <a:r>
              <a:rPr lang="tr-TR" sz="1400" dirty="0" err="1" smtClean="0"/>
              <a:t>int</a:t>
            </a:r>
            <a:r>
              <a:rPr lang="tr-TR" sz="1400" dirty="0" smtClean="0"/>
              <a:t> </a:t>
            </a:r>
            <a:r>
              <a:rPr lang="tr-TR" sz="1400" dirty="0" err="1" smtClean="0"/>
              <a:t>main</a:t>
            </a:r>
            <a:r>
              <a:rPr lang="tr-TR" sz="1400" dirty="0" smtClean="0"/>
              <a:t>(</a:t>
            </a:r>
            <a:r>
              <a:rPr lang="tr-TR" sz="1400" b="1" i="1" dirty="0" err="1" smtClean="0"/>
              <a:t>int</a:t>
            </a:r>
            <a:r>
              <a:rPr lang="tr-TR" sz="1400" b="1" i="1" dirty="0" smtClean="0"/>
              <a:t> </a:t>
            </a:r>
            <a:r>
              <a:rPr lang="tr-TR" sz="1400" b="1" i="1" dirty="0" err="1" smtClean="0"/>
              <a:t>argc</a:t>
            </a:r>
            <a:r>
              <a:rPr lang="tr-TR" sz="1400" b="1" i="1" dirty="0" smtClean="0"/>
              <a:t>, </a:t>
            </a:r>
            <a:r>
              <a:rPr lang="tr-TR" sz="1400" b="1" i="1" dirty="0" err="1" smtClean="0"/>
              <a:t>char</a:t>
            </a:r>
            <a:r>
              <a:rPr lang="tr-TR" sz="1400" b="1" i="1" dirty="0" smtClean="0"/>
              <a:t> *</a:t>
            </a:r>
            <a:r>
              <a:rPr lang="tr-TR" sz="1400" b="1" i="1" dirty="0" err="1" smtClean="0"/>
              <a:t>argv</a:t>
            </a:r>
            <a:r>
              <a:rPr lang="tr-TR" sz="1400" b="1" i="1" dirty="0" smtClean="0"/>
              <a:t>[]</a:t>
            </a:r>
            <a:r>
              <a:rPr lang="tr-TR" sz="1400" dirty="0" smtClean="0"/>
              <a:t>)</a:t>
            </a:r>
          </a:p>
          <a:p>
            <a:pPr>
              <a:buNone/>
            </a:pPr>
            <a:r>
              <a:rPr lang="tr-TR" sz="1400" dirty="0" smtClean="0"/>
              <a:t>{</a:t>
            </a:r>
          </a:p>
          <a:p>
            <a:pPr>
              <a:buNone/>
            </a:pPr>
            <a:r>
              <a:rPr lang="tr-TR" sz="1400" dirty="0" smtClean="0"/>
              <a:t>	</a:t>
            </a:r>
            <a:r>
              <a:rPr lang="tr-TR" sz="1400" dirty="0" err="1" smtClean="0"/>
              <a:t>printf</a:t>
            </a:r>
            <a:r>
              <a:rPr lang="tr-TR" sz="1400" dirty="0" smtClean="0"/>
              <a:t>("</a:t>
            </a:r>
            <a:r>
              <a:rPr lang="tr-TR" sz="1400" dirty="0" err="1" smtClean="0"/>
              <a:t>argc</a:t>
            </a:r>
            <a:r>
              <a:rPr lang="tr-TR" sz="1400" dirty="0" smtClean="0"/>
              <a:t> </a:t>
            </a:r>
            <a:r>
              <a:rPr lang="tr-TR" sz="1400" dirty="0" err="1" smtClean="0"/>
              <a:t>degeri</a:t>
            </a:r>
            <a:r>
              <a:rPr lang="tr-TR" sz="1400" dirty="0" smtClean="0"/>
              <a:t>:%d\n", </a:t>
            </a:r>
            <a:r>
              <a:rPr lang="tr-TR" sz="1400" dirty="0" err="1" smtClean="0"/>
              <a:t>argc</a:t>
            </a:r>
            <a:r>
              <a:rPr lang="tr-TR" sz="1400" dirty="0" smtClean="0"/>
              <a:t>);</a:t>
            </a:r>
          </a:p>
          <a:p>
            <a:pPr>
              <a:buNone/>
            </a:pPr>
            <a:r>
              <a:rPr lang="tr-TR" sz="1400" dirty="0" smtClean="0"/>
              <a:t>	</a:t>
            </a:r>
            <a:r>
              <a:rPr lang="tr-TR" sz="1400" dirty="0" err="1" smtClean="0"/>
              <a:t>int</a:t>
            </a:r>
            <a:r>
              <a:rPr lang="tr-TR" sz="1400" dirty="0" smtClean="0"/>
              <a:t> i;</a:t>
            </a:r>
          </a:p>
          <a:p>
            <a:pPr>
              <a:buNone/>
            </a:pPr>
            <a:r>
              <a:rPr lang="tr-TR" sz="1400" dirty="0" smtClean="0"/>
              <a:t>	</a:t>
            </a:r>
            <a:r>
              <a:rPr lang="tr-TR" sz="1400" dirty="0" err="1" smtClean="0"/>
              <a:t>for</a:t>
            </a:r>
            <a:r>
              <a:rPr lang="tr-TR" sz="1400" dirty="0" smtClean="0"/>
              <a:t>(i=0; i&lt;</a:t>
            </a:r>
            <a:r>
              <a:rPr lang="tr-TR" sz="1400" dirty="0" err="1" smtClean="0"/>
              <a:t>argc</a:t>
            </a:r>
            <a:r>
              <a:rPr lang="tr-TR" sz="1400" dirty="0" smtClean="0"/>
              <a:t>; i++)</a:t>
            </a:r>
          </a:p>
          <a:p>
            <a:pPr>
              <a:buNone/>
            </a:pPr>
            <a:r>
              <a:rPr lang="tr-TR" sz="1400" dirty="0" smtClean="0"/>
              <a:t>	{</a:t>
            </a:r>
          </a:p>
          <a:p>
            <a:pPr>
              <a:buNone/>
            </a:pPr>
            <a:r>
              <a:rPr lang="tr-TR" sz="1400" dirty="0" smtClean="0"/>
              <a:t>		</a:t>
            </a:r>
            <a:r>
              <a:rPr lang="tr-TR" sz="1400" dirty="0" err="1" smtClean="0"/>
              <a:t>printf</a:t>
            </a:r>
            <a:r>
              <a:rPr lang="tr-TR" sz="1400" dirty="0" smtClean="0"/>
              <a:t>("</a:t>
            </a:r>
            <a:r>
              <a:rPr lang="tr-TR" sz="1400" dirty="0" err="1" smtClean="0"/>
              <a:t>argv</a:t>
            </a:r>
            <a:r>
              <a:rPr lang="tr-TR" sz="1400" dirty="0" smtClean="0"/>
              <a:t>[%d]:%s\n",i, </a:t>
            </a:r>
            <a:r>
              <a:rPr lang="tr-TR" sz="1400" dirty="0" err="1" smtClean="0"/>
              <a:t>argv</a:t>
            </a:r>
            <a:r>
              <a:rPr lang="tr-TR" sz="1400" dirty="0" smtClean="0"/>
              <a:t>[i]);</a:t>
            </a:r>
          </a:p>
          <a:p>
            <a:pPr>
              <a:buNone/>
            </a:pPr>
            <a:r>
              <a:rPr lang="tr-TR" sz="1400" dirty="0" smtClean="0"/>
              <a:t>	}</a:t>
            </a:r>
          </a:p>
          <a:p>
            <a:pPr>
              <a:buNone/>
            </a:pPr>
            <a:r>
              <a:rPr lang="tr-TR" sz="1400" dirty="0" smtClean="0"/>
              <a:t>	</a:t>
            </a:r>
            <a:r>
              <a:rPr lang="tr-TR" sz="1400" dirty="0" err="1" smtClean="0"/>
              <a:t>return</a:t>
            </a:r>
            <a:r>
              <a:rPr lang="tr-TR" sz="1400" dirty="0" smtClean="0"/>
              <a:t> 0;</a:t>
            </a:r>
          </a:p>
          <a:p>
            <a:pPr>
              <a:buNone/>
            </a:pPr>
            <a:r>
              <a:rPr lang="tr-TR" sz="1400" dirty="0" smtClean="0"/>
              <a:t>}</a:t>
            </a:r>
            <a:endParaRPr lang="tr-TR" sz="14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285720" y="114298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kod.c içeriği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4286248" y="3429000"/>
            <a:ext cx="38576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200" dirty="0" smtClean="0"/>
              <a:t>Windows’ta </a:t>
            </a:r>
            <a:r>
              <a:rPr lang="tr-TR" sz="1200" dirty="0" err="1" smtClean="0"/>
              <a:t>cmd</a:t>
            </a:r>
            <a:r>
              <a:rPr lang="tr-TR" sz="1200" dirty="0" smtClean="0"/>
              <a:t> çalıştırıp (Çalıştır-&gt; </a:t>
            </a:r>
            <a:r>
              <a:rPr lang="tr-TR" sz="1200" dirty="0" err="1" smtClean="0"/>
              <a:t>cmd</a:t>
            </a:r>
            <a:r>
              <a:rPr lang="tr-TR" sz="1200" dirty="0" smtClean="0"/>
              <a:t>), onun üzerinden .</a:t>
            </a:r>
            <a:r>
              <a:rPr lang="tr-TR" sz="1200" dirty="0" err="1" smtClean="0"/>
              <a:t>exe’yi</a:t>
            </a:r>
            <a:r>
              <a:rPr lang="tr-TR" sz="1200" dirty="0" smtClean="0"/>
              <a:t> açtığınızda…</a:t>
            </a:r>
            <a:endParaRPr lang="tr-TR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285992"/>
            <a:ext cx="4318237" cy="10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Metin kutusu"/>
          <p:cNvSpPr txBox="1"/>
          <p:nvPr/>
        </p:nvSpPr>
        <p:spPr>
          <a:xfrm>
            <a:off x="4143372" y="4786322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Komut ekranından çalıştırdığımızda biz de sadece “kod.</a:t>
            </a:r>
            <a:r>
              <a:rPr lang="tr-TR" dirty="0" err="1" smtClean="0"/>
              <a:t>exe</a:t>
            </a:r>
            <a:r>
              <a:rPr lang="tr-TR" dirty="0" smtClean="0"/>
              <a:t>” yazar ve peşine bir şey eklemezsek </a:t>
            </a:r>
            <a:r>
              <a:rPr lang="tr-TR" dirty="0" err="1" smtClean="0"/>
              <a:t>argv</a:t>
            </a:r>
            <a:r>
              <a:rPr lang="tr-TR" dirty="0" smtClean="0"/>
              <a:t> yine 1 değer alır: dosya ismi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Komut Ekranı – çalışmasını anlatan kod örneği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285720" y="114298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kod.c içeriği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4357686" y="3429000"/>
            <a:ext cx="4143404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200" dirty="0" smtClean="0"/>
              <a:t>.</a:t>
            </a:r>
            <a:r>
              <a:rPr lang="tr-TR" sz="1200" dirty="0" err="1" smtClean="0"/>
              <a:t>exe’yi</a:t>
            </a:r>
            <a:r>
              <a:rPr lang="tr-TR" sz="1200" dirty="0" smtClean="0"/>
              <a:t> çalıştırırken değer  de gönderdiğinizde…</a:t>
            </a:r>
            <a:endParaRPr lang="tr-TR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285992"/>
            <a:ext cx="4836388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Metin kutusu"/>
          <p:cNvSpPr txBox="1"/>
          <p:nvPr/>
        </p:nvSpPr>
        <p:spPr>
          <a:xfrm>
            <a:off x="4357686" y="442913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Komut ekranından çalıştırdığımızda “kod.</a:t>
            </a:r>
            <a:r>
              <a:rPr lang="tr-TR" dirty="0" err="1" smtClean="0"/>
              <a:t>exe”nin</a:t>
            </a:r>
            <a:r>
              <a:rPr lang="tr-TR" dirty="0" smtClean="0"/>
              <a:t> peşine parametreler yazarsak bunlar dosya isminden sonra </a:t>
            </a:r>
            <a:r>
              <a:rPr lang="tr-TR" dirty="0" err="1" smtClean="0"/>
              <a:t>argv</a:t>
            </a:r>
            <a:r>
              <a:rPr lang="tr-TR" dirty="0" smtClean="0"/>
              <a:t>[1], </a:t>
            </a:r>
            <a:r>
              <a:rPr lang="tr-TR" dirty="0" err="1" smtClean="0"/>
              <a:t>argv</a:t>
            </a:r>
            <a:r>
              <a:rPr lang="tr-TR" dirty="0" smtClean="0"/>
              <a:t>[2]… ‘</a:t>
            </a:r>
            <a:r>
              <a:rPr lang="tr-TR" dirty="0" err="1" smtClean="0"/>
              <a:t>leri</a:t>
            </a:r>
            <a:r>
              <a:rPr lang="tr-TR" dirty="0" smtClean="0"/>
              <a:t> doldurur.</a:t>
            </a:r>
            <a:endParaRPr lang="tr-TR" dirty="0"/>
          </a:p>
        </p:txBody>
      </p:sp>
      <p:sp>
        <p:nvSpPr>
          <p:cNvPr id="10" name="2 İçerik Yer Tutucusu"/>
          <p:cNvSpPr txBox="1">
            <a:spLocks/>
          </p:cNvSpPr>
          <p:nvPr/>
        </p:nvSpPr>
        <p:spPr>
          <a:xfrm>
            <a:off x="214282" y="1504952"/>
            <a:ext cx="3857652" cy="3424246"/>
          </a:xfrm>
          <a:prstGeom prst="roundRect">
            <a:avLst>
              <a:gd name="adj" fmla="val 113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#include &lt;stdio.h&gt;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 main(</a:t>
            </a:r>
            <a:r>
              <a:rPr kumimoji="0" lang="tr-TR" sz="1400" b="1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 argc, char *argv[]</a:t>
            </a:r>
            <a:r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printf("argc degeri:%d\n", argc);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int i;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for(i=0; i&lt;argc; i++)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{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printf("argv[%d]:%s\n",i, argv[i]);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}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return 0;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Girilen komut: </a:t>
            </a:r>
            <a:r>
              <a:rPr lang="tr-TR" dirty="0" err="1" smtClean="0">
                <a:solidFill>
                  <a:srgbClr val="0000FF"/>
                </a:solidFill>
              </a:rPr>
              <a:t>sinav</a:t>
            </a:r>
            <a:r>
              <a:rPr lang="tr-TR" dirty="0" smtClean="0">
                <a:solidFill>
                  <a:srgbClr val="0000FF"/>
                </a:solidFill>
              </a:rPr>
              <a:t>.</a:t>
            </a:r>
            <a:r>
              <a:rPr lang="tr-TR" dirty="0" err="1" smtClean="0">
                <a:solidFill>
                  <a:srgbClr val="0000FF"/>
                </a:solidFill>
              </a:rPr>
              <a:t>exe</a:t>
            </a:r>
            <a:r>
              <a:rPr lang="tr-TR" dirty="0" smtClean="0">
                <a:solidFill>
                  <a:srgbClr val="0000FF"/>
                </a:solidFill>
              </a:rPr>
              <a:t> Deneme1 Deneme2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Girilen komut: </a:t>
            </a:r>
            <a:r>
              <a:rPr lang="tr-TR" dirty="0" smtClean="0">
                <a:solidFill>
                  <a:srgbClr val="0000FF"/>
                </a:solidFill>
              </a:rPr>
              <a:t>kod Deneme1 Deneme2 D3 D</a:t>
            </a:r>
          </a:p>
          <a:p>
            <a:pPr>
              <a:buNone/>
            </a:pPr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5143504" y="1714488"/>
          <a:ext cx="2214578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</a:tblGrid>
              <a:tr h="357190"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argv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dirty="0" smtClean="0"/>
                        <a:t>içeriği</a:t>
                      </a:r>
                      <a:endParaRPr lang="tr-TR" sz="1400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sinav</a:t>
                      </a:r>
                      <a:r>
                        <a:rPr lang="tr-TR" sz="1400" dirty="0" smtClean="0"/>
                        <a:t>.</a:t>
                      </a:r>
                      <a:r>
                        <a:rPr lang="tr-TR" sz="1400" dirty="0" err="1" smtClean="0"/>
                        <a:t>exe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100" dirty="0" smtClean="0"/>
                        <a:t>(dosya ismi)</a:t>
                      </a:r>
                      <a:endParaRPr lang="tr-TR" sz="1400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Deneme1</a:t>
                      </a:r>
                      <a:endParaRPr lang="tr-TR" sz="1400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400" dirty="0" smtClean="0"/>
                        <a:t>Deneme2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Komut Ekranı</a:t>
            </a: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714612" y="2000240"/>
          <a:ext cx="1404926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26"/>
              </a:tblGrid>
              <a:tr h="392909"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argc</a:t>
                      </a:r>
                      <a:r>
                        <a:rPr lang="tr-TR" sz="1400" dirty="0" smtClean="0"/>
                        <a:t> içeriği</a:t>
                      </a:r>
                      <a:endParaRPr lang="tr-TR" sz="1400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3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5214942" y="4143380"/>
          <a:ext cx="2214578" cy="207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</a:tblGrid>
              <a:tr h="345284"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argv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dirty="0" smtClean="0"/>
                        <a:t>içeriği</a:t>
                      </a:r>
                      <a:endParaRPr lang="tr-TR" sz="1400" dirty="0"/>
                    </a:p>
                  </a:txBody>
                  <a:tcPr/>
                </a:tc>
              </a:tr>
              <a:tr h="345284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kod (dosya ismi)</a:t>
                      </a:r>
                      <a:endParaRPr lang="tr-TR" sz="1400" dirty="0"/>
                    </a:p>
                  </a:txBody>
                  <a:tcPr/>
                </a:tc>
              </a:tr>
              <a:tr h="345284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Deneme1</a:t>
                      </a:r>
                      <a:endParaRPr lang="tr-TR" sz="1400" dirty="0"/>
                    </a:p>
                  </a:txBody>
                  <a:tcPr/>
                </a:tc>
              </a:tr>
              <a:tr h="34528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400" dirty="0" smtClean="0"/>
                        <a:t>Deneme2</a:t>
                      </a:r>
                      <a:endParaRPr lang="tr-TR" sz="1400" dirty="0"/>
                    </a:p>
                  </a:txBody>
                  <a:tcPr/>
                </a:tc>
              </a:tr>
              <a:tr h="345284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D3</a:t>
                      </a:r>
                      <a:endParaRPr lang="tr-TR" sz="1400" dirty="0"/>
                    </a:p>
                  </a:txBody>
                  <a:tcPr/>
                </a:tc>
              </a:tr>
              <a:tr h="345284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643174" y="4357694"/>
          <a:ext cx="1404926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26"/>
              </a:tblGrid>
              <a:tr h="392909"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argc</a:t>
                      </a:r>
                      <a:r>
                        <a:rPr lang="tr-TR" sz="1400" dirty="0" smtClean="0"/>
                        <a:t> içeriği</a:t>
                      </a:r>
                      <a:endParaRPr lang="tr-TR" sz="1400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5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dirty="0" smtClean="0"/>
              <a:t>Alıştırma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57158" y="571480"/>
            <a:ext cx="5786478" cy="27025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 smtClean="0"/>
              <a:t>#</a:t>
            </a:r>
            <a:r>
              <a:rPr lang="tr-TR" sz="2000" dirty="0" err="1" smtClean="0"/>
              <a:t>include</a:t>
            </a:r>
            <a:r>
              <a:rPr lang="tr-TR" sz="2000" dirty="0" smtClean="0"/>
              <a:t> &lt;</a:t>
            </a:r>
            <a:r>
              <a:rPr lang="tr-TR" sz="2000" dirty="0" err="1" smtClean="0"/>
              <a:t>stdio</a:t>
            </a:r>
            <a:r>
              <a:rPr lang="tr-TR" sz="2000" dirty="0" smtClean="0"/>
              <a:t>.h&gt;</a:t>
            </a:r>
          </a:p>
          <a:p>
            <a:r>
              <a:rPr lang="tr-TR" sz="2000" dirty="0" err="1" smtClean="0"/>
              <a:t>int</a:t>
            </a:r>
            <a:r>
              <a:rPr lang="tr-TR" sz="2000" dirty="0" smtClean="0"/>
              <a:t> </a:t>
            </a:r>
            <a:r>
              <a:rPr lang="tr-TR" sz="2000" dirty="0" err="1" smtClean="0"/>
              <a:t>main</a:t>
            </a:r>
            <a:r>
              <a:rPr lang="tr-TR" sz="2000" dirty="0" smtClean="0"/>
              <a:t>(</a:t>
            </a:r>
            <a:r>
              <a:rPr lang="tr-TR" sz="2000" dirty="0" err="1" smtClean="0"/>
              <a:t>int</a:t>
            </a:r>
            <a:r>
              <a:rPr lang="tr-TR" sz="2000" dirty="0" smtClean="0"/>
              <a:t> </a:t>
            </a:r>
            <a:r>
              <a:rPr lang="tr-TR" sz="2000" dirty="0" err="1" smtClean="0"/>
              <a:t>argc</a:t>
            </a:r>
            <a:r>
              <a:rPr lang="tr-TR" sz="2000" dirty="0" smtClean="0"/>
              <a:t>, </a:t>
            </a:r>
            <a:r>
              <a:rPr lang="tr-TR" sz="2000" dirty="0" err="1" smtClean="0"/>
              <a:t>char</a:t>
            </a:r>
            <a:r>
              <a:rPr lang="tr-TR" sz="2000" dirty="0" smtClean="0"/>
              <a:t> *</a:t>
            </a:r>
            <a:r>
              <a:rPr lang="tr-TR" sz="2000" dirty="0" err="1" smtClean="0"/>
              <a:t>argv</a:t>
            </a:r>
            <a:r>
              <a:rPr lang="tr-TR" sz="2000" dirty="0" smtClean="0"/>
              <a:t>[]) {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("M%d:%s\n",</a:t>
            </a:r>
            <a:r>
              <a:rPr lang="tr-TR" sz="2000" dirty="0" err="1" smtClean="0"/>
              <a:t>argc</a:t>
            </a:r>
            <a:r>
              <a:rPr lang="tr-TR" sz="2000" dirty="0" smtClean="0"/>
              <a:t>, </a:t>
            </a:r>
            <a:r>
              <a:rPr lang="tr-TR" sz="2000" dirty="0" err="1" smtClean="0"/>
              <a:t>argv</a:t>
            </a:r>
            <a:r>
              <a:rPr lang="tr-TR" sz="2000" dirty="0" smtClean="0"/>
              <a:t>[0]);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int</a:t>
            </a:r>
            <a:r>
              <a:rPr lang="tr-TR" sz="2000" dirty="0" smtClean="0"/>
              <a:t> i;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for</a:t>
            </a:r>
            <a:r>
              <a:rPr lang="tr-TR" sz="2000" dirty="0" smtClean="0"/>
              <a:t>(i=1; i&lt;</a:t>
            </a:r>
            <a:r>
              <a:rPr lang="tr-TR" sz="2000" dirty="0" err="1" smtClean="0"/>
              <a:t>argc</a:t>
            </a:r>
            <a:r>
              <a:rPr lang="tr-TR" sz="2000" dirty="0" smtClean="0"/>
              <a:t>; i++)</a:t>
            </a:r>
          </a:p>
          <a:p>
            <a:r>
              <a:rPr lang="tr-TR" sz="2000" dirty="0" smtClean="0"/>
              <a:t>		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("%s\n", </a:t>
            </a:r>
            <a:r>
              <a:rPr lang="tr-TR" sz="2000" dirty="0" err="1" smtClean="0"/>
              <a:t>argv</a:t>
            </a:r>
            <a:r>
              <a:rPr lang="tr-TR" sz="2000" dirty="0" smtClean="0"/>
              <a:t>[i]);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return</a:t>
            </a:r>
            <a:r>
              <a:rPr lang="tr-TR" sz="2000" dirty="0" smtClean="0"/>
              <a:t> 0;</a:t>
            </a:r>
          </a:p>
          <a:p>
            <a:r>
              <a:rPr lang="tr-TR" sz="2000" dirty="0" smtClean="0"/>
              <a:t>}</a:t>
            </a:r>
            <a:endParaRPr lang="tr-TR" sz="20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142844" y="20214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Kod içeriği</a:t>
            </a:r>
            <a:endParaRPr lang="tr-TR" dirty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3714744" y="3786190"/>
          <a:ext cx="473868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3868"/>
                <a:gridCol w="473868"/>
                <a:gridCol w="473868"/>
                <a:gridCol w="473868"/>
                <a:gridCol w="473868"/>
                <a:gridCol w="473868"/>
                <a:gridCol w="473868"/>
                <a:gridCol w="473868"/>
                <a:gridCol w="473868"/>
                <a:gridCol w="473868"/>
              </a:tblGrid>
              <a:tr h="370840">
                <a:tc gridSpan="10">
                  <a:txBody>
                    <a:bodyPr/>
                    <a:lstStyle/>
                    <a:p>
                      <a:r>
                        <a:rPr lang="tr-TR" dirty="0" err="1" smtClean="0"/>
                        <a:t>gcc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sinav</a:t>
                      </a:r>
                      <a:r>
                        <a:rPr lang="tr-TR" dirty="0" smtClean="0"/>
                        <a:t>.c</a:t>
                      </a:r>
                      <a:r>
                        <a:rPr lang="tr-TR" baseline="0" dirty="0" smtClean="0"/>
                        <a:t>  -o  </a:t>
                      </a:r>
                      <a:r>
                        <a:rPr lang="tr-TR" baseline="0" dirty="0" err="1" smtClean="0"/>
                        <a:t>sinava</a:t>
                      </a:r>
                      <a:r>
                        <a:rPr lang="tr-TR" baseline="0" dirty="0" smtClean="0"/>
                        <a:t>.</a:t>
                      </a:r>
                      <a:r>
                        <a:rPr lang="tr-TR" baseline="0" dirty="0" err="1" smtClean="0"/>
                        <a:t>exe</a:t>
                      </a:r>
                      <a:endParaRPr lang="tr-TR" baseline="0" dirty="0" smtClean="0"/>
                    </a:p>
                    <a:p>
                      <a:r>
                        <a:rPr lang="tr-TR" baseline="0" dirty="0" err="1" smtClean="0"/>
                        <a:t>sinava</a:t>
                      </a:r>
                      <a:r>
                        <a:rPr lang="tr-TR" baseline="0" dirty="0" smtClean="0"/>
                        <a:t>  </a:t>
                      </a:r>
                      <a:r>
                        <a:rPr lang="tr-TR" baseline="0" dirty="0" err="1" smtClean="0"/>
                        <a:t>cok</a:t>
                      </a:r>
                      <a:r>
                        <a:rPr lang="tr-TR" baseline="0" dirty="0" smtClean="0"/>
                        <a:t>  </a:t>
                      </a:r>
                      <a:r>
                        <a:rPr lang="tr-TR" baseline="0" dirty="0" err="1" smtClean="0"/>
                        <a:t>calismali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3643304" y="3357562"/>
            <a:ext cx="143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Komut ekranı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5214942" y="1214422"/>
            <a:ext cx="314327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Aşağıdaki ilk komutla birlikte</a:t>
            </a:r>
          </a:p>
          <a:p>
            <a:r>
              <a:rPr lang="tr-TR" dirty="0" err="1" smtClean="0"/>
              <a:t>sinav</a:t>
            </a:r>
            <a:r>
              <a:rPr lang="tr-TR" dirty="0" smtClean="0"/>
              <a:t>.c dosyasından </a:t>
            </a:r>
            <a:r>
              <a:rPr lang="tr-TR" dirty="0" err="1" smtClean="0"/>
              <a:t>sinava</a:t>
            </a:r>
            <a:r>
              <a:rPr lang="tr-TR" dirty="0" smtClean="0"/>
              <a:t>.</a:t>
            </a:r>
            <a:r>
              <a:rPr lang="tr-TR" dirty="0" err="1" smtClean="0"/>
              <a:t>exe</a:t>
            </a:r>
            <a:r>
              <a:rPr lang="tr-TR" dirty="0" smtClean="0"/>
              <a:t> oluşturuluyor.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İkinci komut bir cümle gibi ama aslında “</a:t>
            </a:r>
            <a:r>
              <a:rPr lang="tr-TR" dirty="0" err="1" smtClean="0"/>
              <a:t>sinava</a:t>
            </a:r>
            <a:r>
              <a:rPr lang="tr-TR" dirty="0" smtClean="0"/>
              <a:t>” </a:t>
            </a:r>
            <a:r>
              <a:rPr lang="tr-TR" i="1" dirty="0" err="1" smtClean="0"/>
              <a:t>sinava</a:t>
            </a:r>
            <a:r>
              <a:rPr lang="tr-TR" i="1" dirty="0" smtClean="0"/>
              <a:t>.</a:t>
            </a:r>
            <a:r>
              <a:rPr lang="tr-TR" i="1" dirty="0" err="1" smtClean="0"/>
              <a:t>exe</a:t>
            </a:r>
            <a:r>
              <a:rPr lang="tr-TR" dirty="0" err="1" smtClean="0"/>
              <a:t>’nin</a:t>
            </a:r>
            <a:r>
              <a:rPr lang="tr-TR" dirty="0" smtClean="0"/>
              <a:t> kısaltılması.</a:t>
            </a:r>
          </a:p>
        </p:txBody>
      </p:sp>
      <p:pic>
        <p:nvPicPr>
          <p:cNvPr id="13" name="12 Resim" descr="s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78" y="3786190"/>
            <a:ext cx="1705160" cy="127996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57158" y="1583754"/>
            <a:ext cx="4286280" cy="1988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600" dirty="0" smtClean="0"/>
              <a:t>#</a:t>
            </a:r>
            <a:r>
              <a:rPr lang="tr-TR" sz="1600" dirty="0" err="1" smtClean="0"/>
              <a:t>include</a:t>
            </a:r>
            <a:r>
              <a:rPr lang="tr-TR" sz="1600" dirty="0" smtClean="0"/>
              <a:t> &lt;</a:t>
            </a:r>
            <a:r>
              <a:rPr lang="tr-TR" sz="1600" dirty="0" err="1" smtClean="0"/>
              <a:t>stdio</a:t>
            </a:r>
            <a:r>
              <a:rPr lang="tr-TR" sz="1600" dirty="0" smtClean="0"/>
              <a:t>.h&gt;</a:t>
            </a:r>
          </a:p>
          <a:p>
            <a:r>
              <a:rPr lang="tr-TR" sz="1600" dirty="0" err="1" smtClean="0"/>
              <a:t>int</a:t>
            </a:r>
            <a:r>
              <a:rPr lang="tr-TR" sz="1600" dirty="0" smtClean="0"/>
              <a:t> </a:t>
            </a:r>
            <a:r>
              <a:rPr lang="tr-TR" sz="1600" dirty="0" err="1" smtClean="0"/>
              <a:t>main</a:t>
            </a:r>
            <a:r>
              <a:rPr lang="tr-TR" sz="1600" dirty="0" smtClean="0"/>
              <a:t>(</a:t>
            </a:r>
            <a:r>
              <a:rPr lang="tr-TR" sz="1600" dirty="0" err="1" smtClean="0"/>
              <a:t>int</a:t>
            </a:r>
            <a:r>
              <a:rPr lang="tr-TR" sz="1600" dirty="0" smtClean="0"/>
              <a:t> </a:t>
            </a:r>
            <a:r>
              <a:rPr lang="tr-TR" sz="1600" dirty="0" err="1" smtClean="0"/>
              <a:t>argc</a:t>
            </a:r>
            <a:r>
              <a:rPr lang="tr-TR" sz="1600" dirty="0" smtClean="0"/>
              <a:t>, </a:t>
            </a:r>
            <a:r>
              <a:rPr lang="tr-TR" sz="1600" dirty="0" err="1" smtClean="0"/>
              <a:t>char</a:t>
            </a:r>
            <a:r>
              <a:rPr lang="tr-TR" sz="1600" dirty="0" smtClean="0"/>
              <a:t> *</a:t>
            </a:r>
            <a:r>
              <a:rPr lang="tr-TR" sz="1600" dirty="0" err="1" smtClean="0"/>
              <a:t>argv</a:t>
            </a:r>
            <a:r>
              <a:rPr lang="tr-TR" sz="1600" dirty="0" smtClean="0"/>
              <a:t>[]) {</a:t>
            </a:r>
          </a:p>
          <a:p>
            <a:r>
              <a:rPr lang="tr-TR" sz="1600" dirty="0" smtClean="0"/>
              <a:t>	</a:t>
            </a:r>
            <a:r>
              <a:rPr lang="tr-TR" sz="1600" dirty="0" err="1" smtClean="0"/>
              <a:t>printf</a:t>
            </a:r>
            <a:r>
              <a:rPr lang="tr-TR" sz="1600" dirty="0" smtClean="0"/>
              <a:t>("M%d:%s\n",</a:t>
            </a:r>
            <a:r>
              <a:rPr lang="tr-TR" sz="1600" dirty="0" err="1" smtClean="0"/>
              <a:t>argc</a:t>
            </a:r>
            <a:r>
              <a:rPr lang="tr-TR" sz="1600" dirty="0" smtClean="0"/>
              <a:t>, </a:t>
            </a:r>
            <a:r>
              <a:rPr lang="tr-TR" sz="1600" dirty="0" err="1" smtClean="0"/>
              <a:t>argv</a:t>
            </a:r>
            <a:r>
              <a:rPr lang="tr-TR" sz="1600" dirty="0" smtClean="0"/>
              <a:t>[0]);</a:t>
            </a:r>
          </a:p>
          <a:p>
            <a:r>
              <a:rPr lang="tr-TR" sz="1600" dirty="0" smtClean="0"/>
              <a:t>	</a:t>
            </a:r>
            <a:r>
              <a:rPr lang="tr-TR" sz="1600" dirty="0" err="1" smtClean="0"/>
              <a:t>int</a:t>
            </a:r>
            <a:r>
              <a:rPr lang="tr-TR" sz="1600" dirty="0" smtClean="0"/>
              <a:t> i;</a:t>
            </a:r>
          </a:p>
          <a:p>
            <a:r>
              <a:rPr lang="tr-TR" sz="1600" dirty="0" smtClean="0"/>
              <a:t>	</a:t>
            </a:r>
            <a:r>
              <a:rPr lang="tr-TR" sz="1600" dirty="0" err="1" smtClean="0"/>
              <a:t>for</a:t>
            </a:r>
            <a:r>
              <a:rPr lang="tr-TR" sz="1600" dirty="0" smtClean="0"/>
              <a:t>(i=1; i&lt;</a:t>
            </a:r>
            <a:r>
              <a:rPr lang="tr-TR" sz="1600" dirty="0" err="1" smtClean="0"/>
              <a:t>argc</a:t>
            </a:r>
            <a:r>
              <a:rPr lang="tr-TR" sz="1600" dirty="0" smtClean="0"/>
              <a:t>; i++)</a:t>
            </a:r>
          </a:p>
          <a:p>
            <a:r>
              <a:rPr lang="tr-TR" sz="1600" dirty="0" smtClean="0"/>
              <a:t>		</a:t>
            </a:r>
            <a:r>
              <a:rPr lang="tr-TR" sz="1600" dirty="0" err="1" smtClean="0"/>
              <a:t>printf</a:t>
            </a:r>
            <a:r>
              <a:rPr lang="tr-TR" sz="1600" dirty="0" smtClean="0"/>
              <a:t>("%s\n", </a:t>
            </a:r>
            <a:r>
              <a:rPr lang="tr-TR" sz="1600" dirty="0" err="1" smtClean="0"/>
              <a:t>argv</a:t>
            </a:r>
            <a:r>
              <a:rPr lang="tr-TR" sz="1600" dirty="0" smtClean="0"/>
              <a:t>[i]);</a:t>
            </a:r>
          </a:p>
          <a:p>
            <a:r>
              <a:rPr lang="tr-TR" sz="1600" dirty="0" smtClean="0"/>
              <a:t>	</a:t>
            </a:r>
            <a:r>
              <a:rPr lang="tr-TR" sz="1600" dirty="0" err="1" smtClean="0"/>
              <a:t>return</a:t>
            </a:r>
            <a:r>
              <a:rPr lang="tr-TR" sz="1600" dirty="0" smtClean="0"/>
              <a:t> 0;</a:t>
            </a:r>
          </a:p>
          <a:p>
            <a:r>
              <a:rPr lang="tr-TR" sz="1600" dirty="0" smtClean="0"/>
              <a:t>}</a:t>
            </a:r>
            <a:endParaRPr lang="tr-TR" sz="16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142844" y="121442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Kod içeriği</a:t>
            </a:r>
            <a:endParaRPr lang="tr-TR" dirty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285986" y="4071942"/>
          <a:ext cx="473868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3868"/>
                <a:gridCol w="473868"/>
                <a:gridCol w="473868"/>
                <a:gridCol w="473868"/>
                <a:gridCol w="473868"/>
                <a:gridCol w="473868"/>
                <a:gridCol w="473868"/>
                <a:gridCol w="473868"/>
                <a:gridCol w="473868"/>
                <a:gridCol w="473868"/>
              </a:tblGrid>
              <a:tr h="370840">
                <a:tc gridSpan="10">
                  <a:txBody>
                    <a:bodyPr/>
                    <a:lstStyle/>
                    <a:p>
                      <a:r>
                        <a:rPr lang="tr-TR" dirty="0" err="1" smtClean="0"/>
                        <a:t>gcc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sinav</a:t>
                      </a:r>
                      <a:r>
                        <a:rPr lang="tr-TR" dirty="0" smtClean="0"/>
                        <a:t>.c</a:t>
                      </a:r>
                      <a:r>
                        <a:rPr lang="tr-TR" baseline="0" dirty="0" smtClean="0"/>
                        <a:t> -o </a:t>
                      </a:r>
                      <a:r>
                        <a:rPr lang="tr-TR" baseline="0" dirty="0" err="1" smtClean="0"/>
                        <a:t>sinava</a:t>
                      </a:r>
                      <a:r>
                        <a:rPr lang="tr-TR" baseline="0" dirty="0" smtClean="0"/>
                        <a:t>.</a:t>
                      </a:r>
                      <a:r>
                        <a:rPr lang="tr-TR" baseline="0" dirty="0" err="1" smtClean="0"/>
                        <a:t>exe</a:t>
                      </a:r>
                      <a:endParaRPr lang="tr-TR" baseline="0" dirty="0" smtClean="0"/>
                    </a:p>
                    <a:p>
                      <a:r>
                        <a:rPr lang="tr-TR" baseline="0" dirty="0" err="1" smtClean="0"/>
                        <a:t>sinava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cok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calismali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2214546" y="3643314"/>
            <a:ext cx="143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Komut ekranı</a:t>
            </a:r>
            <a:endParaRPr lang="tr-TR" dirty="0"/>
          </a:p>
        </p:txBody>
      </p:sp>
      <p:cxnSp>
        <p:nvCxnSpPr>
          <p:cNvPr id="9" name="8 Düz Ok Bağlayıcısı"/>
          <p:cNvCxnSpPr/>
          <p:nvPr/>
        </p:nvCxnSpPr>
        <p:spPr>
          <a:xfrm flipV="1">
            <a:off x="4643438" y="3071810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5143504" y="428604"/>
            <a:ext cx="314327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İlk komutla birlikte</a:t>
            </a:r>
          </a:p>
          <a:p>
            <a:r>
              <a:rPr lang="tr-TR" dirty="0" err="1" smtClean="0"/>
              <a:t>sinav</a:t>
            </a:r>
            <a:r>
              <a:rPr lang="tr-TR" dirty="0" smtClean="0"/>
              <a:t>.c dosyasından </a:t>
            </a:r>
            <a:r>
              <a:rPr lang="tr-TR" dirty="0" err="1" smtClean="0"/>
              <a:t>sinava</a:t>
            </a:r>
            <a:r>
              <a:rPr lang="tr-TR" dirty="0" smtClean="0"/>
              <a:t>.</a:t>
            </a:r>
            <a:r>
              <a:rPr lang="tr-TR" dirty="0" err="1" smtClean="0"/>
              <a:t>exe</a:t>
            </a:r>
            <a:r>
              <a:rPr lang="tr-TR" dirty="0" smtClean="0"/>
              <a:t> oluşturuluyor.</a:t>
            </a:r>
          </a:p>
          <a:p>
            <a:r>
              <a:rPr lang="tr-TR" dirty="0" smtClean="0"/>
              <a:t>İkinci komut bir cümle gibi ama aslında ilk </a:t>
            </a:r>
            <a:r>
              <a:rPr lang="tr-TR" dirty="0" err="1" smtClean="0"/>
              <a:t>sozcuk</a:t>
            </a:r>
            <a:r>
              <a:rPr lang="tr-TR" dirty="0" smtClean="0"/>
              <a:t> </a:t>
            </a:r>
            <a:r>
              <a:rPr lang="tr-TR" dirty="0" err="1" smtClean="0"/>
              <a:t>sinava</a:t>
            </a:r>
            <a:r>
              <a:rPr lang="tr-TR" dirty="0" smtClean="0"/>
              <a:t>.</a:t>
            </a:r>
            <a:r>
              <a:rPr lang="tr-TR" dirty="0" err="1" smtClean="0"/>
              <a:t>exe’nin</a:t>
            </a:r>
            <a:r>
              <a:rPr lang="tr-TR" dirty="0" smtClean="0"/>
              <a:t> kısaltılması. (.</a:t>
            </a:r>
            <a:r>
              <a:rPr lang="tr-TR" dirty="0" err="1" smtClean="0"/>
              <a:t>exe’lerde</a:t>
            </a:r>
            <a:r>
              <a:rPr lang="tr-TR" dirty="0" smtClean="0"/>
              <a:t> sadece isim de yeterli oluyor.) Bu durumda </a:t>
            </a:r>
            <a:r>
              <a:rPr lang="tr-TR" dirty="0" err="1" smtClean="0"/>
              <a:t>argv</a:t>
            </a:r>
            <a:r>
              <a:rPr lang="tr-TR" dirty="0" smtClean="0"/>
              <a:t>[0] “</a:t>
            </a:r>
            <a:r>
              <a:rPr lang="tr-TR" dirty="0" err="1" smtClean="0"/>
              <a:t>sinava</a:t>
            </a:r>
            <a:r>
              <a:rPr lang="tr-TR" dirty="0" smtClean="0"/>
              <a:t>” değerini alır.</a:t>
            </a:r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7358082" y="2714620"/>
          <a:ext cx="1404926" cy="920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26"/>
              </a:tblGrid>
              <a:tr h="460364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argc</a:t>
                      </a:r>
                      <a:r>
                        <a:rPr lang="tr-TR" dirty="0" smtClean="0"/>
                        <a:t> içeriği</a:t>
                      </a:r>
                      <a:endParaRPr lang="tr-TR" dirty="0"/>
                    </a:p>
                  </a:txBody>
                  <a:tcPr/>
                </a:tc>
              </a:tr>
              <a:tr h="460364"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7215206" y="3857628"/>
          <a:ext cx="1714512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</a:tblGrid>
              <a:tr h="428628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argv</a:t>
                      </a:r>
                      <a:r>
                        <a:rPr lang="tr-TR" dirty="0" smtClean="0"/>
                        <a:t>[] içeriği</a:t>
                      </a:r>
                      <a:endParaRPr lang="tr-TR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sinava</a:t>
                      </a:r>
                      <a:r>
                        <a:rPr lang="tr-TR" dirty="0" smtClean="0"/>
                        <a:t> </a:t>
                      </a:r>
                      <a:r>
                        <a:rPr lang="tr-TR" sz="1400" dirty="0" smtClean="0"/>
                        <a:t>(dosya ismi)</a:t>
                      </a:r>
                      <a:endParaRPr lang="tr-TR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cok</a:t>
                      </a:r>
                      <a:endParaRPr lang="tr-TR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calismali</a:t>
                      </a:r>
                      <a:endParaRPr lang="tr-TR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54" t="40826" r="4026" b="15596"/>
          <a:stretch>
            <a:fillRect/>
          </a:stretch>
        </p:blipFill>
        <p:spPr bwMode="auto">
          <a:xfrm>
            <a:off x="714348" y="4286257"/>
            <a:ext cx="6500858" cy="116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Komut ekranından alınan sayının asal sayı kontrolü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Sayı komut ekranından gönderilsin…</a:t>
            </a:r>
          </a:p>
          <a:p>
            <a:endParaRPr lang="tr-TR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r-TR" sz="3200" dirty="0" smtClean="0">
                <a:solidFill>
                  <a:srgbClr val="002060"/>
                </a:solidFill>
              </a:rPr>
              <a:t>KOMUT EKRANI:</a:t>
            </a:r>
          </a:p>
          <a:p>
            <a:r>
              <a:rPr lang="tr-TR" sz="3200" dirty="0" err="1" smtClean="0">
                <a:solidFill>
                  <a:srgbClr val="002060"/>
                </a:solidFill>
              </a:rPr>
              <a:t>asalKod</a:t>
            </a:r>
            <a:r>
              <a:rPr lang="tr-TR" sz="3200" dirty="0" smtClean="0">
                <a:solidFill>
                  <a:srgbClr val="002060"/>
                </a:solidFill>
              </a:rPr>
              <a:t>.</a:t>
            </a:r>
            <a:r>
              <a:rPr lang="tr-TR" sz="3200" dirty="0" err="1" smtClean="0">
                <a:solidFill>
                  <a:srgbClr val="002060"/>
                </a:solidFill>
              </a:rPr>
              <a:t>exe</a:t>
            </a:r>
            <a:r>
              <a:rPr lang="tr-TR" sz="3200" dirty="0" smtClean="0">
                <a:solidFill>
                  <a:srgbClr val="002060"/>
                </a:solidFill>
              </a:rPr>
              <a:t> 120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120 </a:t>
            </a:r>
            <a:r>
              <a:rPr lang="tr-TR" sz="2800" dirty="0" err="1" smtClean="0">
                <a:solidFill>
                  <a:srgbClr val="002060"/>
                </a:solidFill>
              </a:rPr>
              <a:t>sayisi</a:t>
            </a:r>
            <a:r>
              <a:rPr lang="tr-TR" sz="2800" dirty="0" smtClean="0">
                <a:solidFill>
                  <a:srgbClr val="002060"/>
                </a:solidFill>
              </a:rPr>
              <a:t> asal </a:t>
            </a:r>
            <a:r>
              <a:rPr lang="tr-TR" sz="2800" dirty="0" err="1" smtClean="0">
                <a:solidFill>
                  <a:srgbClr val="002060"/>
                </a:solidFill>
              </a:rPr>
              <a:t>degildir</a:t>
            </a:r>
            <a:r>
              <a:rPr lang="tr-TR" sz="2800" dirty="0" smtClean="0">
                <a:solidFill>
                  <a:srgbClr val="002060"/>
                </a:solidFill>
              </a:rPr>
              <a:t>.</a:t>
            </a:r>
          </a:p>
          <a:p>
            <a:pPr lvl="1">
              <a:buNone/>
            </a:pPr>
            <a:endParaRPr lang="tr-TR" sz="2900" dirty="0" smtClean="0">
              <a:solidFill>
                <a:srgbClr val="002060"/>
              </a:solidFill>
            </a:endParaRPr>
          </a:p>
          <a:p>
            <a:endParaRPr lang="tr-TR" sz="3200" dirty="0" smtClean="0">
              <a:solidFill>
                <a:srgbClr val="002060"/>
              </a:solidFill>
            </a:endParaRPr>
          </a:p>
          <a:p>
            <a:pPr lvl="1"/>
            <a:endParaRPr lang="tr-TR" sz="2100" dirty="0"/>
          </a:p>
        </p:txBody>
      </p:sp>
      <p:pic>
        <p:nvPicPr>
          <p:cNvPr id="4" name="3 Resim" descr="drawing-clip-art-man-drawing-m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3714752"/>
            <a:ext cx="2143140" cy="2143140"/>
          </a:xfrm>
          <a:prstGeom prst="rect">
            <a:avLst/>
          </a:prstGeom>
        </p:spPr>
      </p:pic>
      <p:pic>
        <p:nvPicPr>
          <p:cNvPr id="5" name="4 Resim" descr="bilgisay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4857760"/>
            <a:ext cx="1188720" cy="12192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 SINAV II İNCELEMESİ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Soruların çözümlerinin incelenmesi</a:t>
            </a:r>
          </a:p>
          <a:p>
            <a:r>
              <a:rPr lang="tr-TR" dirty="0" smtClean="0"/>
              <a:t>Nota katkısının (%15) değerlendirilmesi</a:t>
            </a:r>
          </a:p>
        </p:txBody>
      </p:sp>
      <p:sp>
        <p:nvSpPr>
          <p:cNvPr id="5" name="4 Yatay Kaydırma"/>
          <p:cNvSpPr/>
          <p:nvPr/>
        </p:nvSpPr>
        <p:spPr>
          <a:xfrm>
            <a:off x="5429256" y="4714884"/>
            <a:ext cx="3429024" cy="1428760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%45 AĞIRLIKLI ARA SINAVLAR BİTTİ.</a:t>
            </a:r>
          </a:p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SIRADAKİ HEDEF  %45 AĞIRLIKLI</a:t>
            </a:r>
          </a:p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DÖNEM SONU SINAVI</a:t>
            </a:r>
            <a:endParaRPr lang="tr-TR" sz="1600" dirty="0">
              <a:solidFill>
                <a:srgbClr val="002060"/>
              </a:solidFill>
            </a:endParaRPr>
          </a:p>
        </p:txBody>
      </p:sp>
      <p:pic>
        <p:nvPicPr>
          <p:cNvPr id="6" name="5 Resim" descr="Image result for dna testing"/>
          <p:cNvPicPr/>
          <p:nvPr/>
        </p:nvPicPr>
        <p:blipFill>
          <a:blip r:embed="rId2" cstate="print"/>
          <a:srcRect b="13955"/>
          <a:stretch>
            <a:fillRect/>
          </a:stretch>
        </p:blipFill>
        <p:spPr bwMode="auto">
          <a:xfrm>
            <a:off x="4857752" y="2285992"/>
            <a:ext cx="2367903" cy="213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Image result for squar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928802"/>
            <a:ext cx="3500430" cy="29435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2.ders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 SLAYTLAR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Ek slaytlar derste değinilmeyen slaytlardır.</a:t>
            </a:r>
          </a:p>
          <a:p>
            <a:pPr lvl="1"/>
            <a:r>
              <a:rPr lang="tr-TR" dirty="0" smtClean="0"/>
              <a:t>Derste değinilmemesinin nedeni, slaytlardan rahatlıkla anlaşılabilmesi, konunun pekiştirilmesi için alıştırmalar içermesi vs. olabilir.</a:t>
            </a:r>
          </a:p>
          <a:p>
            <a:r>
              <a:rPr lang="tr-TR" dirty="0" smtClean="0"/>
              <a:t>Bunlar sınavlarda sorumlu olduğunuz slaytlardır.</a:t>
            </a:r>
          </a:p>
          <a:p>
            <a:pPr lvl="1"/>
            <a:r>
              <a:rPr lang="tr-TR" dirty="0" smtClean="0"/>
              <a:t>Ancak derste değinilenler kadar öncelikli olarak sınavda yer almayabilirler.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Komut Ekranından derleme yapmak…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DevC</a:t>
            </a:r>
            <a:r>
              <a:rPr lang="tr-TR" dirty="0" smtClean="0"/>
              <a:t> gibi bir programı hiç kullanmadan da </a:t>
            </a:r>
            <a:r>
              <a:rPr lang="tr-TR" sz="1800" dirty="0" smtClean="0"/>
              <a:t>(</a:t>
            </a:r>
            <a:r>
              <a:rPr lang="tr-TR" sz="1800" dirty="0" err="1" smtClean="0"/>
              <a:t>gcc</a:t>
            </a:r>
            <a:r>
              <a:rPr lang="tr-TR" sz="1800" dirty="0" smtClean="0"/>
              <a:t> gibi bir paket yüklemiş olmanız gereklidir) </a:t>
            </a:r>
            <a:r>
              <a:rPr lang="tr-TR" dirty="0" smtClean="0"/>
              <a:t>kodunuzu derleyip çalıştırabilirsiniz.</a:t>
            </a:r>
          </a:p>
          <a:p>
            <a:r>
              <a:rPr lang="tr-TR" dirty="0" smtClean="0"/>
              <a:t>Bir not defteri açın ve programınızı yazın, ardından bunu .c uzantısıyla kaydedin.</a:t>
            </a:r>
          </a:p>
          <a:p>
            <a:pPr>
              <a:buNone/>
            </a:pPr>
            <a:endParaRPr lang="tr-T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143248"/>
            <a:ext cx="51816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Komut Ekranlı bir alıştırma – Büyük asal sayılar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Komut Ekranından x değerini alsın.</a:t>
            </a:r>
          </a:p>
          <a:p>
            <a:r>
              <a:rPr lang="tr-TR" dirty="0" smtClean="0"/>
              <a:t>1 saniye aralıklarla </a:t>
            </a:r>
            <a:r>
              <a:rPr lang="tr-TR" dirty="0" err="1" smtClean="0"/>
              <a:t>x’den</a:t>
            </a:r>
            <a:r>
              <a:rPr lang="tr-TR" dirty="0" smtClean="0"/>
              <a:t> daha büyük asal sayıları sırayla ekranda görüntülesin.</a:t>
            </a:r>
          </a:p>
          <a:p>
            <a:pPr lvl="1"/>
            <a:r>
              <a:rPr lang="tr-TR" dirty="0" smtClean="0"/>
              <a:t>fonksiyon kullanmaya çalışalım.</a:t>
            </a:r>
          </a:p>
          <a:p>
            <a:pPr lvl="1"/>
            <a:r>
              <a:rPr lang="tr-TR" dirty="0" smtClean="0"/>
              <a:t>Yazı tipini, rengini vs. ayarlama kodu kullanmaya çalışalım.</a:t>
            </a:r>
          </a:p>
        </p:txBody>
      </p:sp>
      <p:pic>
        <p:nvPicPr>
          <p:cNvPr id="4" name="3 Resim" descr="drawing-clip-art-man-drawing-m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714752"/>
            <a:ext cx="2143140" cy="21431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	</a:t>
            </a:r>
            <a:r>
              <a:rPr lang="tr-TR" dirty="0" err="1" smtClean="0"/>
              <a:t>char</a:t>
            </a:r>
            <a:r>
              <a:rPr lang="tr-TR" dirty="0" smtClean="0"/>
              <a:t> x[]="987654321";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char</a:t>
            </a:r>
            <a:r>
              <a:rPr lang="tr-TR" dirty="0" smtClean="0"/>
              <a:t> y[10] = {};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strncpy</a:t>
            </a:r>
            <a:r>
              <a:rPr lang="tr-TR" dirty="0" smtClean="0"/>
              <a:t>(y,x,3);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strncat</a:t>
            </a:r>
            <a:r>
              <a:rPr lang="tr-TR" dirty="0" smtClean="0"/>
              <a:t>(y,x,3);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("%s",y);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8399"/>
          <a:stretch>
            <a:fillRect/>
          </a:stretch>
        </p:blipFill>
        <p:spPr bwMode="auto">
          <a:xfrm>
            <a:off x="3643306" y="4286256"/>
            <a:ext cx="4680000" cy="14559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5 Resim" descr="s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428736"/>
            <a:ext cx="1767840" cy="132892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9868" y="1666207"/>
            <a:ext cx="3436620" cy="3646150"/>
          </a:xfrm>
          <a:prstGeom prst="rect">
            <a:avLst/>
          </a:prstGeom>
        </p:spPr>
      </p:pic>
      <p:sp>
        <p:nvSpPr>
          <p:cNvPr id="26" name="25 Yuvarlatılmış Dikdörtgen"/>
          <p:cNvSpPr/>
          <p:nvPr/>
        </p:nvSpPr>
        <p:spPr>
          <a:xfrm>
            <a:off x="2643174" y="5072074"/>
            <a:ext cx="3357586" cy="10001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47 Metin kutusu"/>
          <p:cNvSpPr txBox="1"/>
          <p:nvPr/>
        </p:nvSpPr>
        <p:spPr>
          <a:xfrm>
            <a:off x="2871989" y="1982233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veri giriş-çıkış</a:t>
            </a:r>
          </a:p>
        </p:txBody>
      </p:sp>
      <p:sp>
        <p:nvSpPr>
          <p:cNvPr id="46" name="45 Başlık"/>
          <p:cNvSpPr>
            <a:spLocks noGrp="1"/>
          </p:cNvSpPr>
          <p:nvPr>
            <p:ph type="title"/>
          </p:nvPr>
        </p:nvSpPr>
        <p:spPr>
          <a:xfrm>
            <a:off x="457200" y="121547"/>
            <a:ext cx="8229600" cy="990600"/>
          </a:xfrm>
        </p:spPr>
        <p:txBody>
          <a:bodyPr/>
          <a:lstStyle/>
          <a:p>
            <a:r>
              <a:rPr lang="tr-TR" dirty="0" smtClean="0"/>
              <a:t>Yol Haritası</a:t>
            </a:r>
            <a:endParaRPr lang="tr-TR" dirty="0"/>
          </a:p>
        </p:txBody>
      </p:sp>
      <p:pic>
        <p:nvPicPr>
          <p:cNvPr id="47" name="46 Resim" descr="images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457"/>
          <a:stretch>
            <a:fillRect/>
          </a:stretch>
        </p:blipFill>
        <p:spPr>
          <a:xfrm>
            <a:off x="3300328" y="1112147"/>
            <a:ext cx="891197" cy="864000"/>
          </a:xfrm>
          <a:prstGeom prst="rect">
            <a:avLst/>
          </a:prstGeom>
        </p:spPr>
      </p:pic>
      <p:pic>
        <p:nvPicPr>
          <p:cNvPr id="49" name="48 Resim" descr="Stick-figure-balancing-gadgets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4786" y="5010231"/>
            <a:ext cx="1241597" cy="1364392"/>
          </a:xfrm>
          <a:prstGeom prst="rect">
            <a:avLst/>
          </a:prstGeom>
        </p:spPr>
      </p:pic>
      <p:pic>
        <p:nvPicPr>
          <p:cNvPr id="50" name="49 Resim" descr="stick_figure_holding_five_800_clr_779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1478" y="1112147"/>
            <a:ext cx="512325" cy="828000"/>
          </a:xfrm>
          <a:prstGeom prst="rect">
            <a:avLst/>
          </a:prstGeom>
        </p:spPr>
      </p:pic>
      <p:sp>
        <p:nvSpPr>
          <p:cNvPr id="51" name="50 Metin kutusu"/>
          <p:cNvSpPr txBox="1"/>
          <p:nvPr/>
        </p:nvSpPr>
        <p:spPr>
          <a:xfrm>
            <a:off x="6636193" y="1297265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değişken</a:t>
            </a:r>
          </a:p>
        </p:txBody>
      </p:sp>
      <p:pic>
        <p:nvPicPr>
          <p:cNvPr id="52" name="51 Resim" descr="question-mark-above-figur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29" y="740360"/>
            <a:ext cx="476928" cy="828000"/>
          </a:xfrm>
          <a:prstGeom prst="rect">
            <a:avLst/>
          </a:prstGeom>
        </p:spPr>
      </p:pic>
      <p:sp>
        <p:nvSpPr>
          <p:cNvPr id="55" name="54 Metin kutusu"/>
          <p:cNvSpPr txBox="1"/>
          <p:nvPr/>
        </p:nvSpPr>
        <p:spPr>
          <a:xfrm>
            <a:off x="4207529" y="865926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algoritma</a:t>
            </a:r>
          </a:p>
        </p:txBody>
      </p:sp>
      <p:sp>
        <p:nvSpPr>
          <p:cNvPr id="56" name="55 Metin kutusu"/>
          <p:cNvSpPr txBox="1"/>
          <p:nvPr/>
        </p:nvSpPr>
        <p:spPr>
          <a:xfrm>
            <a:off x="6466488" y="2447435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koşul</a:t>
            </a:r>
          </a:p>
        </p:txBody>
      </p:sp>
      <p:pic>
        <p:nvPicPr>
          <p:cNvPr id="61" name="60 Resim" descr="stick_figure_direction_1600_cl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56924">
            <a:off x="5546465" y="2002301"/>
            <a:ext cx="900000" cy="898127"/>
          </a:xfrm>
          <a:prstGeom prst="rect">
            <a:avLst/>
          </a:prstGeom>
        </p:spPr>
      </p:pic>
      <p:pic>
        <p:nvPicPr>
          <p:cNvPr id="62" name="61 Resim" descr="teaserbox_46759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11530" y="2570546"/>
            <a:ext cx="675000" cy="900000"/>
          </a:xfrm>
          <a:prstGeom prst="rect">
            <a:avLst/>
          </a:prstGeom>
        </p:spPr>
      </p:pic>
      <p:sp>
        <p:nvSpPr>
          <p:cNvPr id="63" name="62 Metin kutusu"/>
          <p:cNvSpPr txBox="1"/>
          <p:nvPr/>
        </p:nvSpPr>
        <p:spPr>
          <a:xfrm>
            <a:off x="2629705" y="2849758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fonksiyon</a:t>
            </a:r>
          </a:p>
        </p:txBody>
      </p:sp>
      <p:pic>
        <p:nvPicPr>
          <p:cNvPr id="65" name="64 Resim" descr="döngü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2665" y="3020546"/>
            <a:ext cx="900000" cy="900000"/>
          </a:xfrm>
          <a:prstGeom prst="rect">
            <a:avLst/>
          </a:prstGeom>
        </p:spPr>
      </p:pic>
      <p:pic>
        <p:nvPicPr>
          <p:cNvPr id="92" name="91 Resim" descr="arrays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59" b="26669"/>
          <a:stretch>
            <a:fillRect/>
          </a:stretch>
        </p:blipFill>
        <p:spPr>
          <a:xfrm rot="273011">
            <a:off x="1832849" y="3193775"/>
            <a:ext cx="1064446" cy="612000"/>
          </a:xfrm>
          <a:prstGeom prst="rect">
            <a:avLst/>
          </a:prstGeom>
        </p:spPr>
      </p:pic>
      <p:sp>
        <p:nvSpPr>
          <p:cNvPr id="94" name="93 Metin kutusu"/>
          <p:cNvSpPr txBox="1"/>
          <p:nvPr/>
        </p:nvSpPr>
        <p:spPr>
          <a:xfrm>
            <a:off x="5736193" y="3498517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döngü</a:t>
            </a:r>
          </a:p>
        </p:txBody>
      </p:sp>
      <p:sp>
        <p:nvSpPr>
          <p:cNvPr id="96" name="95 Metin kutusu"/>
          <p:cNvSpPr txBox="1"/>
          <p:nvPr/>
        </p:nvSpPr>
        <p:spPr>
          <a:xfrm>
            <a:off x="890164" y="3470546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dizi -dizgi</a:t>
            </a:r>
          </a:p>
        </p:txBody>
      </p:sp>
      <p:pic>
        <p:nvPicPr>
          <p:cNvPr id="97" name="96 Resim" descr="16201491-3d-human-with-a-pointer-isolated-on-white-background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3374" y="3894788"/>
            <a:ext cx="744642" cy="900000"/>
          </a:xfrm>
          <a:prstGeom prst="rect">
            <a:avLst/>
          </a:prstGeom>
        </p:spPr>
      </p:pic>
      <p:pic>
        <p:nvPicPr>
          <p:cNvPr id="98" name="97 Resim" descr="harıl harıl ko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061627" y="4389607"/>
            <a:ext cx="810362" cy="810362"/>
          </a:xfrm>
          <a:prstGeom prst="rect">
            <a:avLst/>
          </a:prstGeom>
        </p:spPr>
      </p:pic>
      <p:sp>
        <p:nvSpPr>
          <p:cNvPr id="95" name="94 Metin kutusu"/>
          <p:cNvSpPr txBox="1"/>
          <p:nvPr/>
        </p:nvSpPr>
        <p:spPr>
          <a:xfrm>
            <a:off x="6012890" y="4517789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işaretçi</a:t>
            </a:r>
          </a:p>
        </p:txBody>
      </p:sp>
      <p:sp>
        <p:nvSpPr>
          <p:cNvPr id="99" name="98 Metin kutusu"/>
          <p:cNvSpPr txBox="1"/>
          <p:nvPr/>
        </p:nvSpPr>
        <p:spPr>
          <a:xfrm>
            <a:off x="1161627" y="4764010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yapı</a:t>
            </a:r>
          </a:p>
        </p:txBody>
      </p:sp>
      <p:sp>
        <p:nvSpPr>
          <p:cNvPr id="23" name="22 Metin kutusu"/>
          <p:cNvSpPr txBox="1"/>
          <p:nvPr/>
        </p:nvSpPr>
        <p:spPr>
          <a:xfrm>
            <a:off x="2919894" y="5377803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komut ekranı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6429388" y="3929066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özyineleme</a:t>
            </a: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Komut Ekranı</a:t>
            </a:r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28596" y="3714752"/>
            <a:ext cx="4000528" cy="250033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İş hayatınızda, akademik hayatta</a:t>
            </a:r>
            <a:r>
              <a:rPr kumimoji="0" lang="tr-T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 hatta bilgisayar oyunlarında komut ekranından çalıştırılan, komut ekranıyla komutlar alabilen pek çok programla karşılaşabilirsiniz.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tr-TR" baseline="0" dirty="0" err="1" smtClean="0"/>
              <a:t>Matlab</a:t>
            </a:r>
            <a:r>
              <a:rPr lang="tr-TR" baseline="0" dirty="0" smtClean="0"/>
              <a:t>,</a:t>
            </a:r>
            <a:r>
              <a:rPr lang="tr-TR" dirty="0" smtClean="0"/>
              <a:t> </a:t>
            </a:r>
            <a:r>
              <a:rPr lang="tr-TR" dirty="0" err="1" smtClean="0"/>
              <a:t>AutoCad</a:t>
            </a:r>
            <a:r>
              <a:rPr lang="tr-TR" dirty="0" smtClean="0"/>
              <a:t> </a:t>
            </a:r>
            <a:r>
              <a:rPr lang="tr-TR" baseline="0" dirty="0" smtClean="0"/>
              <a:t>gibi mühendislikte sıkça kullanılan programların</a:t>
            </a:r>
            <a:r>
              <a:rPr lang="tr-TR" dirty="0" smtClean="0"/>
              <a:t> da komut ekranlarından işlemler yaptırdığını gözlemleyebilirsiniz.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 duruma yatkınlık</a:t>
            </a:r>
            <a:r>
              <a:rPr kumimoji="0" lang="tr-T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kazanmak için 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dilinde</a:t>
            </a:r>
            <a:r>
              <a:rPr kumimoji="0" lang="tr-T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yazdığımız kodları komut ekranından çalıştırmayı öğrenelim…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4000496" y="285728"/>
            <a:ext cx="4643470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SINAVDA KOMUT EKRANI SORULARI GELEBİLMEKTEDİR.</a:t>
            </a:r>
            <a:endParaRPr lang="tr-TR" dirty="0"/>
          </a:p>
        </p:txBody>
      </p:sp>
      <p:pic>
        <p:nvPicPr>
          <p:cNvPr id="6" name="5 Resim" descr="beforeclear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4786314" y="1214422"/>
            <a:ext cx="3624261" cy="2392192"/>
          </a:xfrm>
          <a:prstGeom prst="rect">
            <a:avLst/>
          </a:prstGeom>
        </p:spPr>
      </p:pic>
      <p:pic>
        <p:nvPicPr>
          <p:cNvPr id="7" name="6 Resim" descr="matl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528" y="3857628"/>
            <a:ext cx="4000000" cy="2257143"/>
          </a:xfrm>
          <a:prstGeom prst="rect">
            <a:avLst/>
          </a:prstGeom>
        </p:spPr>
      </p:pic>
      <p:pic>
        <p:nvPicPr>
          <p:cNvPr id="9" name="8 İçerik Yer Tutucusu" descr="autocad.jpg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642910" y="1142984"/>
            <a:ext cx="3806824" cy="2379265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1.ders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Komut Ekranı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500034" y="4214818"/>
            <a:ext cx="807249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/>
              <a:t>Windows’ta </a:t>
            </a:r>
            <a:r>
              <a:rPr lang="tr-TR" sz="1400" dirty="0" err="1" smtClean="0"/>
              <a:t>cmd</a:t>
            </a:r>
            <a:r>
              <a:rPr lang="tr-TR" sz="1400" dirty="0" smtClean="0"/>
              <a:t> çalıştırın (Çalıştır-&gt; </a:t>
            </a:r>
            <a:r>
              <a:rPr lang="tr-TR" sz="1400" dirty="0" err="1" smtClean="0"/>
              <a:t>cmd</a:t>
            </a:r>
            <a:r>
              <a:rPr lang="tr-TR" sz="1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tr-TR" sz="1400" dirty="0" err="1" smtClean="0"/>
              <a:t>cd</a:t>
            </a:r>
            <a:r>
              <a:rPr lang="tr-TR" sz="1400" dirty="0" smtClean="0"/>
              <a:t>.. ile bir üst klasöre, </a:t>
            </a:r>
            <a:r>
              <a:rPr lang="tr-TR" sz="1400" dirty="0" err="1" smtClean="0"/>
              <a:t>cd</a:t>
            </a:r>
            <a:r>
              <a:rPr lang="tr-TR" sz="1400" dirty="0" smtClean="0"/>
              <a:t> </a:t>
            </a:r>
            <a:r>
              <a:rPr lang="tr-TR" sz="1400" dirty="0" err="1" smtClean="0"/>
              <a:t>desktop</a:t>
            </a:r>
            <a:r>
              <a:rPr lang="tr-TR" sz="1400" dirty="0" smtClean="0"/>
              <a:t> ile masaüstüne, </a:t>
            </a:r>
            <a:r>
              <a:rPr lang="tr-TR" sz="1400" dirty="0" err="1" smtClean="0"/>
              <a:t>cd</a:t>
            </a:r>
            <a:r>
              <a:rPr lang="tr-TR" sz="1400" dirty="0" smtClean="0"/>
              <a:t> dosya_ismi ile istediğini dosyaya yönlenin… (</a:t>
            </a:r>
            <a:r>
              <a:rPr lang="tr-TR" sz="1400" dirty="0" err="1" smtClean="0"/>
              <a:t>change</a:t>
            </a:r>
            <a:r>
              <a:rPr lang="tr-TR" sz="1400" dirty="0" smtClean="0"/>
              <a:t> </a:t>
            </a:r>
            <a:r>
              <a:rPr lang="tr-TR" sz="1400" dirty="0" err="1" smtClean="0"/>
              <a:t>directory</a:t>
            </a:r>
            <a:r>
              <a:rPr lang="tr-TR" sz="14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tr-TR" sz="1400" dirty="0" smtClean="0"/>
              <a:t>&gt; </a:t>
            </a:r>
            <a:r>
              <a:rPr lang="tr-TR" sz="1400" dirty="0" err="1" smtClean="0"/>
              <a:t>cd</a:t>
            </a:r>
            <a:r>
              <a:rPr lang="tr-TR" sz="1400" dirty="0" smtClean="0"/>
              <a:t> </a:t>
            </a:r>
            <a:r>
              <a:rPr lang="tr-TR" sz="1400" dirty="0" err="1" smtClean="0"/>
              <a:t>KodKlasorum</a:t>
            </a:r>
            <a:endParaRPr lang="tr-TR" sz="1400" dirty="0" smtClean="0"/>
          </a:p>
          <a:p>
            <a:pPr>
              <a:buFont typeface="Arial" pitchFamily="34" charset="0"/>
              <a:buChar char="•"/>
            </a:pPr>
            <a:r>
              <a:rPr lang="tr-TR" sz="1400" dirty="0" smtClean="0"/>
              <a:t>İlgili klasöre geldiğinizde dosyanızın </a:t>
            </a:r>
            <a:r>
              <a:rPr lang="tr-TR" sz="1400" dirty="0" err="1" smtClean="0"/>
              <a:t>exe’sinin</a:t>
            </a:r>
            <a:r>
              <a:rPr lang="tr-TR" sz="1400" dirty="0" smtClean="0"/>
              <a:t> ismini yazın ve çalıştırın.</a:t>
            </a:r>
          </a:p>
          <a:p>
            <a:pPr lvl="1">
              <a:buFont typeface="Arial" pitchFamily="34" charset="0"/>
              <a:buChar char="•"/>
            </a:pPr>
            <a:r>
              <a:rPr lang="tr-TR" sz="1400" dirty="0" smtClean="0"/>
              <a:t>&gt; merhaba.</a:t>
            </a:r>
            <a:r>
              <a:rPr lang="tr-TR" sz="1400" dirty="0" err="1" smtClean="0"/>
              <a:t>exe</a:t>
            </a:r>
            <a:endParaRPr lang="tr-TR" sz="1400" dirty="0" smtClean="0"/>
          </a:p>
          <a:p>
            <a:pPr lvl="1">
              <a:buFont typeface="Arial" pitchFamily="34" charset="0"/>
              <a:buChar char="•"/>
            </a:pPr>
            <a:endParaRPr lang="tr-TR" sz="1200" dirty="0"/>
          </a:p>
        </p:txBody>
      </p:sp>
      <p:pic>
        <p:nvPicPr>
          <p:cNvPr id="9" name="8 Resim" descr="Adsı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1857388" cy="2878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Resim" descr="Adsız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500042"/>
            <a:ext cx="4310057" cy="3439989"/>
          </a:xfrm>
          <a:prstGeom prst="rect">
            <a:avLst/>
          </a:prstGeom>
        </p:spPr>
      </p:pic>
      <p:sp>
        <p:nvSpPr>
          <p:cNvPr id="11" name="10 Sağ Ok"/>
          <p:cNvSpPr/>
          <p:nvPr/>
        </p:nvSpPr>
        <p:spPr>
          <a:xfrm>
            <a:off x="2214546" y="1714488"/>
            <a:ext cx="128588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Bunu biliyor musunuz?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DevCpp</a:t>
            </a:r>
            <a:r>
              <a:rPr lang="tr-TR" dirty="0" smtClean="0"/>
              <a:t> bir derleyici değildir!</a:t>
            </a:r>
          </a:p>
          <a:p>
            <a:endParaRPr lang="tr-TR" dirty="0" smtClean="0"/>
          </a:p>
          <a:p>
            <a:r>
              <a:rPr lang="tr-TR" sz="2000" dirty="0" err="1" smtClean="0"/>
              <a:t>DevCpp</a:t>
            </a:r>
            <a:r>
              <a:rPr lang="tr-TR" sz="2000" dirty="0" smtClean="0"/>
              <a:t> bir </a:t>
            </a:r>
            <a:r>
              <a:rPr lang="tr-TR" sz="2000" dirty="0" err="1" smtClean="0"/>
              <a:t>IDE'dir</a:t>
            </a:r>
            <a:r>
              <a:rPr lang="tr-TR" sz="2000" dirty="0" smtClean="0"/>
              <a:t>.</a:t>
            </a:r>
          </a:p>
          <a:p>
            <a:r>
              <a:rPr lang="tr-TR" sz="2000" dirty="0" smtClean="0"/>
              <a:t>IDE: "</a:t>
            </a:r>
            <a:r>
              <a:rPr lang="tr-TR" sz="2400" b="1" dirty="0" err="1" smtClean="0">
                <a:solidFill>
                  <a:srgbClr val="C00000"/>
                </a:solidFill>
              </a:rPr>
              <a:t>I</a:t>
            </a:r>
            <a:r>
              <a:rPr lang="tr-TR" sz="2000" dirty="0" err="1" smtClean="0"/>
              <a:t>ntegrated</a:t>
            </a:r>
            <a:r>
              <a:rPr lang="tr-TR" sz="2000" dirty="0" smtClean="0"/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D</a:t>
            </a:r>
            <a:r>
              <a:rPr lang="tr-TR" sz="2000" dirty="0" err="1" smtClean="0"/>
              <a:t>evelopment</a:t>
            </a:r>
            <a:r>
              <a:rPr lang="tr-TR" sz="2000" dirty="0" smtClean="0"/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E</a:t>
            </a:r>
            <a:r>
              <a:rPr lang="tr-TR" sz="2000" dirty="0" err="1" smtClean="0"/>
              <a:t>nvironment</a:t>
            </a:r>
            <a:r>
              <a:rPr lang="tr-TR" sz="2000" dirty="0" smtClean="0"/>
              <a:t>"</a:t>
            </a:r>
          </a:p>
          <a:p>
            <a:r>
              <a:rPr lang="tr-TR" sz="2000" dirty="0" smtClean="0"/>
              <a:t>Not defteri gibidir, kodu renklendirir, düzenler…</a:t>
            </a:r>
          </a:p>
          <a:p>
            <a:pPr>
              <a:buNone/>
            </a:pPr>
            <a:r>
              <a:rPr lang="tr-TR" sz="2000" dirty="0" smtClean="0"/>
              <a:t>ve…</a:t>
            </a:r>
          </a:p>
          <a:p>
            <a:r>
              <a:rPr lang="tr-TR" sz="2000" dirty="0" smtClean="0"/>
              <a:t>Kodu </a:t>
            </a:r>
            <a:r>
              <a:rPr lang="tr-TR" sz="2000" dirty="0" err="1" smtClean="0"/>
              <a:t>gcc'e</a:t>
            </a:r>
            <a:r>
              <a:rPr lang="tr-TR" sz="2000" dirty="0" smtClean="0"/>
              <a:t> gönderir.</a:t>
            </a:r>
          </a:p>
          <a:p>
            <a:r>
              <a:rPr lang="tr-TR" sz="2000" dirty="0" err="1" smtClean="0"/>
              <a:t>gcc</a:t>
            </a:r>
            <a:r>
              <a:rPr lang="tr-TR" sz="2000" dirty="0" smtClean="0"/>
              <a:t>: </a:t>
            </a:r>
            <a:r>
              <a:rPr lang="tr-TR" sz="2400" b="1" dirty="0" smtClean="0">
                <a:solidFill>
                  <a:srgbClr val="C00000"/>
                </a:solidFill>
              </a:rPr>
              <a:t>G</a:t>
            </a:r>
            <a:r>
              <a:rPr lang="tr-TR" sz="2000" dirty="0" smtClean="0"/>
              <a:t>NU </a:t>
            </a:r>
            <a:r>
              <a:rPr lang="tr-TR" sz="2400" b="1" dirty="0" err="1" smtClean="0">
                <a:solidFill>
                  <a:srgbClr val="C00000"/>
                </a:solidFill>
              </a:rPr>
              <a:t>C</a:t>
            </a:r>
            <a:r>
              <a:rPr lang="tr-TR" sz="2000" dirty="0" err="1" smtClean="0"/>
              <a:t>ompiler</a:t>
            </a:r>
            <a:r>
              <a:rPr lang="tr-TR" sz="2000" dirty="0" smtClean="0"/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C</a:t>
            </a:r>
            <a:r>
              <a:rPr lang="tr-TR" sz="2000" dirty="0" err="1" smtClean="0"/>
              <a:t>ollection</a:t>
            </a:r>
            <a:endParaRPr lang="tr-TR" sz="2000" dirty="0" smtClean="0"/>
          </a:p>
          <a:p>
            <a:r>
              <a:rPr lang="tr-TR" sz="2000" dirty="0" err="1" smtClean="0"/>
              <a:t>gnu</a:t>
            </a:r>
            <a:r>
              <a:rPr lang="tr-TR" sz="2000" dirty="0" smtClean="0"/>
              <a:t>:  </a:t>
            </a:r>
            <a:r>
              <a:rPr lang="tr-TR" sz="2400" b="1" dirty="0" err="1" smtClean="0">
                <a:solidFill>
                  <a:srgbClr val="C00000"/>
                </a:solidFill>
              </a:rPr>
              <a:t>G</a:t>
            </a:r>
            <a:r>
              <a:rPr lang="tr-TR" sz="2000" dirty="0" err="1" smtClean="0"/>
              <a:t>NU's</a:t>
            </a:r>
            <a:r>
              <a:rPr lang="tr-TR" sz="2000" dirty="0" smtClean="0"/>
              <a:t> </a:t>
            </a:r>
            <a:r>
              <a:rPr lang="tr-TR" sz="2400" b="1" dirty="0" smtClean="0">
                <a:solidFill>
                  <a:srgbClr val="C00000"/>
                </a:solidFill>
              </a:rPr>
              <a:t>N</a:t>
            </a:r>
            <a:r>
              <a:rPr lang="tr-TR" sz="2000" dirty="0" smtClean="0"/>
              <a:t>ot </a:t>
            </a:r>
            <a:r>
              <a:rPr lang="tr-TR" sz="2400" b="1" dirty="0" smtClean="0">
                <a:solidFill>
                  <a:srgbClr val="C00000"/>
                </a:solidFill>
              </a:rPr>
              <a:t>U</a:t>
            </a:r>
            <a:r>
              <a:rPr lang="tr-TR" sz="2000" dirty="0" smtClean="0"/>
              <a:t>nix</a:t>
            </a:r>
          </a:p>
          <a:p>
            <a:pPr>
              <a:buNone/>
            </a:pPr>
            <a:r>
              <a:rPr lang="tr-TR" sz="2000" dirty="0" smtClean="0"/>
              <a:t>ve…</a:t>
            </a:r>
          </a:p>
          <a:p>
            <a:r>
              <a:rPr lang="tr-TR" sz="2000" dirty="0" err="1" smtClean="0"/>
              <a:t>gcc'den</a:t>
            </a:r>
            <a:r>
              <a:rPr lang="tr-TR" sz="2000" dirty="0" smtClean="0"/>
              <a:t> gelen hata mesajlarını vs. rapor penceresinde gösterir.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34500"/>
          <a:stretch>
            <a:fillRect/>
          </a:stretch>
        </p:blipFill>
        <p:spPr bwMode="auto">
          <a:xfrm>
            <a:off x="6653119" y="1142984"/>
            <a:ext cx="2490881" cy="2547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Köşeleri Yuvarlanmış Dikdörtgen Belirtme Çizgisi"/>
          <p:cNvSpPr/>
          <p:nvPr/>
        </p:nvSpPr>
        <p:spPr>
          <a:xfrm>
            <a:off x="5438673" y="642918"/>
            <a:ext cx="1857388" cy="857256"/>
          </a:xfrm>
          <a:prstGeom prst="wedgeRoundRectCallout">
            <a:avLst>
              <a:gd name="adj1" fmla="val 40021"/>
              <a:gd name="adj2" fmla="val 768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Ben şok</a:t>
            </a:r>
            <a:endParaRPr lang="tr-TR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Komut Ekranında </a:t>
            </a:r>
            <a:r>
              <a:rPr lang="tr-TR" dirty="0" err="1" smtClean="0"/>
              <a:t>gcc</a:t>
            </a:r>
            <a:r>
              <a:rPr lang="tr-TR" dirty="0" smtClean="0"/>
              <a:t> komutu çalışma ayarı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gcc</a:t>
            </a:r>
            <a:r>
              <a:rPr lang="tr-TR" dirty="0" smtClean="0"/>
              <a:t> komutu </a:t>
            </a:r>
            <a:r>
              <a:rPr lang="tr-TR" sz="1800" dirty="0" smtClean="0"/>
              <a:t>(bilgisayarınıza daha önce </a:t>
            </a:r>
            <a:r>
              <a:rPr lang="tr-TR" sz="1800" dirty="0" err="1" smtClean="0"/>
              <a:t>DevCpp</a:t>
            </a:r>
            <a:r>
              <a:rPr lang="tr-TR" sz="1800" dirty="0" smtClean="0"/>
              <a:t> kurmuş olmanıza rağmen) </a:t>
            </a:r>
            <a:r>
              <a:rPr lang="tr-TR" dirty="0" smtClean="0"/>
              <a:t>bilgisayarınızca tanınmıyorsa</a:t>
            </a:r>
          </a:p>
          <a:p>
            <a:pPr lvl="1"/>
            <a:r>
              <a:rPr lang="tr-TR" dirty="0" smtClean="0">
                <a:hlinkClick r:id="rId2"/>
              </a:rPr>
              <a:t>https://www.windows-commandline.com/gcc-not-recognized-internal-external-command/</a:t>
            </a:r>
            <a:endParaRPr lang="tr-TR" dirty="0" smtClean="0"/>
          </a:p>
          <a:p>
            <a:pPr lvl="1">
              <a:buNone/>
            </a:pPr>
            <a:r>
              <a:rPr lang="tr-TR" sz="2600" dirty="0" smtClean="0">
                <a:solidFill>
                  <a:schemeClr val="tx1"/>
                </a:solidFill>
              </a:rPr>
              <a:t>adresindeki çözümü uygulayınız.</a:t>
            </a:r>
          </a:p>
          <a:p>
            <a:pPr lvl="1">
              <a:buNone/>
            </a:pPr>
            <a:endParaRPr lang="tr-TR" sz="26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tr-TR" sz="1800" i="1" dirty="0" smtClean="0">
                <a:solidFill>
                  <a:schemeClr val="tx1"/>
                </a:solidFill>
              </a:rPr>
              <a:t>Bilgisayarınızda </a:t>
            </a:r>
            <a:r>
              <a:rPr lang="tr-TR" sz="1800" i="1" dirty="0" err="1" smtClean="0">
                <a:solidFill>
                  <a:schemeClr val="tx1"/>
                </a:solidFill>
              </a:rPr>
              <a:t>gcc’nin</a:t>
            </a:r>
            <a:r>
              <a:rPr lang="tr-TR" sz="1800" i="1" dirty="0" smtClean="0">
                <a:solidFill>
                  <a:schemeClr val="tx1"/>
                </a:solidFill>
              </a:rPr>
              <a:t> olduğu adresi (</a:t>
            </a:r>
            <a:r>
              <a:rPr lang="tr-TR" sz="1800" i="1" dirty="0" err="1" smtClean="0">
                <a:solidFill>
                  <a:schemeClr val="tx1"/>
                </a:solidFill>
              </a:rPr>
              <a:t>DevCpp</a:t>
            </a:r>
            <a:r>
              <a:rPr lang="tr-TR" sz="1800" i="1" dirty="0" smtClean="0">
                <a:solidFill>
                  <a:schemeClr val="tx1"/>
                </a:solidFill>
              </a:rPr>
              <a:t> klasörü içerisindeki ilgili konum) PATH değişkeni olarak ekleyin. Böylece komut ekranında </a:t>
            </a:r>
            <a:r>
              <a:rPr lang="tr-TR" sz="1800" i="1" dirty="0" err="1" smtClean="0">
                <a:solidFill>
                  <a:schemeClr val="tx1"/>
                </a:solidFill>
              </a:rPr>
              <a:t>gcc</a:t>
            </a:r>
            <a:r>
              <a:rPr lang="tr-TR" sz="1800" i="1" dirty="0" smtClean="0">
                <a:solidFill>
                  <a:schemeClr val="tx1"/>
                </a:solidFill>
              </a:rPr>
              <a:t> denildiğinde ilgili adres çalıştırılsın.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ynak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24947</TotalTime>
  <Words>917</Words>
  <PresentationFormat>Ekran Gösterisi (4:3)</PresentationFormat>
  <Paragraphs>212</Paragraphs>
  <Slides>23</Slides>
  <Notes>4</Notes>
  <HiddenSlides>5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Kaynak</vt:lpstr>
      <vt:lpstr>BİLGİSAYAR PROGRAMLAMA</vt:lpstr>
      <vt:lpstr>ARA SINAV II İNCELEMESİ</vt:lpstr>
      <vt:lpstr>Alıştırma</vt:lpstr>
      <vt:lpstr>Yol Haritası</vt:lpstr>
      <vt:lpstr>Komut Ekranı</vt:lpstr>
      <vt:lpstr>Anlayamadığınız yerleri bizlere sorunuz.</vt:lpstr>
      <vt:lpstr>Komut Ekranı</vt:lpstr>
      <vt:lpstr>Bunu biliyor musunuz?</vt:lpstr>
      <vt:lpstr>Komut Ekranında gcc komutu çalışma ayarı</vt:lpstr>
      <vt:lpstr>Komut Ekranında gcc komutu çalışma ayarı</vt:lpstr>
      <vt:lpstr>Komut Ekranından derleme yapmak…</vt:lpstr>
      <vt:lpstr>Komut Ekranı</vt:lpstr>
      <vt:lpstr>Komut Ekranı – çalışmasını anlatan kod örneği</vt:lpstr>
      <vt:lpstr>Komut Ekranı – çalışmasını anlatan kod örneği</vt:lpstr>
      <vt:lpstr>Komut Ekranı – çalışmasını anlatan kod örneği</vt:lpstr>
      <vt:lpstr>Komut Ekranı</vt:lpstr>
      <vt:lpstr>Alıştırma</vt:lpstr>
      <vt:lpstr>Uygulama</vt:lpstr>
      <vt:lpstr>Komut ekranından alınan sayının asal sayı kontrolü</vt:lpstr>
      <vt:lpstr>Anlayamadığınız yerleri bizlere sorunuz.</vt:lpstr>
      <vt:lpstr>EK SLAYTLAR</vt:lpstr>
      <vt:lpstr>Komut Ekranından derleme yapmak…</vt:lpstr>
      <vt:lpstr>Komut Ekranlı bir alıştırma – Büyük asal sayılar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BİLGİSAYAR PROGRAMLAMA</dc:title>
  <dc:creator>Oğuz Hanoğlu</dc:creator>
  <cp:lastModifiedBy>User</cp:lastModifiedBy>
  <cp:revision>1108</cp:revision>
  <dcterms:modified xsi:type="dcterms:W3CDTF">2019-03-12T08:05:14Z</dcterms:modified>
</cp:coreProperties>
</file>